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omments/modernComment_105_D427D190.xml" ContentType="application/vnd.ms-powerpoint.comment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70" r:id="rId8"/>
    <p:sldId id="259" r:id="rId9"/>
    <p:sldId id="261" r:id="rId10"/>
    <p:sldId id="262" r:id="rId11"/>
    <p:sldId id="267" r:id="rId12"/>
    <p:sldId id="265" r:id="rId13"/>
    <p:sldId id="264" r:id="rId14"/>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1A2728-2B7F-3781-DB16-026FA370887A}" name="Lineri Marika" initials="" userId="S::marika.lineri@naantali.fi::0afa0a44-fc8c-4295-a5d0-34feaa19201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60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BF45A2-984D-49C7-BCBC-EF1A53915C2D}" v="26" dt="2024-01-02T13:07:42.937"/>
    <p1510:client id="{D99F6768-8948-4C13-ADEA-1AA0EC23AB17}" v="162" dt="2023-12-18T12:05:20.451"/>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Normaali tyyli 2 - Korostu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Normaali tyyli 4 - Korostu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Normaali tyyli 4 - Korostu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Normaali tyyli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3" d="100"/>
          <a:sy n="63" d="100"/>
        </p:scale>
        <p:origin x="696" y="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rts/_rels/chart1.xml.rels><?xml version="1.0" encoding="UTF-8" standalone="yes"?>
<Relationships xmlns="http://schemas.openxmlformats.org/package/2006/relationships"><Relationship Id="rId3" Type="http://schemas.openxmlformats.org/officeDocument/2006/relationships/oleObject" Target="https://naantalifi-my.sharepoint.com/personal/marika_lineri_naantali_fi/Documents/Ty&#246;p&#246;yt&#228;/Ik&#228;yst&#228;v&#228;llinen%20Naantali%20indikaattorei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naantalifi-my.sharepoint.com/personal/marika_lineri_naantali_fi/Documents/Ty&#246;p&#246;yt&#228;/Ik&#228;yst&#228;v&#228;llinen%20Naantali%20indikaattorei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naantalifi-my.sharepoint.com/personal/marika_lineri_naantali_fi/Documents/Ty&#246;p&#246;yt&#228;/Ik&#228;yst&#228;v&#228;llinen%20Naantali%20indikaattoreit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naantalifi-my.sharepoint.com/personal/marika_lineri_naantali_fi/Documents/Ty&#246;p&#246;yt&#228;/Ik&#228;yst&#228;v&#228;llinen%20Naantali%20indikaattoreita.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naantalifi-my.sharepoint.com/personal/marika_lineri_naantali_fi/Documents/Ty&#246;p&#246;yt&#228;/Ik&#228;yst&#228;v&#228;llinen%20Naantali%20indikaattoreita.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naantalifi-my.sharepoint.com/personal/marika_lineri_naantali_fi/Documents/Ty&#246;p&#246;yt&#228;/Ik&#228;yst&#228;v&#228;llinen%20Naantali%20indikaattoreita.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naantalifi-my.sharepoint.com/personal/marika_lineri_naantali_fi/Documents/Ty&#246;p&#246;yt&#228;/Ik&#228;yst&#228;v&#228;llinen%20Naantali%20indikaattoreita.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naantalifi-my.sharepoint.com/personal/marika_lineri_naantali_fi/Documents/Ty&#246;p&#246;yt&#228;/Ik&#228;yst&#228;v&#228;llinen%20Naantali%20indikaattoreita.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628511250222022E-2"/>
          <c:y val="3.6843660813643861E-2"/>
          <c:w val="0.92671004965913051"/>
          <c:h val="0.64009311432369742"/>
        </c:manualLayout>
      </c:layout>
      <c:lineChart>
        <c:grouping val="standard"/>
        <c:varyColors val="0"/>
        <c:ser>
          <c:idx val="0"/>
          <c:order val="0"/>
          <c:tx>
            <c:strRef>
              <c:f>'[Ikäystävällinen Naantali indikaattoreita.xlsx]Taul1'!$B$45</c:f>
              <c:strCache>
                <c:ptCount val="1"/>
                <c:pt idx="0">
                  <c:v>Naantali</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Lbls>
            <c:spPr>
              <a:noFill/>
              <a:ln>
                <a:noFill/>
              </a:ln>
              <a:effectLst/>
            </c:spPr>
            <c:txPr>
              <a:bodyPr rot="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fi-FI"/>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'[Ikäystävällinen Naantali indikaattoreita.xlsx]Taul1'!$C$44:$H$44</c:f>
              <c:numCache>
                <c:formatCode>General</c:formatCode>
                <c:ptCount val="6"/>
                <c:pt idx="0">
                  <c:v>2017</c:v>
                </c:pt>
                <c:pt idx="1">
                  <c:v>2018</c:v>
                </c:pt>
                <c:pt idx="2">
                  <c:v>2019</c:v>
                </c:pt>
                <c:pt idx="3">
                  <c:v>2020</c:v>
                </c:pt>
                <c:pt idx="4">
                  <c:v>2021</c:v>
                </c:pt>
                <c:pt idx="5">
                  <c:v>2022</c:v>
                </c:pt>
              </c:numCache>
            </c:numRef>
          </c:cat>
          <c:val>
            <c:numRef>
              <c:f>'[Ikäystävällinen Naantali indikaattoreita.xlsx]Taul1'!$C$45:$H$45</c:f>
              <c:numCache>
                <c:formatCode>General</c:formatCode>
                <c:ptCount val="6"/>
                <c:pt idx="0">
                  <c:v>66.3</c:v>
                </c:pt>
                <c:pt idx="1">
                  <c:v>67.2</c:v>
                </c:pt>
                <c:pt idx="2">
                  <c:v>68.7</c:v>
                </c:pt>
                <c:pt idx="3">
                  <c:v>70</c:v>
                </c:pt>
                <c:pt idx="4">
                  <c:v>71.2</c:v>
                </c:pt>
                <c:pt idx="5">
                  <c:v>72.5</c:v>
                </c:pt>
              </c:numCache>
            </c:numRef>
          </c:val>
          <c:smooth val="0"/>
          <c:extLst>
            <c:ext xmlns:c16="http://schemas.microsoft.com/office/drawing/2014/chart" uri="{C3380CC4-5D6E-409C-BE32-E72D297353CC}">
              <c16:uniqueId val="{00000000-43AD-49F5-9C47-CBBFF784A02A}"/>
            </c:ext>
          </c:extLst>
        </c:ser>
        <c:ser>
          <c:idx val="1"/>
          <c:order val="1"/>
          <c:tx>
            <c:strRef>
              <c:f>'[Ikäystävällinen Naantali indikaattoreita.xlsx]Taul1'!$B$46</c:f>
              <c:strCache>
                <c:ptCount val="1"/>
                <c:pt idx="0">
                  <c:v>Varha</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dLbls>
            <c:dLbl>
              <c:idx val="0"/>
              <c:layout>
                <c:manualLayout>
                  <c:x val="-1.4554815703302059E-2"/>
                  <c:y val="-4.31091423814714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3AD-49F5-9C47-CBBFF784A02A}"/>
                </c:ext>
              </c:extLst>
            </c:dLbl>
            <c:dLbl>
              <c:idx val="1"/>
              <c:layout>
                <c:manualLayout>
                  <c:x val="-7.7915473930651102E-3"/>
                  <c:y val="-4.31091423814713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3AD-49F5-9C47-CBBFF784A02A}"/>
                </c:ext>
              </c:extLst>
            </c:dLbl>
            <c:dLbl>
              <c:idx val="2"/>
              <c:layout>
                <c:manualLayout>
                  <c:x val="-1.9664027108590658E-2"/>
                  <c:y val="-3.72715944457800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3AD-49F5-9C47-CBBFF784A02A}"/>
                </c:ext>
              </c:extLst>
            </c:dLbl>
            <c:dLbl>
              <c:idx val="3"/>
              <c:layout>
                <c:manualLayout>
                  <c:x val="-2.8228393014219592E-2"/>
                  <c:y val="-5.4128778146059126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3.8574546109928907E-2"/>
                      <c:h val="6.7394720742278688E-2"/>
                    </c:manualLayout>
                  </c15:layout>
                </c:ext>
                <c:ext xmlns:c16="http://schemas.microsoft.com/office/drawing/2014/chart" uri="{C3380CC4-5D6E-409C-BE32-E72D297353CC}">
                  <c16:uniqueId val="{0000000C-43AD-49F5-9C47-CBBFF784A02A}"/>
                </c:ext>
              </c:extLst>
            </c:dLbl>
            <c:dLbl>
              <c:idx val="4"/>
              <c:layout>
                <c:manualLayout>
                  <c:x val="-3.4991661324456538E-2"/>
                  <c:y val="-5.41287781460591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3AD-49F5-9C47-CBBFF784A02A}"/>
                </c:ext>
              </c:extLst>
            </c:dLbl>
            <c:dLbl>
              <c:idx val="5"/>
              <c:layout>
                <c:manualLayout>
                  <c:x val="-3.243705562181215E-2"/>
                  <c:y val="-5.41287781460591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3AD-49F5-9C47-CBBFF784A02A}"/>
                </c:ext>
              </c:extLst>
            </c:dLbl>
            <c:spPr>
              <a:noFill/>
              <a:ln>
                <a:noFill/>
              </a:ln>
              <a:effectLst/>
            </c:spPr>
            <c:txPr>
              <a:bodyPr rot="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fi-FI"/>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'[Ikäystävällinen Naantali indikaattoreita.xlsx]Taul1'!$C$44:$H$44</c:f>
              <c:numCache>
                <c:formatCode>General</c:formatCode>
                <c:ptCount val="6"/>
                <c:pt idx="0">
                  <c:v>2017</c:v>
                </c:pt>
                <c:pt idx="1">
                  <c:v>2018</c:v>
                </c:pt>
                <c:pt idx="2">
                  <c:v>2019</c:v>
                </c:pt>
                <c:pt idx="3">
                  <c:v>2020</c:v>
                </c:pt>
                <c:pt idx="4">
                  <c:v>2021</c:v>
                </c:pt>
                <c:pt idx="5">
                  <c:v>2022</c:v>
                </c:pt>
              </c:numCache>
            </c:numRef>
          </c:cat>
          <c:val>
            <c:numRef>
              <c:f>'[Ikäystävällinen Naantali indikaattoreita.xlsx]Taul1'!$C$46:$H$46</c:f>
              <c:numCache>
                <c:formatCode>General</c:formatCode>
                <c:ptCount val="6"/>
                <c:pt idx="0">
                  <c:v>60.4</c:v>
                </c:pt>
                <c:pt idx="1">
                  <c:v>61</c:v>
                </c:pt>
                <c:pt idx="2">
                  <c:v>61.5</c:v>
                </c:pt>
                <c:pt idx="3">
                  <c:v>62</c:v>
                </c:pt>
                <c:pt idx="4">
                  <c:v>62.5</c:v>
                </c:pt>
                <c:pt idx="5">
                  <c:v>62.3</c:v>
                </c:pt>
              </c:numCache>
            </c:numRef>
          </c:val>
          <c:smooth val="0"/>
          <c:extLst>
            <c:ext xmlns:c16="http://schemas.microsoft.com/office/drawing/2014/chart" uri="{C3380CC4-5D6E-409C-BE32-E72D297353CC}">
              <c16:uniqueId val="{00000001-43AD-49F5-9C47-CBBFF784A02A}"/>
            </c:ext>
          </c:extLst>
        </c:ser>
        <c:ser>
          <c:idx val="2"/>
          <c:order val="2"/>
          <c:tx>
            <c:strRef>
              <c:f>'[Ikäystävällinen Naantali indikaattoreita.xlsx]Taul1'!$B$47</c:f>
              <c:strCache>
                <c:ptCount val="1"/>
                <c:pt idx="0">
                  <c:v>Koko maa</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dLbl>
              <c:idx val="0"/>
              <c:layout>
                <c:manualLayout>
                  <c:x val="-1.7663481931424661E-2"/>
                  <c:y val="4.18296636458414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3AD-49F5-9C47-CBBFF784A02A}"/>
                </c:ext>
              </c:extLst>
            </c:dLbl>
            <c:dLbl>
              <c:idx val="1"/>
              <c:layout>
                <c:manualLayout>
                  <c:x val="-2.2252854173961781E-2"/>
                  <c:y val="5.26558739863214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3AD-49F5-9C47-CBBFF784A02A}"/>
                </c:ext>
              </c:extLst>
            </c:dLbl>
            <c:dLbl>
              <c:idx val="2"/>
              <c:layout>
                <c:manualLayout>
                  <c:x val="-2.454754029523034E-2"/>
                  <c:y val="4.18296636458414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3AD-49F5-9C47-CBBFF784A02A}"/>
                </c:ext>
              </c:extLst>
            </c:dLbl>
            <c:dLbl>
              <c:idx val="3"/>
              <c:layout>
                <c:manualLayout>
                  <c:x val="-2.2252854173961781E-2"/>
                  <c:y val="4.18296636458414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3AD-49F5-9C47-CBBFF784A02A}"/>
                </c:ext>
              </c:extLst>
            </c:dLbl>
            <c:dLbl>
              <c:idx val="4"/>
              <c:layout>
                <c:manualLayout>
                  <c:x val="-2.4547540295230427E-2"/>
                  <c:y val="4.72427688160814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3AD-49F5-9C47-CBBFF784A02A}"/>
                </c:ext>
              </c:extLst>
            </c:dLbl>
            <c:dLbl>
              <c:idx val="5"/>
              <c:layout>
                <c:manualLayout>
                  <c:x val="-2.6842226416498902E-2"/>
                  <c:y val="4.72427688160814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3AD-49F5-9C47-CBBFF784A02A}"/>
                </c:ext>
              </c:extLst>
            </c:dLbl>
            <c:spPr>
              <a:noFill/>
              <a:ln>
                <a:noFill/>
              </a:ln>
              <a:effectLst/>
            </c:spPr>
            <c:txPr>
              <a:bodyPr rot="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fi-FI"/>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'[Ikäystävällinen Naantali indikaattoreita.xlsx]Taul1'!$C$44:$H$44</c:f>
              <c:numCache>
                <c:formatCode>General</c:formatCode>
                <c:ptCount val="6"/>
                <c:pt idx="0">
                  <c:v>2017</c:v>
                </c:pt>
                <c:pt idx="1">
                  <c:v>2018</c:v>
                </c:pt>
                <c:pt idx="2">
                  <c:v>2019</c:v>
                </c:pt>
                <c:pt idx="3">
                  <c:v>2020</c:v>
                </c:pt>
                <c:pt idx="4">
                  <c:v>2021</c:v>
                </c:pt>
                <c:pt idx="5">
                  <c:v>2022</c:v>
                </c:pt>
              </c:numCache>
            </c:numRef>
          </c:cat>
          <c:val>
            <c:numRef>
              <c:f>'[Ikäystävällinen Naantali indikaattoreita.xlsx]Taul1'!$C$47:$H$47</c:f>
              <c:numCache>
                <c:formatCode>General</c:formatCode>
                <c:ptCount val="6"/>
                <c:pt idx="0">
                  <c:v>60.1</c:v>
                </c:pt>
                <c:pt idx="1">
                  <c:v>60.8</c:v>
                </c:pt>
                <c:pt idx="2">
                  <c:v>61.4</c:v>
                </c:pt>
                <c:pt idx="3">
                  <c:v>61.9</c:v>
                </c:pt>
                <c:pt idx="4">
                  <c:v>62.4</c:v>
                </c:pt>
                <c:pt idx="5">
                  <c:v>62.3</c:v>
                </c:pt>
              </c:numCache>
            </c:numRef>
          </c:val>
          <c:smooth val="0"/>
          <c:extLst>
            <c:ext xmlns:c16="http://schemas.microsoft.com/office/drawing/2014/chart" uri="{C3380CC4-5D6E-409C-BE32-E72D297353CC}">
              <c16:uniqueId val="{00000008-43AD-49F5-9C47-CBBFF784A02A}"/>
            </c:ext>
          </c:extLst>
        </c:ser>
        <c:dLbls>
          <c:dLblPos val="t"/>
          <c:showLegendKey val="0"/>
          <c:showVal val="1"/>
          <c:showCatName val="0"/>
          <c:showSerName val="0"/>
          <c:showPercent val="0"/>
          <c:showBubbleSize val="0"/>
        </c:dLbls>
        <c:marker val="1"/>
        <c:smooth val="0"/>
        <c:axId val="201118048"/>
        <c:axId val="2023352864"/>
      </c:lineChart>
      <c:catAx>
        <c:axId val="201118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fi-FI"/>
          </a:p>
        </c:txPr>
        <c:crossAx val="2023352864"/>
        <c:crosses val="autoZero"/>
        <c:auto val="1"/>
        <c:lblAlgn val="ctr"/>
        <c:lblOffset val="100"/>
        <c:noMultiLvlLbl val="0"/>
      </c:catAx>
      <c:valAx>
        <c:axId val="2023352864"/>
        <c:scaling>
          <c:orientation val="minMax"/>
          <c:max val="100"/>
          <c:min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fi-FI"/>
          </a:p>
        </c:txPr>
        <c:crossAx val="201118048"/>
        <c:crosses val="autoZero"/>
        <c:crossBetween val="between"/>
        <c:majorUnit val="5"/>
      </c:valAx>
      <c:spPr>
        <a:noFill/>
        <a:ln>
          <a:noFill/>
        </a:ln>
        <a:effectLst/>
      </c:spPr>
    </c:plotArea>
    <c:legend>
      <c:legendPos val="b"/>
      <c:layout>
        <c:manualLayout>
          <c:xMode val="edge"/>
          <c:yMode val="edge"/>
          <c:x val="0.53033211277820336"/>
          <c:y val="0.76256945877656945"/>
          <c:w val="0.44276275872586018"/>
          <c:h val="7.8270517160395847E-2"/>
        </c:manualLayout>
      </c:layout>
      <c:overlay val="0"/>
      <c:spPr>
        <a:noFill/>
        <a:ln>
          <a:noFill/>
        </a:ln>
        <a:effectLst/>
      </c:spPr>
      <c:txPr>
        <a:bodyPr rot="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a:solidFill>
            <a:sysClr val="windowText" lastClr="000000"/>
          </a:solidFill>
        </a:defRPr>
      </a:pPr>
      <a:endParaRPr lang="fi-FI"/>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'[Ikäystävällinen Naantali indikaattoreita.xlsx]Taul1'!$A$35</c:f>
              <c:strCache>
                <c:ptCount val="1"/>
                <c:pt idx="0">
                  <c:v>65v. täyttäneet</c:v>
                </c:pt>
              </c:strCache>
            </c:strRef>
          </c:tx>
          <c:spPr>
            <a:ln w="28575" cap="rnd">
              <a:solidFill>
                <a:schemeClr val="accent6"/>
              </a:solidFill>
              <a:round/>
            </a:ln>
            <a:effectLst/>
          </c:spPr>
          <c:marker>
            <c:symbol val="none"/>
          </c:marker>
          <c:dLbls>
            <c:spPr>
              <a:noFill/>
              <a:ln>
                <a:noFill/>
              </a:ln>
              <a:effectLst/>
            </c:spPr>
            <c:txPr>
              <a:bodyPr rot="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fi-FI"/>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'[Ikäystävällinen Naantali indikaattoreita.xlsx]Taul1'!$B$34:$I$34</c:f>
              <c:numCache>
                <c:formatCode>General</c:formatCode>
                <c:ptCount val="8"/>
                <c:pt idx="0">
                  <c:v>2017</c:v>
                </c:pt>
                <c:pt idx="1">
                  <c:v>2018</c:v>
                </c:pt>
                <c:pt idx="2">
                  <c:v>2019</c:v>
                </c:pt>
                <c:pt idx="3">
                  <c:v>2020</c:v>
                </c:pt>
                <c:pt idx="4">
                  <c:v>2021</c:v>
                </c:pt>
                <c:pt idx="5">
                  <c:v>2022</c:v>
                </c:pt>
                <c:pt idx="6">
                  <c:v>2025</c:v>
                </c:pt>
                <c:pt idx="7">
                  <c:v>2040</c:v>
                </c:pt>
              </c:numCache>
            </c:numRef>
          </c:cat>
          <c:val>
            <c:numRef>
              <c:f>'[Ikäystävällinen Naantali indikaattoreita.xlsx]Taul1'!$B$35:$I$35</c:f>
              <c:numCache>
                <c:formatCode>General</c:formatCode>
                <c:ptCount val="8"/>
                <c:pt idx="0">
                  <c:v>24.1</c:v>
                </c:pt>
                <c:pt idx="1">
                  <c:v>24.9</c:v>
                </c:pt>
                <c:pt idx="2">
                  <c:v>25.6</c:v>
                </c:pt>
                <c:pt idx="3">
                  <c:v>26.3</c:v>
                </c:pt>
                <c:pt idx="4">
                  <c:v>27.1</c:v>
                </c:pt>
                <c:pt idx="5">
                  <c:v>27.5</c:v>
                </c:pt>
                <c:pt idx="6">
                  <c:v>29.7</c:v>
                </c:pt>
                <c:pt idx="7">
                  <c:v>35.200000000000003</c:v>
                </c:pt>
              </c:numCache>
            </c:numRef>
          </c:val>
          <c:smooth val="0"/>
          <c:extLst>
            <c:ext xmlns:c16="http://schemas.microsoft.com/office/drawing/2014/chart" uri="{C3380CC4-5D6E-409C-BE32-E72D297353CC}">
              <c16:uniqueId val="{00000000-15F1-4A1F-BF22-42873ADA43C1}"/>
            </c:ext>
          </c:extLst>
        </c:ser>
        <c:ser>
          <c:idx val="1"/>
          <c:order val="1"/>
          <c:tx>
            <c:strRef>
              <c:f>'[Ikäystävällinen Naantali indikaattoreita.xlsx]Taul1'!$A$36</c:f>
              <c:strCache>
                <c:ptCount val="1"/>
                <c:pt idx="0">
                  <c:v>75v. täyttäneet</c:v>
                </c:pt>
              </c:strCache>
            </c:strRef>
          </c:tx>
          <c:spPr>
            <a:ln w="28575" cap="rnd">
              <a:solidFill>
                <a:schemeClr val="accent5"/>
              </a:solidFill>
              <a:round/>
            </a:ln>
            <a:effectLst/>
          </c:spPr>
          <c:marker>
            <c:symbol val="none"/>
          </c:marker>
          <c:dLbls>
            <c:spPr>
              <a:noFill/>
              <a:ln>
                <a:noFill/>
              </a:ln>
              <a:effectLst/>
            </c:spPr>
            <c:txPr>
              <a:bodyPr rot="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fi-FI"/>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'[Ikäystävällinen Naantali indikaattoreita.xlsx]Taul1'!$B$34:$I$34</c:f>
              <c:numCache>
                <c:formatCode>General</c:formatCode>
                <c:ptCount val="8"/>
                <c:pt idx="0">
                  <c:v>2017</c:v>
                </c:pt>
                <c:pt idx="1">
                  <c:v>2018</c:v>
                </c:pt>
                <c:pt idx="2">
                  <c:v>2019</c:v>
                </c:pt>
                <c:pt idx="3">
                  <c:v>2020</c:v>
                </c:pt>
                <c:pt idx="4">
                  <c:v>2021</c:v>
                </c:pt>
                <c:pt idx="5">
                  <c:v>2022</c:v>
                </c:pt>
                <c:pt idx="6">
                  <c:v>2025</c:v>
                </c:pt>
                <c:pt idx="7">
                  <c:v>2040</c:v>
                </c:pt>
              </c:numCache>
            </c:numRef>
          </c:cat>
          <c:val>
            <c:numRef>
              <c:f>'[Ikäystävällinen Naantali indikaattoreita.xlsx]Taul1'!$B$36:$I$36</c:f>
              <c:numCache>
                <c:formatCode>General</c:formatCode>
                <c:ptCount val="8"/>
                <c:pt idx="0">
                  <c:v>9.3000000000000007</c:v>
                </c:pt>
                <c:pt idx="1">
                  <c:v>9.6999999999999993</c:v>
                </c:pt>
                <c:pt idx="2">
                  <c:v>10.1</c:v>
                </c:pt>
                <c:pt idx="3">
                  <c:v>10.7</c:v>
                </c:pt>
                <c:pt idx="4">
                  <c:v>11.5</c:v>
                </c:pt>
                <c:pt idx="5">
                  <c:v>12.2</c:v>
                </c:pt>
                <c:pt idx="6">
                  <c:v>14.6</c:v>
                </c:pt>
                <c:pt idx="7">
                  <c:v>20.9</c:v>
                </c:pt>
              </c:numCache>
            </c:numRef>
          </c:val>
          <c:smooth val="0"/>
          <c:extLst>
            <c:ext xmlns:c16="http://schemas.microsoft.com/office/drawing/2014/chart" uri="{C3380CC4-5D6E-409C-BE32-E72D297353CC}">
              <c16:uniqueId val="{00000001-15F1-4A1F-BF22-42873ADA43C1}"/>
            </c:ext>
          </c:extLst>
        </c:ser>
        <c:ser>
          <c:idx val="2"/>
          <c:order val="2"/>
          <c:tx>
            <c:strRef>
              <c:f>'[Ikäystävällinen Naantali indikaattoreita.xlsx]Taul1'!$A$37</c:f>
              <c:strCache>
                <c:ptCount val="1"/>
                <c:pt idx="0">
                  <c:v>85v. täyttäneet</c:v>
                </c:pt>
              </c:strCache>
            </c:strRef>
          </c:tx>
          <c:spPr>
            <a:ln w="28575" cap="rnd">
              <a:solidFill>
                <a:schemeClr val="accent4"/>
              </a:solidFill>
              <a:round/>
            </a:ln>
            <a:effectLst/>
          </c:spPr>
          <c:marker>
            <c:symbol val="none"/>
          </c:marker>
          <c:dLbls>
            <c:spPr>
              <a:noFill/>
              <a:ln>
                <a:noFill/>
              </a:ln>
              <a:effectLst/>
            </c:spPr>
            <c:txPr>
              <a:bodyPr rot="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fi-FI"/>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'[Ikäystävällinen Naantali indikaattoreita.xlsx]Taul1'!$B$34:$I$34</c:f>
              <c:numCache>
                <c:formatCode>General</c:formatCode>
                <c:ptCount val="8"/>
                <c:pt idx="0">
                  <c:v>2017</c:v>
                </c:pt>
                <c:pt idx="1">
                  <c:v>2018</c:v>
                </c:pt>
                <c:pt idx="2">
                  <c:v>2019</c:v>
                </c:pt>
                <c:pt idx="3">
                  <c:v>2020</c:v>
                </c:pt>
                <c:pt idx="4">
                  <c:v>2021</c:v>
                </c:pt>
                <c:pt idx="5">
                  <c:v>2022</c:v>
                </c:pt>
                <c:pt idx="6">
                  <c:v>2025</c:v>
                </c:pt>
                <c:pt idx="7">
                  <c:v>2040</c:v>
                </c:pt>
              </c:numCache>
            </c:numRef>
          </c:cat>
          <c:val>
            <c:numRef>
              <c:f>'[Ikäystävällinen Naantali indikaattoreita.xlsx]Taul1'!$B$37:$I$37</c:f>
              <c:numCache>
                <c:formatCode>General</c:formatCode>
                <c:ptCount val="8"/>
                <c:pt idx="0">
                  <c:v>2.5</c:v>
                </c:pt>
                <c:pt idx="1">
                  <c:v>2.6</c:v>
                </c:pt>
                <c:pt idx="2">
                  <c:v>2.6</c:v>
                </c:pt>
                <c:pt idx="3">
                  <c:v>2.7</c:v>
                </c:pt>
                <c:pt idx="4">
                  <c:v>2.7</c:v>
                </c:pt>
                <c:pt idx="5">
                  <c:v>2.8</c:v>
                </c:pt>
                <c:pt idx="6">
                  <c:v>3.3</c:v>
                </c:pt>
                <c:pt idx="7">
                  <c:v>7.8</c:v>
                </c:pt>
              </c:numCache>
            </c:numRef>
          </c:val>
          <c:smooth val="0"/>
          <c:extLst>
            <c:ext xmlns:c16="http://schemas.microsoft.com/office/drawing/2014/chart" uri="{C3380CC4-5D6E-409C-BE32-E72D297353CC}">
              <c16:uniqueId val="{00000002-15F1-4A1F-BF22-42873ADA43C1}"/>
            </c:ext>
          </c:extLst>
        </c:ser>
        <c:dLbls>
          <c:dLblPos val="t"/>
          <c:showLegendKey val="0"/>
          <c:showVal val="1"/>
          <c:showCatName val="0"/>
          <c:showSerName val="0"/>
          <c:showPercent val="0"/>
          <c:showBubbleSize val="0"/>
        </c:dLbls>
        <c:smooth val="0"/>
        <c:axId val="1193753503"/>
        <c:axId val="811274863"/>
      </c:lineChart>
      <c:catAx>
        <c:axId val="11937535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fi-FI"/>
          </a:p>
        </c:txPr>
        <c:crossAx val="811274863"/>
        <c:crosses val="autoZero"/>
        <c:auto val="1"/>
        <c:lblAlgn val="ctr"/>
        <c:lblOffset val="100"/>
        <c:noMultiLvlLbl val="0"/>
      </c:catAx>
      <c:valAx>
        <c:axId val="811274863"/>
        <c:scaling>
          <c:orientation val="minMax"/>
          <c:max val="36"/>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fi-FI"/>
          </a:p>
        </c:txPr>
        <c:crossAx val="1193753503"/>
        <c:crosses val="autoZero"/>
        <c:crossBetween val="between"/>
        <c:majorUnit val="2"/>
      </c:valAx>
      <c:spPr>
        <a:noFill/>
        <a:ln>
          <a:noFill/>
        </a:ln>
        <a:effectLst/>
      </c:spPr>
    </c:plotArea>
    <c:legend>
      <c:legendPos val="b"/>
      <c:layout>
        <c:manualLayout>
          <c:xMode val="edge"/>
          <c:yMode val="edge"/>
          <c:x val="0.41735397078972097"/>
          <c:y val="0.8492570217883012"/>
          <c:w val="0.54923501980125622"/>
          <c:h val="8.9113225502294613E-2"/>
        </c:manualLayout>
      </c:layout>
      <c:overlay val="0"/>
      <c:spPr>
        <a:noFill/>
        <a:ln>
          <a:noFill/>
        </a:ln>
        <a:effectLst/>
      </c:spPr>
      <c:txPr>
        <a:bodyPr rot="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a:solidFill>
            <a:sysClr val="windowText" lastClr="000000"/>
          </a:solidFill>
        </a:defRPr>
      </a:pPr>
      <a:endParaRPr lang="fi-FI"/>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'[Ikäystävällinen Naantali indikaattoreita.xlsx]Taul1'!$A$23</c:f>
              <c:strCache>
                <c:ptCount val="1"/>
                <c:pt idx="0">
                  <c:v>Koko väestö</c:v>
                </c:pt>
              </c:strCache>
            </c:strRef>
          </c:tx>
          <c:spPr>
            <a:ln w="28575" cap="rnd">
              <a:solidFill>
                <a:schemeClr val="accent6"/>
              </a:solidFill>
              <a:round/>
            </a:ln>
            <a:effectLst/>
          </c:spPr>
          <c:marker>
            <c:symbol val="none"/>
          </c:marker>
          <c:dLbls>
            <c:spPr>
              <a:noFill/>
              <a:ln>
                <a:noFill/>
              </a:ln>
              <a:effectLst/>
            </c:spPr>
            <c:txPr>
              <a:bodyPr rot="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fi-FI"/>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'[Ikäystävällinen Naantali indikaattoreita.xlsx]Taul1'!$B$22:$G$22</c:f>
              <c:numCache>
                <c:formatCode>General</c:formatCode>
                <c:ptCount val="6"/>
                <c:pt idx="0">
                  <c:v>2017</c:v>
                </c:pt>
                <c:pt idx="1">
                  <c:v>2018</c:v>
                </c:pt>
                <c:pt idx="2">
                  <c:v>2019</c:v>
                </c:pt>
                <c:pt idx="3">
                  <c:v>2020</c:v>
                </c:pt>
                <c:pt idx="4">
                  <c:v>2021</c:v>
                </c:pt>
                <c:pt idx="5">
                  <c:v>2022</c:v>
                </c:pt>
              </c:numCache>
            </c:numRef>
          </c:cat>
          <c:val>
            <c:numRef>
              <c:f>'[Ikäystävällinen Naantali indikaattoreita.xlsx]Taul1'!$B$23:$G$23</c:f>
              <c:numCache>
                <c:formatCode>General</c:formatCode>
                <c:ptCount val="6"/>
                <c:pt idx="0">
                  <c:v>19167</c:v>
                </c:pt>
                <c:pt idx="1">
                  <c:v>19245</c:v>
                </c:pt>
                <c:pt idx="2">
                  <c:v>19314</c:v>
                </c:pt>
                <c:pt idx="3">
                  <c:v>19427</c:v>
                </c:pt>
                <c:pt idx="4">
                  <c:v>19579</c:v>
                </c:pt>
                <c:pt idx="5">
                  <c:v>19850</c:v>
                </c:pt>
              </c:numCache>
            </c:numRef>
          </c:val>
          <c:smooth val="0"/>
          <c:extLst>
            <c:ext xmlns:c16="http://schemas.microsoft.com/office/drawing/2014/chart" uri="{C3380CC4-5D6E-409C-BE32-E72D297353CC}">
              <c16:uniqueId val="{00000000-A155-4A27-8575-CF2FA48FA059}"/>
            </c:ext>
          </c:extLst>
        </c:ser>
        <c:dLbls>
          <c:dLblPos val="t"/>
          <c:showLegendKey val="0"/>
          <c:showVal val="1"/>
          <c:showCatName val="0"/>
          <c:showSerName val="0"/>
          <c:showPercent val="0"/>
          <c:showBubbleSize val="0"/>
        </c:dLbls>
        <c:smooth val="0"/>
        <c:axId val="1188431567"/>
        <c:axId val="810029695"/>
      </c:lineChart>
      <c:catAx>
        <c:axId val="11884315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fi-FI"/>
          </a:p>
        </c:txPr>
        <c:crossAx val="810029695"/>
        <c:crosses val="autoZero"/>
        <c:auto val="1"/>
        <c:lblAlgn val="ctr"/>
        <c:lblOffset val="100"/>
        <c:noMultiLvlLbl val="0"/>
      </c:catAx>
      <c:valAx>
        <c:axId val="810029695"/>
        <c:scaling>
          <c:orientation val="minMax"/>
          <c:min val="19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fi-FI"/>
          </a:p>
        </c:txPr>
        <c:crossAx val="1188431567"/>
        <c:crosses val="autoZero"/>
        <c:crossBetween val="between"/>
        <c:maj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a:solidFill>
            <a:sysClr val="windowText" lastClr="000000"/>
          </a:solidFill>
        </a:defRPr>
      </a:pPr>
      <a:endParaRPr lang="fi-FI"/>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'[Ikäystävällinen Naantali indikaattoreita.xlsx]Taul1'!$A$7</c:f>
              <c:strCache>
                <c:ptCount val="1"/>
                <c:pt idx="0">
                  <c:v>60-69-vuotiaat</c:v>
                </c:pt>
              </c:strCache>
            </c:strRef>
          </c:tx>
          <c:spPr>
            <a:ln w="28575" cap="rnd">
              <a:solidFill>
                <a:schemeClr val="accent6"/>
              </a:solidFill>
              <a:round/>
            </a:ln>
            <a:effectLst/>
          </c:spPr>
          <c:marker>
            <c:symbol val="none"/>
          </c:marker>
          <c:dLbls>
            <c:spPr>
              <a:noFill/>
              <a:ln>
                <a:noFill/>
              </a:ln>
              <a:effectLst/>
            </c:spPr>
            <c:txPr>
              <a:bodyPr rot="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fi-FI"/>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'[Ikäystävällinen Naantali indikaattoreita.xlsx]Taul1'!$B$6:$G$6</c:f>
              <c:numCache>
                <c:formatCode>General</c:formatCode>
                <c:ptCount val="6"/>
                <c:pt idx="0">
                  <c:v>2017</c:v>
                </c:pt>
                <c:pt idx="1">
                  <c:v>2018</c:v>
                </c:pt>
                <c:pt idx="2">
                  <c:v>2019</c:v>
                </c:pt>
                <c:pt idx="3">
                  <c:v>2020</c:v>
                </c:pt>
                <c:pt idx="4">
                  <c:v>2021</c:v>
                </c:pt>
                <c:pt idx="5">
                  <c:v>2022</c:v>
                </c:pt>
              </c:numCache>
            </c:numRef>
          </c:cat>
          <c:val>
            <c:numRef>
              <c:f>'[Ikäystävällinen Naantali indikaattoreita.xlsx]Taul1'!$B$7:$G$7</c:f>
              <c:numCache>
                <c:formatCode>General</c:formatCode>
                <c:ptCount val="6"/>
                <c:pt idx="0">
                  <c:v>3023</c:v>
                </c:pt>
                <c:pt idx="1">
                  <c:v>3022</c:v>
                </c:pt>
                <c:pt idx="2">
                  <c:v>3025</c:v>
                </c:pt>
                <c:pt idx="3">
                  <c:v>3042</c:v>
                </c:pt>
                <c:pt idx="4">
                  <c:v>3060</c:v>
                </c:pt>
                <c:pt idx="5">
                  <c:v>3083</c:v>
                </c:pt>
              </c:numCache>
            </c:numRef>
          </c:val>
          <c:smooth val="0"/>
          <c:extLst>
            <c:ext xmlns:c16="http://schemas.microsoft.com/office/drawing/2014/chart" uri="{C3380CC4-5D6E-409C-BE32-E72D297353CC}">
              <c16:uniqueId val="{00000000-3E69-4D45-9855-B8A278270B37}"/>
            </c:ext>
          </c:extLst>
        </c:ser>
        <c:ser>
          <c:idx val="1"/>
          <c:order val="1"/>
          <c:tx>
            <c:strRef>
              <c:f>'[Ikäystävällinen Naantali indikaattoreita.xlsx]Taul1'!$A$8</c:f>
              <c:strCache>
                <c:ptCount val="1"/>
                <c:pt idx="0">
                  <c:v>70-79-vuotiaat </c:v>
                </c:pt>
              </c:strCache>
            </c:strRef>
          </c:tx>
          <c:spPr>
            <a:ln w="28575" cap="rnd">
              <a:solidFill>
                <a:schemeClr val="accent5"/>
              </a:solidFill>
              <a:round/>
            </a:ln>
            <a:effectLst/>
          </c:spPr>
          <c:marker>
            <c:symbol val="none"/>
          </c:marker>
          <c:dLbls>
            <c:dLbl>
              <c:idx val="0"/>
              <c:layout>
                <c:manualLayout>
                  <c:x val="-3.4529160252286674E-2"/>
                  <c:y val="-6.22293079796150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E69-4D45-9855-B8A278270B37}"/>
                </c:ext>
              </c:extLst>
            </c:dLbl>
            <c:dLbl>
              <c:idx val="1"/>
              <c:layout>
                <c:manualLayout>
                  <c:x val="-3.4529160252286653E-2"/>
                  <c:y val="-6.89404620233231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E69-4D45-9855-B8A278270B37}"/>
                </c:ext>
              </c:extLst>
            </c:dLbl>
            <c:dLbl>
              <c:idx val="2"/>
              <c:layout>
                <c:manualLayout>
                  <c:x val="-3.4529160252286729E-2"/>
                  <c:y val="-4.88069998921988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E69-4D45-9855-B8A278270B37}"/>
                </c:ext>
              </c:extLst>
            </c:dLbl>
            <c:dLbl>
              <c:idx val="3"/>
              <c:layout>
                <c:manualLayout>
                  <c:x val="-3.4529160252286653E-2"/>
                  <c:y val="-5.55181539359068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E69-4D45-9855-B8A278270B37}"/>
                </c:ext>
              </c:extLst>
            </c:dLbl>
            <c:dLbl>
              <c:idx val="4"/>
              <c:layout>
                <c:manualLayout>
                  <c:x val="-3.4529160252286653E-2"/>
                  <c:y val="-3.5384691804782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E69-4D45-9855-B8A278270B37}"/>
                </c:ext>
              </c:extLst>
            </c:dLbl>
            <c:dLbl>
              <c:idx val="5"/>
              <c:layout>
                <c:manualLayout>
                  <c:x val="-2.5675529418366996E-2"/>
                  <c:y val="-4.2095845848490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E69-4D45-9855-B8A278270B37}"/>
                </c:ext>
              </c:extLst>
            </c:dLbl>
            <c:spPr>
              <a:noFill/>
              <a:ln>
                <a:noFill/>
              </a:ln>
              <a:effectLst/>
            </c:spPr>
            <c:txPr>
              <a:bodyPr rot="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fi-FI"/>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'[Ikäystävällinen Naantali indikaattoreita.xlsx]Taul1'!$B$6:$G$6</c:f>
              <c:numCache>
                <c:formatCode>General</c:formatCode>
                <c:ptCount val="6"/>
                <c:pt idx="0">
                  <c:v>2017</c:v>
                </c:pt>
                <c:pt idx="1">
                  <c:v>2018</c:v>
                </c:pt>
                <c:pt idx="2">
                  <c:v>2019</c:v>
                </c:pt>
                <c:pt idx="3">
                  <c:v>2020</c:v>
                </c:pt>
                <c:pt idx="4">
                  <c:v>2021</c:v>
                </c:pt>
                <c:pt idx="5">
                  <c:v>2022</c:v>
                </c:pt>
              </c:numCache>
            </c:numRef>
          </c:cat>
          <c:val>
            <c:numRef>
              <c:f>'[Ikäystävällinen Naantali indikaattoreita.xlsx]Taul1'!$B$8:$G$8</c:f>
              <c:numCache>
                <c:formatCode>General</c:formatCode>
                <c:ptCount val="6"/>
                <c:pt idx="0">
                  <c:v>2084</c:v>
                </c:pt>
                <c:pt idx="1">
                  <c:v>2234</c:v>
                </c:pt>
                <c:pt idx="2">
                  <c:v>2332</c:v>
                </c:pt>
                <c:pt idx="3">
                  <c:v>2475</c:v>
                </c:pt>
                <c:pt idx="4">
                  <c:v>2589</c:v>
                </c:pt>
                <c:pt idx="5">
                  <c:v>2717</c:v>
                </c:pt>
              </c:numCache>
            </c:numRef>
          </c:val>
          <c:smooth val="0"/>
          <c:extLst>
            <c:ext xmlns:c16="http://schemas.microsoft.com/office/drawing/2014/chart" uri="{C3380CC4-5D6E-409C-BE32-E72D297353CC}">
              <c16:uniqueId val="{00000007-3E69-4D45-9855-B8A278270B37}"/>
            </c:ext>
          </c:extLst>
        </c:ser>
        <c:ser>
          <c:idx val="2"/>
          <c:order val="2"/>
          <c:tx>
            <c:strRef>
              <c:f>'[Ikäystävällinen Naantali indikaattoreita.xlsx]Taul1'!$A$9</c:f>
              <c:strCache>
                <c:ptCount val="1"/>
                <c:pt idx="0">
                  <c:v>80-89- vuotiaat</c:v>
                </c:pt>
              </c:strCache>
            </c:strRef>
          </c:tx>
          <c:spPr>
            <a:ln w="28575" cap="rnd">
              <a:solidFill>
                <a:schemeClr val="accent4"/>
              </a:solidFill>
              <a:round/>
            </a:ln>
            <a:effectLst/>
          </c:spPr>
          <c:marker>
            <c:symbol val="none"/>
          </c:marker>
          <c:dLbls>
            <c:spPr>
              <a:noFill/>
              <a:ln>
                <a:noFill/>
              </a:ln>
              <a:effectLst/>
            </c:spPr>
            <c:txPr>
              <a:bodyPr rot="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fi-FI"/>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'[Ikäystävällinen Naantali indikaattoreita.xlsx]Taul1'!$B$6:$G$6</c:f>
              <c:numCache>
                <c:formatCode>General</c:formatCode>
                <c:ptCount val="6"/>
                <c:pt idx="0">
                  <c:v>2017</c:v>
                </c:pt>
                <c:pt idx="1">
                  <c:v>2018</c:v>
                </c:pt>
                <c:pt idx="2">
                  <c:v>2019</c:v>
                </c:pt>
                <c:pt idx="3">
                  <c:v>2020</c:v>
                </c:pt>
                <c:pt idx="4">
                  <c:v>2021</c:v>
                </c:pt>
                <c:pt idx="5">
                  <c:v>2022</c:v>
                </c:pt>
              </c:numCache>
            </c:numRef>
          </c:cat>
          <c:val>
            <c:numRef>
              <c:f>'[Ikäystävällinen Naantali indikaattoreita.xlsx]Taul1'!$B$9:$G$9</c:f>
              <c:numCache>
                <c:formatCode>General</c:formatCode>
                <c:ptCount val="6"/>
                <c:pt idx="0">
                  <c:v>840</c:v>
                </c:pt>
                <c:pt idx="1">
                  <c:v>860</c:v>
                </c:pt>
                <c:pt idx="2">
                  <c:v>910</c:v>
                </c:pt>
                <c:pt idx="3">
                  <c:v>919</c:v>
                </c:pt>
                <c:pt idx="4">
                  <c:v>978</c:v>
                </c:pt>
                <c:pt idx="5">
                  <c:v>1006</c:v>
                </c:pt>
              </c:numCache>
            </c:numRef>
          </c:val>
          <c:smooth val="0"/>
          <c:extLst>
            <c:ext xmlns:c16="http://schemas.microsoft.com/office/drawing/2014/chart" uri="{C3380CC4-5D6E-409C-BE32-E72D297353CC}">
              <c16:uniqueId val="{00000008-3E69-4D45-9855-B8A278270B37}"/>
            </c:ext>
          </c:extLst>
        </c:ser>
        <c:dLbls>
          <c:dLblPos val="t"/>
          <c:showLegendKey val="0"/>
          <c:showVal val="1"/>
          <c:showCatName val="0"/>
          <c:showSerName val="0"/>
          <c:showPercent val="0"/>
          <c:showBubbleSize val="0"/>
        </c:dLbls>
        <c:smooth val="0"/>
        <c:axId val="1175468383"/>
        <c:axId val="679885311"/>
      </c:lineChart>
      <c:catAx>
        <c:axId val="11754683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fi-FI"/>
          </a:p>
        </c:txPr>
        <c:crossAx val="679885311"/>
        <c:crosses val="autoZero"/>
        <c:auto val="1"/>
        <c:lblAlgn val="ctr"/>
        <c:lblOffset val="100"/>
        <c:noMultiLvlLbl val="0"/>
      </c:catAx>
      <c:valAx>
        <c:axId val="679885311"/>
        <c:scaling>
          <c:orientation val="minMax"/>
          <c:max val="32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fi-FI"/>
          </a:p>
        </c:txPr>
        <c:crossAx val="1175468383"/>
        <c:crosses val="autoZero"/>
        <c:crossBetween val="between"/>
        <c:majorUnit val="200"/>
      </c:valAx>
      <c:spPr>
        <a:noFill/>
        <a:ln>
          <a:noFill/>
        </a:ln>
        <a:effectLst/>
      </c:spPr>
    </c:plotArea>
    <c:legend>
      <c:legendPos val="b"/>
      <c:layout>
        <c:manualLayout>
          <c:xMode val="edge"/>
          <c:yMode val="edge"/>
          <c:x val="0.43858508321174056"/>
          <c:y val="0.84598190996912204"/>
          <c:w val="0.53452698170139246"/>
          <c:h val="9.7039588410735317E-2"/>
        </c:manualLayout>
      </c:layout>
      <c:overlay val="0"/>
      <c:spPr>
        <a:noFill/>
        <a:ln>
          <a:noFill/>
        </a:ln>
        <a:effectLst/>
      </c:spPr>
      <c:txPr>
        <a:bodyPr rot="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a:solidFill>
            <a:sysClr val="windowText" lastClr="000000"/>
          </a:solidFill>
        </a:defRPr>
      </a:pPr>
      <a:endParaRPr lang="fi-FI"/>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752881537735204E-2"/>
          <c:y val="5.9544119786578947E-2"/>
          <c:w val="0.92864861934854392"/>
          <c:h val="0.72421422598137042"/>
        </c:manualLayout>
      </c:layout>
      <c:lineChart>
        <c:grouping val="standard"/>
        <c:varyColors val="0"/>
        <c:ser>
          <c:idx val="0"/>
          <c:order val="0"/>
          <c:tx>
            <c:strRef>
              <c:f>'[Ikäystävällinen Naantali indikaattoreita.xlsx]Taul1'!$A$64</c:f>
              <c:strCache>
                <c:ptCount val="1"/>
                <c:pt idx="0">
                  <c:v>Yksin asuvat 75 vuotta täyttäneet</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Lbls>
            <c:spPr>
              <a:noFill/>
              <a:ln>
                <a:noFill/>
              </a:ln>
              <a:effectLst/>
            </c:spPr>
            <c:txPr>
              <a:bodyPr rot="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fi-FI"/>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'[Ikäystävällinen Naantali indikaattoreita.xlsx]Taul1'!$B$63:$G$63</c:f>
              <c:numCache>
                <c:formatCode>General</c:formatCode>
                <c:ptCount val="6"/>
                <c:pt idx="0">
                  <c:v>2017</c:v>
                </c:pt>
                <c:pt idx="1">
                  <c:v>2018</c:v>
                </c:pt>
                <c:pt idx="2">
                  <c:v>2019</c:v>
                </c:pt>
                <c:pt idx="3">
                  <c:v>2020</c:v>
                </c:pt>
                <c:pt idx="4">
                  <c:v>2021</c:v>
                </c:pt>
                <c:pt idx="5">
                  <c:v>2022</c:v>
                </c:pt>
              </c:numCache>
            </c:numRef>
          </c:cat>
          <c:val>
            <c:numRef>
              <c:f>'[Ikäystävällinen Naantali indikaattoreita.xlsx]Taul1'!$B$64:$G$64</c:f>
              <c:numCache>
                <c:formatCode>General</c:formatCode>
                <c:ptCount val="6"/>
                <c:pt idx="0">
                  <c:v>46.5</c:v>
                </c:pt>
                <c:pt idx="1">
                  <c:v>45.5</c:v>
                </c:pt>
                <c:pt idx="2">
                  <c:v>45.9</c:v>
                </c:pt>
                <c:pt idx="3">
                  <c:v>44.3</c:v>
                </c:pt>
                <c:pt idx="4">
                  <c:v>42.5</c:v>
                </c:pt>
                <c:pt idx="5">
                  <c:v>42.7</c:v>
                </c:pt>
              </c:numCache>
            </c:numRef>
          </c:val>
          <c:smooth val="0"/>
          <c:extLst>
            <c:ext xmlns:c16="http://schemas.microsoft.com/office/drawing/2014/chart" uri="{C3380CC4-5D6E-409C-BE32-E72D297353CC}">
              <c16:uniqueId val="{00000000-4371-40FD-A818-D6FE24111F80}"/>
            </c:ext>
          </c:extLst>
        </c:ser>
        <c:ser>
          <c:idx val="1"/>
          <c:order val="1"/>
          <c:tx>
            <c:strRef>
              <c:f>'[Ikäystävällinen Naantali indikaattoreita.xlsx]Taul1'!$A$65</c:f>
              <c:strCache>
                <c:ptCount val="1"/>
                <c:pt idx="0">
                  <c:v>75 vuotta täyttäneiden yhden hengen asuntokunnat</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dLbls>
            <c:spPr>
              <a:noFill/>
              <a:ln>
                <a:noFill/>
              </a:ln>
              <a:effectLst/>
            </c:spPr>
            <c:txPr>
              <a:bodyPr rot="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fi-FI"/>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'[Ikäystävällinen Naantali indikaattoreita.xlsx]Taul1'!$B$63:$G$63</c:f>
              <c:numCache>
                <c:formatCode>General</c:formatCode>
                <c:ptCount val="6"/>
                <c:pt idx="0">
                  <c:v>2017</c:v>
                </c:pt>
                <c:pt idx="1">
                  <c:v>2018</c:v>
                </c:pt>
                <c:pt idx="2">
                  <c:v>2019</c:v>
                </c:pt>
                <c:pt idx="3">
                  <c:v>2020</c:v>
                </c:pt>
                <c:pt idx="4">
                  <c:v>2021</c:v>
                </c:pt>
                <c:pt idx="5">
                  <c:v>2022</c:v>
                </c:pt>
              </c:numCache>
            </c:numRef>
          </c:cat>
          <c:val>
            <c:numRef>
              <c:f>'[Ikäystävällinen Naantali indikaattoreita.xlsx]Taul1'!$B$65:$G$65</c:f>
              <c:numCache>
                <c:formatCode>General</c:formatCode>
                <c:ptCount val="6"/>
                <c:pt idx="0">
                  <c:v>56.9</c:v>
                </c:pt>
                <c:pt idx="1">
                  <c:v>56.2</c:v>
                </c:pt>
                <c:pt idx="2">
                  <c:v>56.5</c:v>
                </c:pt>
                <c:pt idx="3">
                  <c:v>55.1</c:v>
                </c:pt>
                <c:pt idx="4">
                  <c:v>53.1</c:v>
                </c:pt>
                <c:pt idx="5">
                  <c:v>53.5</c:v>
                </c:pt>
              </c:numCache>
            </c:numRef>
          </c:val>
          <c:smooth val="0"/>
          <c:extLst>
            <c:ext xmlns:c16="http://schemas.microsoft.com/office/drawing/2014/chart" uri="{C3380CC4-5D6E-409C-BE32-E72D297353CC}">
              <c16:uniqueId val="{00000001-4371-40FD-A818-D6FE24111F80}"/>
            </c:ext>
          </c:extLst>
        </c:ser>
        <c:dLbls>
          <c:dLblPos val="t"/>
          <c:showLegendKey val="0"/>
          <c:showVal val="1"/>
          <c:showCatName val="0"/>
          <c:showSerName val="0"/>
          <c:showPercent val="0"/>
          <c:showBubbleSize val="0"/>
        </c:dLbls>
        <c:marker val="1"/>
        <c:smooth val="0"/>
        <c:axId val="305584528"/>
        <c:axId val="1949900208"/>
      </c:lineChart>
      <c:catAx>
        <c:axId val="305584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fi-FI"/>
          </a:p>
        </c:txPr>
        <c:crossAx val="1949900208"/>
        <c:crosses val="autoZero"/>
        <c:auto val="1"/>
        <c:lblAlgn val="ctr"/>
        <c:lblOffset val="100"/>
        <c:noMultiLvlLbl val="0"/>
      </c:catAx>
      <c:valAx>
        <c:axId val="1949900208"/>
        <c:scaling>
          <c:orientation val="minMax"/>
          <c:max val="60"/>
          <c:min val="4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fi-FI"/>
          </a:p>
        </c:txPr>
        <c:crossAx val="305584528"/>
        <c:crosses val="autoZero"/>
        <c:crossBetween val="between"/>
        <c:majorUnit val="2"/>
      </c:valAx>
      <c:spPr>
        <a:noFill/>
        <a:ln>
          <a:noFill/>
        </a:ln>
        <a:effectLst/>
      </c:spPr>
    </c:plotArea>
    <c:legend>
      <c:legendPos val="b"/>
      <c:layout>
        <c:manualLayout>
          <c:xMode val="edge"/>
          <c:yMode val="edge"/>
          <c:x val="0.24172962924629582"/>
          <c:y val="0.91275271007336722"/>
          <c:w val="0.73430511200148174"/>
          <c:h val="8.7247228432994456E-2"/>
        </c:manualLayout>
      </c:layout>
      <c:overlay val="0"/>
      <c:spPr>
        <a:noFill/>
        <a:ln>
          <a:noFill/>
        </a:ln>
        <a:effectLst/>
      </c:spPr>
      <c:txPr>
        <a:bodyPr rot="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a:solidFill>
            <a:sysClr val="windowText" lastClr="000000"/>
          </a:solidFill>
        </a:defRPr>
      </a:pPr>
      <a:endParaRPr lang="fi-FI"/>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939381253790512E-2"/>
          <c:y val="0.12101589400566271"/>
          <c:w val="0.92736509571479153"/>
          <c:h val="0.68954066161003547"/>
        </c:manualLayout>
      </c:layout>
      <c:barChart>
        <c:barDir val="col"/>
        <c:grouping val="clustered"/>
        <c:varyColors val="0"/>
        <c:ser>
          <c:idx val="0"/>
          <c:order val="0"/>
          <c:tx>
            <c:strRef>
              <c:f>'[Ikäystävällinen Naantali indikaattoreita.xlsx]Taul1'!$C$76</c:f>
              <c:strCache>
                <c:ptCount val="1"/>
                <c:pt idx="0">
                  <c:v>2017</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ysClr val="windowText" lastClr="000000"/>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'[Ikäystävällinen Naantali indikaattoreita.xlsx]Taul1'!$B$77:$B$79</c:f>
              <c:strCache>
                <c:ptCount val="3"/>
                <c:pt idx="0">
                  <c:v>Naantali</c:v>
                </c:pt>
                <c:pt idx="1">
                  <c:v>Varha</c:v>
                </c:pt>
                <c:pt idx="2">
                  <c:v>Koko maa</c:v>
                </c:pt>
              </c:strCache>
            </c:strRef>
          </c:cat>
          <c:val>
            <c:numRef>
              <c:f>'[Ikäystävällinen Naantali indikaattoreita.xlsx]Taul1'!$C$77:$C$79</c:f>
              <c:numCache>
                <c:formatCode>General</c:formatCode>
                <c:ptCount val="3"/>
                <c:pt idx="0">
                  <c:v>7.5</c:v>
                </c:pt>
                <c:pt idx="1">
                  <c:v>13.4</c:v>
                </c:pt>
                <c:pt idx="2">
                  <c:v>12.8</c:v>
                </c:pt>
              </c:numCache>
            </c:numRef>
          </c:val>
          <c:extLst>
            <c:ext xmlns:c16="http://schemas.microsoft.com/office/drawing/2014/chart" uri="{C3380CC4-5D6E-409C-BE32-E72D297353CC}">
              <c16:uniqueId val="{00000000-2C9E-454C-8305-53E368268785}"/>
            </c:ext>
          </c:extLst>
        </c:ser>
        <c:ser>
          <c:idx val="1"/>
          <c:order val="1"/>
          <c:tx>
            <c:strRef>
              <c:f>'[Ikäystävällinen Naantali indikaattoreita.xlsx]Taul1'!$D$76</c:f>
              <c:strCache>
                <c:ptCount val="1"/>
                <c:pt idx="0">
                  <c:v>2018</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ysClr val="windowText" lastClr="000000"/>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'[Ikäystävällinen Naantali indikaattoreita.xlsx]Taul1'!$B$77:$B$79</c:f>
              <c:strCache>
                <c:ptCount val="3"/>
                <c:pt idx="0">
                  <c:v>Naantali</c:v>
                </c:pt>
                <c:pt idx="1">
                  <c:v>Varha</c:v>
                </c:pt>
                <c:pt idx="2">
                  <c:v>Koko maa</c:v>
                </c:pt>
              </c:strCache>
            </c:strRef>
          </c:cat>
          <c:val>
            <c:numRef>
              <c:f>'[Ikäystävällinen Naantali indikaattoreita.xlsx]Taul1'!$D$77:$D$79</c:f>
              <c:numCache>
                <c:formatCode>General</c:formatCode>
                <c:ptCount val="3"/>
                <c:pt idx="0">
                  <c:v>8.1</c:v>
                </c:pt>
                <c:pt idx="1">
                  <c:v>13.7</c:v>
                </c:pt>
                <c:pt idx="2">
                  <c:v>13.1</c:v>
                </c:pt>
              </c:numCache>
            </c:numRef>
          </c:val>
          <c:extLst>
            <c:ext xmlns:c16="http://schemas.microsoft.com/office/drawing/2014/chart" uri="{C3380CC4-5D6E-409C-BE32-E72D297353CC}">
              <c16:uniqueId val="{00000001-2C9E-454C-8305-53E368268785}"/>
            </c:ext>
          </c:extLst>
        </c:ser>
        <c:ser>
          <c:idx val="2"/>
          <c:order val="2"/>
          <c:tx>
            <c:strRef>
              <c:f>'[Ikäystävällinen Naantali indikaattoreita.xlsx]Taul1'!$E$76</c:f>
              <c:strCache>
                <c:ptCount val="1"/>
                <c:pt idx="0">
                  <c:v>2019</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ysClr val="windowText" lastClr="000000"/>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'[Ikäystävällinen Naantali indikaattoreita.xlsx]Taul1'!$B$77:$B$79</c:f>
              <c:strCache>
                <c:ptCount val="3"/>
                <c:pt idx="0">
                  <c:v>Naantali</c:v>
                </c:pt>
                <c:pt idx="1">
                  <c:v>Varha</c:v>
                </c:pt>
                <c:pt idx="2">
                  <c:v>Koko maa</c:v>
                </c:pt>
              </c:strCache>
            </c:strRef>
          </c:cat>
          <c:val>
            <c:numRef>
              <c:f>'[Ikäystävällinen Naantali indikaattoreita.xlsx]Taul1'!$E$77:$E$79</c:f>
              <c:numCache>
                <c:formatCode>General</c:formatCode>
                <c:ptCount val="3"/>
                <c:pt idx="0">
                  <c:v>8</c:v>
                </c:pt>
                <c:pt idx="1">
                  <c:v>13.9</c:v>
                </c:pt>
                <c:pt idx="2">
                  <c:v>13.4</c:v>
                </c:pt>
              </c:numCache>
            </c:numRef>
          </c:val>
          <c:extLst>
            <c:ext xmlns:c16="http://schemas.microsoft.com/office/drawing/2014/chart" uri="{C3380CC4-5D6E-409C-BE32-E72D297353CC}">
              <c16:uniqueId val="{00000002-2C9E-454C-8305-53E368268785}"/>
            </c:ext>
          </c:extLst>
        </c:ser>
        <c:ser>
          <c:idx val="3"/>
          <c:order val="3"/>
          <c:tx>
            <c:strRef>
              <c:f>'[Ikäystävällinen Naantali indikaattoreita.xlsx]Taul1'!$F$76</c:f>
              <c:strCache>
                <c:ptCount val="1"/>
                <c:pt idx="0">
                  <c:v>2020</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ysClr val="windowText" lastClr="000000"/>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'[Ikäystävällinen Naantali indikaattoreita.xlsx]Taul1'!$B$77:$B$79</c:f>
              <c:strCache>
                <c:ptCount val="3"/>
                <c:pt idx="0">
                  <c:v>Naantali</c:v>
                </c:pt>
                <c:pt idx="1">
                  <c:v>Varha</c:v>
                </c:pt>
                <c:pt idx="2">
                  <c:v>Koko maa</c:v>
                </c:pt>
              </c:strCache>
            </c:strRef>
          </c:cat>
          <c:val>
            <c:numRef>
              <c:f>'[Ikäystävällinen Naantali indikaattoreita.xlsx]Taul1'!$F$77:$F$79</c:f>
              <c:numCache>
                <c:formatCode>General</c:formatCode>
                <c:ptCount val="3"/>
                <c:pt idx="0">
                  <c:v>7.2</c:v>
                </c:pt>
                <c:pt idx="1">
                  <c:v>13.2</c:v>
                </c:pt>
                <c:pt idx="2">
                  <c:v>12.5</c:v>
                </c:pt>
              </c:numCache>
            </c:numRef>
          </c:val>
          <c:extLst>
            <c:ext xmlns:c16="http://schemas.microsoft.com/office/drawing/2014/chart" uri="{C3380CC4-5D6E-409C-BE32-E72D297353CC}">
              <c16:uniqueId val="{00000003-2C9E-454C-8305-53E368268785}"/>
            </c:ext>
          </c:extLst>
        </c:ser>
        <c:ser>
          <c:idx val="4"/>
          <c:order val="4"/>
          <c:tx>
            <c:strRef>
              <c:f>'[Ikäystävällinen Naantali indikaattoreita.xlsx]Taul1'!$G$76</c:f>
              <c:strCache>
                <c:ptCount val="1"/>
                <c:pt idx="0">
                  <c:v>2021</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ysClr val="windowText" lastClr="000000"/>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'[Ikäystävällinen Naantali indikaattoreita.xlsx]Taul1'!$B$77:$B$79</c:f>
              <c:strCache>
                <c:ptCount val="3"/>
                <c:pt idx="0">
                  <c:v>Naantali</c:v>
                </c:pt>
                <c:pt idx="1">
                  <c:v>Varha</c:v>
                </c:pt>
                <c:pt idx="2">
                  <c:v>Koko maa</c:v>
                </c:pt>
              </c:strCache>
            </c:strRef>
          </c:cat>
          <c:val>
            <c:numRef>
              <c:f>'[Ikäystävällinen Naantali indikaattoreita.xlsx]Taul1'!$G$77:$G$79</c:f>
              <c:numCache>
                <c:formatCode>General</c:formatCode>
                <c:ptCount val="3"/>
                <c:pt idx="0">
                  <c:v>7.5</c:v>
                </c:pt>
                <c:pt idx="1">
                  <c:v>13.8</c:v>
                </c:pt>
                <c:pt idx="2">
                  <c:v>13.2</c:v>
                </c:pt>
              </c:numCache>
            </c:numRef>
          </c:val>
          <c:extLst>
            <c:ext xmlns:c16="http://schemas.microsoft.com/office/drawing/2014/chart" uri="{C3380CC4-5D6E-409C-BE32-E72D297353CC}">
              <c16:uniqueId val="{00000004-2C9E-454C-8305-53E368268785}"/>
            </c:ext>
          </c:extLst>
        </c:ser>
        <c:dLbls>
          <c:dLblPos val="outEnd"/>
          <c:showLegendKey val="0"/>
          <c:showVal val="1"/>
          <c:showCatName val="0"/>
          <c:showSerName val="0"/>
          <c:showPercent val="0"/>
          <c:showBubbleSize val="0"/>
        </c:dLbls>
        <c:gapWidth val="182"/>
        <c:axId val="164446960"/>
        <c:axId val="2024458688"/>
      </c:barChart>
      <c:catAx>
        <c:axId val="164446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fi-FI"/>
          </a:p>
        </c:txPr>
        <c:crossAx val="2024458688"/>
        <c:crosses val="autoZero"/>
        <c:auto val="1"/>
        <c:lblAlgn val="ctr"/>
        <c:lblOffset val="100"/>
        <c:noMultiLvlLbl val="0"/>
      </c:catAx>
      <c:valAx>
        <c:axId val="2024458688"/>
        <c:scaling>
          <c:orientation val="minMax"/>
          <c:max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fi-FI"/>
          </a:p>
        </c:txPr>
        <c:crossAx val="164446960"/>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a:solidFill>
            <a:sysClr val="windowText" lastClr="000000"/>
          </a:solidFill>
        </a:defRPr>
      </a:pPr>
      <a:endParaRPr lang="fi-FI"/>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69726556116459E-2"/>
          <c:y val="6.1342548490399058E-2"/>
          <c:w val="0.92502291200744879"/>
          <c:h val="0.68001139908775099"/>
        </c:manualLayout>
      </c:layout>
      <c:barChart>
        <c:barDir val="col"/>
        <c:grouping val="clustered"/>
        <c:varyColors val="0"/>
        <c:ser>
          <c:idx val="0"/>
          <c:order val="0"/>
          <c:tx>
            <c:strRef>
              <c:f>'[Ikäystävällinen Naantali indikaattoreita.xlsx]Taul1'!$C$82</c:f>
              <c:strCache>
                <c:ptCount val="1"/>
                <c:pt idx="0">
                  <c:v>2017</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ysClr val="windowText" lastClr="000000"/>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'[Ikäystävällinen Naantali indikaattoreita.xlsx]Taul1'!$B$83:$B$85</c:f>
              <c:strCache>
                <c:ptCount val="3"/>
                <c:pt idx="0">
                  <c:v>Naantali</c:v>
                </c:pt>
                <c:pt idx="1">
                  <c:v>Varha</c:v>
                </c:pt>
                <c:pt idx="2">
                  <c:v>Koko maa</c:v>
                </c:pt>
              </c:strCache>
            </c:strRef>
          </c:cat>
          <c:val>
            <c:numRef>
              <c:f>'[Ikäystävällinen Naantali indikaattoreita.xlsx]Taul1'!$C$83:$C$85</c:f>
              <c:numCache>
                <c:formatCode>General</c:formatCode>
                <c:ptCount val="3"/>
                <c:pt idx="0">
                  <c:v>30.2</c:v>
                </c:pt>
                <c:pt idx="1">
                  <c:v>27.5</c:v>
                </c:pt>
                <c:pt idx="2">
                  <c:v>27.7</c:v>
                </c:pt>
              </c:numCache>
            </c:numRef>
          </c:val>
          <c:extLst>
            <c:ext xmlns:c16="http://schemas.microsoft.com/office/drawing/2014/chart" uri="{C3380CC4-5D6E-409C-BE32-E72D297353CC}">
              <c16:uniqueId val="{00000000-5207-4276-A0BC-5B4227C6F08F}"/>
            </c:ext>
          </c:extLst>
        </c:ser>
        <c:ser>
          <c:idx val="1"/>
          <c:order val="1"/>
          <c:tx>
            <c:strRef>
              <c:f>'[Ikäystävällinen Naantali indikaattoreita.xlsx]Taul1'!$D$82</c:f>
              <c:strCache>
                <c:ptCount val="1"/>
                <c:pt idx="0">
                  <c:v>2018</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ysClr val="windowText" lastClr="000000"/>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'[Ikäystävällinen Naantali indikaattoreita.xlsx]Taul1'!$B$83:$B$85</c:f>
              <c:strCache>
                <c:ptCount val="3"/>
                <c:pt idx="0">
                  <c:v>Naantali</c:v>
                </c:pt>
                <c:pt idx="1">
                  <c:v>Varha</c:v>
                </c:pt>
                <c:pt idx="2">
                  <c:v>Koko maa</c:v>
                </c:pt>
              </c:strCache>
            </c:strRef>
          </c:cat>
          <c:val>
            <c:numRef>
              <c:f>'[Ikäystävällinen Naantali indikaattoreita.xlsx]Taul1'!$D$83:$D$85</c:f>
              <c:numCache>
                <c:formatCode>General</c:formatCode>
                <c:ptCount val="3"/>
                <c:pt idx="0">
                  <c:v>32.4</c:v>
                </c:pt>
                <c:pt idx="1">
                  <c:v>28.2</c:v>
                </c:pt>
                <c:pt idx="2">
                  <c:v>28.1</c:v>
                </c:pt>
              </c:numCache>
            </c:numRef>
          </c:val>
          <c:extLst>
            <c:ext xmlns:c16="http://schemas.microsoft.com/office/drawing/2014/chart" uri="{C3380CC4-5D6E-409C-BE32-E72D297353CC}">
              <c16:uniqueId val="{00000001-5207-4276-A0BC-5B4227C6F08F}"/>
            </c:ext>
          </c:extLst>
        </c:ser>
        <c:ser>
          <c:idx val="2"/>
          <c:order val="2"/>
          <c:tx>
            <c:strRef>
              <c:f>'[Ikäystävällinen Naantali indikaattoreita.xlsx]Taul1'!$E$82</c:f>
              <c:strCache>
                <c:ptCount val="1"/>
                <c:pt idx="0">
                  <c:v>2019</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ysClr val="windowText" lastClr="000000"/>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'[Ikäystävällinen Naantali indikaattoreita.xlsx]Taul1'!$B$83:$B$85</c:f>
              <c:strCache>
                <c:ptCount val="3"/>
                <c:pt idx="0">
                  <c:v>Naantali</c:v>
                </c:pt>
                <c:pt idx="1">
                  <c:v>Varha</c:v>
                </c:pt>
                <c:pt idx="2">
                  <c:v>Koko maa</c:v>
                </c:pt>
              </c:strCache>
            </c:strRef>
          </c:cat>
          <c:val>
            <c:numRef>
              <c:f>'[Ikäystävällinen Naantali indikaattoreita.xlsx]Taul1'!$E$83:$E$85</c:f>
              <c:numCache>
                <c:formatCode>General</c:formatCode>
                <c:ptCount val="3"/>
                <c:pt idx="0">
                  <c:v>30.5</c:v>
                </c:pt>
                <c:pt idx="1">
                  <c:v>27.7</c:v>
                </c:pt>
                <c:pt idx="2">
                  <c:v>27.9</c:v>
                </c:pt>
              </c:numCache>
            </c:numRef>
          </c:val>
          <c:extLst>
            <c:ext xmlns:c16="http://schemas.microsoft.com/office/drawing/2014/chart" uri="{C3380CC4-5D6E-409C-BE32-E72D297353CC}">
              <c16:uniqueId val="{00000002-5207-4276-A0BC-5B4227C6F08F}"/>
            </c:ext>
          </c:extLst>
        </c:ser>
        <c:ser>
          <c:idx val="3"/>
          <c:order val="3"/>
          <c:tx>
            <c:strRef>
              <c:f>'[Ikäystävällinen Naantali indikaattoreita.xlsx]Taul1'!$F$82</c:f>
              <c:strCache>
                <c:ptCount val="1"/>
                <c:pt idx="0">
                  <c:v>2020</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ysClr val="windowText" lastClr="000000"/>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'[Ikäystävällinen Naantali indikaattoreita.xlsx]Taul1'!$B$83:$B$85</c:f>
              <c:strCache>
                <c:ptCount val="3"/>
                <c:pt idx="0">
                  <c:v>Naantali</c:v>
                </c:pt>
                <c:pt idx="1">
                  <c:v>Varha</c:v>
                </c:pt>
                <c:pt idx="2">
                  <c:v>Koko maa</c:v>
                </c:pt>
              </c:strCache>
            </c:strRef>
          </c:cat>
          <c:val>
            <c:numRef>
              <c:f>'[Ikäystävällinen Naantali indikaattoreita.xlsx]Taul1'!$F$83:$F$85</c:f>
              <c:numCache>
                <c:formatCode>General</c:formatCode>
                <c:ptCount val="3"/>
                <c:pt idx="0">
                  <c:v>30.8</c:v>
                </c:pt>
                <c:pt idx="1">
                  <c:v>27.3</c:v>
                </c:pt>
                <c:pt idx="2">
                  <c:v>27.7</c:v>
                </c:pt>
              </c:numCache>
            </c:numRef>
          </c:val>
          <c:extLst>
            <c:ext xmlns:c16="http://schemas.microsoft.com/office/drawing/2014/chart" uri="{C3380CC4-5D6E-409C-BE32-E72D297353CC}">
              <c16:uniqueId val="{00000003-5207-4276-A0BC-5B4227C6F08F}"/>
            </c:ext>
          </c:extLst>
        </c:ser>
        <c:ser>
          <c:idx val="4"/>
          <c:order val="4"/>
          <c:tx>
            <c:strRef>
              <c:f>'[Ikäystävällinen Naantali indikaattoreita.xlsx]Taul1'!$G$82</c:f>
              <c:strCache>
                <c:ptCount val="1"/>
                <c:pt idx="0">
                  <c:v>2021</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ysClr val="windowText" lastClr="000000"/>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'[Ikäystävällinen Naantali indikaattoreita.xlsx]Taul1'!$B$83:$B$85</c:f>
              <c:strCache>
                <c:ptCount val="3"/>
                <c:pt idx="0">
                  <c:v>Naantali</c:v>
                </c:pt>
                <c:pt idx="1">
                  <c:v>Varha</c:v>
                </c:pt>
                <c:pt idx="2">
                  <c:v>Koko maa</c:v>
                </c:pt>
              </c:strCache>
            </c:strRef>
          </c:cat>
          <c:val>
            <c:numRef>
              <c:f>'[Ikäystävällinen Naantali indikaattoreita.xlsx]Taul1'!$G$83:$G$85</c:f>
              <c:numCache>
                <c:formatCode>General</c:formatCode>
                <c:ptCount val="3"/>
                <c:pt idx="0">
                  <c:v>30.8</c:v>
                </c:pt>
                <c:pt idx="1">
                  <c:v>28.6</c:v>
                </c:pt>
                <c:pt idx="2">
                  <c:v>29.1</c:v>
                </c:pt>
              </c:numCache>
            </c:numRef>
          </c:val>
          <c:extLst>
            <c:ext xmlns:c16="http://schemas.microsoft.com/office/drawing/2014/chart" uri="{C3380CC4-5D6E-409C-BE32-E72D297353CC}">
              <c16:uniqueId val="{00000004-5207-4276-A0BC-5B4227C6F08F}"/>
            </c:ext>
          </c:extLst>
        </c:ser>
        <c:dLbls>
          <c:dLblPos val="outEnd"/>
          <c:showLegendKey val="0"/>
          <c:showVal val="1"/>
          <c:showCatName val="0"/>
          <c:showSerName val="0"/>
          <c:showPercent val="0"/>
          <c:showBubbleSize val="0"/>
        </c:dLbls>
        <c:gapWidth val="219"/>
        <c:axId val="166730848"/>
        <c:axId val="155033152"/>
      </c:barChart>
      <c:catAx>
        <c:axId val="166730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fi-FI"/>
          </a:p>
        </c:txPr>
        <c:crossAx val="155033152"/>
        <c:crosses val="autoZero"/>
        <c:auto val="1"/>
        <c:lblAlgn val="ctr"/>
        <c:lblOffset val="100"/>
        <c:noMultiLvlLbl val="0"/>
      </c:catAx>
      <c:valAx>
        <c:axId val="155033152"/>
        <c:scaling>
          <c:orientation val="minMax"/>
          <c:max val="34"/>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fi-FI"/>
          </a:p>
        </c:txPr>
        <c:crossAx val="166730848"/>
        <c:crosses val="autoZero"/>
        <c:crossBetween val="between"/>
        <c:majorUnit val="5"/>
      </c:valAx>
      <c:spPr>
        <a:noFill/>
        <a:ln>
          <a:noFill/>
        </a:ln>
        <a:effectLst/>
      </c:spPr>
    </c:plotArea>
    <c:legend>
      <c:legendPos val="b"/>
      <c:layout>
        <c:manualLayout>
          <c:xMode val="edge"/>
          <c:yMode val="edge"/>
          <c:x val="0.6554701145408296"/>
          <c:y val="0.90133053722964307"/>
          <c:w val="0.32333307617426393"/>
          <c:h val="8.6028834779757091E-2"/>
        </c:manualLayout>
      </c:layout>
      <c:overlay val="0"/>
      <c:spPr>
        <a:noFill/>
        <a:ln>
          <a:noFill/>
        </a:ln>
        <a:effectLst/>
      </c:spPr>
      <c:txPr>
        <a:bodyPr rot="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a:solidFill>
            <a:sysClr val="windowText" lastClr="000000"/>
          </a:solidFill>
        </a:defRPr>
      </a:pPr>
      <a:endParaRPr lang="fi-FI"/>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'[Ikäystävällinen Naantali indikaattoreita.xlsx]Taul1'!$C$93</c:f>
              <c:strCache>
                <c:ptCount val="1"/>
                <c:pt idx="0">
                  <c:v>Naantali</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ysClr val="windowText" lastClr="000000"/>
                    </a:solidFill>
                    <a:latin typeface="+mn-lt"/>
                    <a:ea typeface="+mn-ea"/>
                    <a:cs typeface="+mn-cs"/>
                  </a:defRPr>
                </a:pPr>
                <a:endParaRPr lang="fi-FI"/>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'[Ikäystävällinen Naantali indikaattoreita.xlsx]Taul1'!$D$92:$H$92</c:f>
              <c:numCache>
                <c:formatCode>General</c:formatCode>
                <c:ptCount val="5"/>
                <c:pt idx="0">
                  <c:v>2015</c:v>
                </c:pt>
                <c:pt idx="1">
                  <c:v>2016</c:v>
                </c:pt>
                <c:pt idx="2">
                  <c:v>2017</c:v>
                </c:pt>
                <c:pt idx="3">
                  <c:v>2018</c:v>
                </c:pt>
                <c:pt idx="4">
                  <c:v>2019</c:v>
                </c:pt>
              </c:numCache>
            </c:numRef>
          </c:cat>
          <c:val>
            <c:numRef>
              <c:f>'[Ikäystävällinen Naantali indikaattoreita.xlsx]Taul1'!$D$93:$H$93</c:f>
              <c:numCache>
                <c:formatCode>General</c:formatCode>
                <c:ptCount val="5"/>
                <c:pt idx="0">
                  <c:v>95.2</c:v>
                </c:pt>
                <c:pt idx="1">
                  <c:v>93.2</c:v>
                </c:pt>
                <c:pt idx="2">
                  <c:v>90.5</c:v>
                </c:pt>
                <c:pt idx="3">
                  <c:v>90.6</c:v>
                </c:pt>
                <c:pt idx="4">
                  <c:v>88.2</c:v>
                </c:pt>
              </c:numCache>
            </c:numRef>
          </c:val>
          <c:smooth val="0"/>
          <c:extLst>
            <c:ext xmlns:c16="http://schemas.microsoft.com/office/drawing/2014/chart" uri="{C3380CC4-5D6E-409C-BE32-E72D297353CC}">
              <c16:uniqueId val="{00000000-0B43-4E4C-9164-E0AA979A5D2F}"/>
            </c:ext>
          </c:extLst>
        </c:ser>
        <c:ser>
          <c:idx val="1"/>
          <c:order val="1"/>
          <c:tx>
            <c:strRef>
              <c:f>'[Ikäystävällinen Naantali indikaattoreita.xlsx]Taul1'!$C$94</c:f>
              <c:strCache>
                <c:ptCount val="1"/>
                <c:pt idx="0">
                  <c:v>Varha</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ysClr val="windowText" lastClr="000000"/>
                    </a:solidFill>
                    <a:latin typeface="+mn-lt"/>
                    <a:ea typeface="+mn-ea"/>
                    <a:cs typeface="+mn-cs"/>
                  </a:defRPr>
                </a:pPr>
                <a:endParaRPr lang="fi-FI"/>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'[Ikäystävällinen Naantali indikaattoreita.xlsx]Taul1'!$D$92:$H$92</c:f>
              <c:numCache>
                <c:formatCode>General</c:formatCode>
                <c:ptCount val="5"/>
                <c:pt idx="0">
                  <c:v>2015</c:v>
                </c:pt>
                <c:pt idx="1">
                  <c:v>2016</c:v>
                </c:pt>
                <c:pt idx="2">
                  <c:v>2017</c:v>
                </c:pt>
                <c:pt idx="3">
                  <c:v>2018</c:v>
                </c:pt>
                <c:pt idx="4">
                  <c:v>2019</c:v>
                </c:pt>
              </c:numCache>
            </c:numRef>
          </c:cat>
          <c:val>
            <c:numRef>
              <c:f>'[Ikäystävällinen Naantali indikaattoreita.xlsx]Taul1'!$D$94:$H$94</c:f>
              <c:numCache>
                <c:formatCode>General</c:formatCode>
                <c:ptCount val="5"/>
                <c:pt idx="0">
                  <c:v>104.4</c:v>
                </c:pt>
                <c:pt idx="1">
                  <c:v>102.1</c:v>
                </c:pt>
                <c:pt idx="2">
                  <c:v>100.1</c:v>
                </c:pt>
                <c:pt idx="3">
                  <c:v>99.4</c:v>
                </c:pt>
                <c:pt idx="4">
                  <c:v>95.3</c:v>
                </c:pt>
              </c:numCache>
            </c:numRef>
          </c:val>
          <c:smooth val="0"/>
          <c:extLst>
            <c:ext xmlns:c16="http://schemas.microsoft.com/office/drawing/2014/chart" uri="{C3380CC4-5D6E-409C-BE32-E72D297353CC}">
              <c16:uniqueId val="{00000001-0B43-4E4C-9164-E0AA979A5D2F}"/>
            </c:ext>
          </c:extLst>
        </c:ser>
        <c:ser>
          <c:idx val="2"/>
          <c:order val="2"/>
          <c:tx>
            <c:strRef>
              <c:f>'[Ikäystävällinen Naantali indikaattoreita.xlsx]Taul1'!$C$95</c:f>
              <c:strCache>
                <c:ptCount val="1"/>
                <c:pt idx="0">
                  <c:v>Koko maa</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ysClr val="windowText" lastClr="000000"/>
                    </a:solidFill>
                    <a:latin typeface="+mn-lt"/>
                    <a:ea typeface="+mn-ea"/>
                    <a:cs typeface="+mn-cs"/>
                  </a:defRPr>
                </a:pPr>
                <a:endParaRPr lang="fi-FI"/>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'[Ikäystävällinen Naantali indikaattoreita.xlsx]Taul1'!$D$92:$H$92</c:f>
              <c:numCache>
                <c:formatCode>General</c:formatCode>
                <c:ptCount val="5"/>
                <c:pt idx="0">
                  <c:v>2015</c:v>
                </c:pt>
                <c:pt idx="1">
                  <c:v>2016</c:v>
                </c:pt>
                <c:pt idx="2">
                  <c:v>2017</c:v>
                </c:pt>
                <c:pt idx="3">
                  <c:v>2018</c:v>
                </c:pt>
                <c:pt idx="4">
                  <c:v>2019</c:v>
                </c:pt>
              </c:numCache>
            </c:numRef>
          </c:cat>
          <c:val>
            <c:numRef>
              <c:f>'[Ikäystävällinen Naantali indikaattoreita.xlsx]Taul1'!$D$95:$H$95</c:f>
              <c:numCache>
                <c:formatCode>General</c:formatCode>
                <c:ptCount val="5"/>
                <c:pt idx="0">
                  <c:v>111</c:v>
                </c:pt>
                <c:pt idx="1">
                  <c:v>107.6</c:v>
                </c:pt>
                <c:pt idx="2">
                  <c:v>104.8</c:v>
                </c:pt>
                <c:pt idx="3">
                  <c:v>102.6</c:v>
                </c:pt>
                <c:pt idx="4">
                  <c:v>100</c:v>
                </c:pt>
              </c:numCache>
            </c:numRef>
          </c:val>
          <c:smooth val="0"/>
          <c:extLst>
            <c:ext xmlns:c16="http://schemas.microsoft.com/office/drawing/2014/chart" uri="{C3380CC4-5D6E-409C-BE32-E72D297353CC}">
              <c16:uniqueId val="{00000002-0B43-4E4C-9164-E0AA979A5D2F}"/>
            </c:ext>
          </c:extLst>
        </c:ser>
        <c:ser>
          <c:idx val="3"/>
          <c:order val="3"/>
          <c:tx>
            <c:strRef>
              <c:f>'[Ikäystävällinen Naantali indikaattoreita.xlsx]Taul1'!$C$96</c:f>
              <c:strCache>
                <c:ptCount val="1"/>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ysClr val="windowText" lastClr="000000"/>
                    </a:solidFill>
                    <a:latin typeface="+mn-lt"/>
                    <a:ea typeface="+mn-ea"/>
                    <a:cs typeface="+mn-cs"/>
                  </a:defRPr>
                </a:pPr>
                <a:endParaRPr lang="fi-FI"/>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'[Ikäystävällinen Naantali indikaattoreita.xlsx]Taul1'!$D$92:$H$92</c:f>
              <c:numCache>
                <c:formatCode>General</c:formatCode>
                <c:ptCount val="5"/>
                <c:pt idx="0">
                  <c:v>2015</c:v>
                </c:pt>
                <c:pt idx="1">
                  <c:v>2016</c:v>
                </c:pt>
                <c:pt idx="2">
                  <c:v>2017</c:v>
                </c:pt>
                <c:pt idx="3">
                  <c:v>2018</c:v>
                </c:pt>
                <c:pt idx="4">
                  <c:v>2019</c:v>
                </c:pt>
              </c:numCache>
            </c:numRef>
          </c:cat>
          <c:val>
            <c:numRef>
              <c:f>'[Ikäystävällinen Naantali indikaattoreita.xlsx]Taul1'!$D$96:$H$96</c:f>
              <c:numCache>
                <c:formatCode>General</c:formatCode>
                <c:ptCount val="5"/>
              </c:numCache>
            </c:numRef>
          </c:val>
          <c:smooth val="0"/>
          <c:extLst>
            <c:ext xmlns:c16="http://schemas.microsoft.com/office/drawing/2014/chart" uri="{C3380CC4-5D6E-409C-BE32-E72D297353CC}">
              <c16:uniqueId val="{00000003-0B43-4E4C-9164-E0AA979A5D2F}"/>
            </c:ext>
          </c:extLst>
        </c:ser>
        <c:dLbls>
          <c:dLblPos val="t"/>
          <c:showLegendKey val="0"/>
          <c:showVal val="1"/>
          <c:showCatName val="0"/>
          <c:showSerName val="0"/>
          <c:showPercent val="0"/>
          <c:showBubbleSize val="0"/>
        </c:dLbls>
        <c:marker val="1"/>
        <c:smooth val="0"/>
        <c:axId val="152151712"/>
        <c:axId val="164069584"/>
      </c:lineChart>
      <c:catAx>
        <c:axId val="152151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fi-FI"/>
          </a:p>
        </c:txPr>
        <c:crossAx val="164069584"/>
        <c:crosses val="autoZero"/>
        <c:auto val="1"/>
        <c:lblAlgn val="ctr"/>
        <c:lblOffset val="100"/>
        <c:noMultiLvlLbl val="0"/>
      </c:catAx>
      <c:valAx>
        <c:axId val="164069584"/>
        <c:scaling>
          <c:orientation val="minMax"/>
          <c:max val="112"/>
          <c:min val="86"/>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fi-FI"/>
          </a:p>
        </c:txPr>
        <c:crossAx val="152151712"/>
        <c:crosses val="autoZero"/>
        <c:crossBetween val="between"/>
        <c:majorUnit val="2"/>
      </c:valAx>
      <c:spPr>
        <a:noFill/>
        <a:ln>
          <a:noFill/>
        </a:ln>
        <a:effectLst/>
      </c:spPr>
    </c:plotArea>
    <c:legend>
      <c:legendPos val="b"/>
      <c:legendEntry>
        <c:idx val="3"/>
        <c:delete val="1"/>
      </c:legendEntry>
      <c:layout>
        <c:manualLayout>
          <c:xMode val="edge"/>
          <c:yMode val="edge"/>
          <c:x val="0.5733050026057499"/>
          <c:y val="0.82652900561398979"/>
          <c:w val="0.41975340301181424"/>
          <c:h val="9.9560304913091091E-2"/>
        </c:manualLayout>
      </c:layout>
      <c:overlay val="0"/>
      <c:spPr>
        <a:noFill/>
        <a:ln>
          <a:noFill/>
        </a:ln>
        <a:effectLst/>
      </c:spPr>
      <c:txPr>
        <a:bodyPr rot="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a:solidFill>
            <a:sysClr val="windowText" lastClr="000000"/>
          </a:solidFill>
        </a:defRPr>
      </a:pPr>
      <a:endParaRPr lang="fi-FI"/>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656896780438758E-2"/>
          <c:y val="8.1523572586895202E-2"/>
          <c:w val="0.71527009150695076"/>
          <c:h val="0.74654881840505694"/>
        </c:manualLayout>
      </c:layout>
      <c:lineChart>
        <c:grouping val="standard"/>
        <c:varyColors val="0"/>
        <c:ser>
          <c:idx val="0"/>
          <c:order val="0"/>
          <c:tx>
            <c:strRef>
              <c:f>'[INDIKAATTOREITA LAPSET JA NUORET 2023.xlsx]Taul2'!$B$6</c:f>
              <c:strCache>
                <c:ptCount val="1"/>
                <c:pt idx="0">
                  <c:v>Miehet</c:v>
                </c:pt>
              </c:strCache>
            </c:strRef>
          </c:tx>
          <c:spPr>
            <a:ln w="28575" cap="rnd">
              <a:solidFill>
                <a:schemeClr val="accent1"/>
              </a:solidFill>
              <a:round/>
            </a:ln>
            <a:effectLst/>
          </c:spPr>
          <c:marker>
            <c:symbol val="none"/>
          </c:marker>
          <c:dLbls>
            <c:dLbl>
              <c:idx val="0"/>
              <c:layout>
                <c:manualLayout>
                  <c:x val="-4.2958901341617325E-2"/>
                  <c:y val="-6.87207635783045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4F7-40CE-A33B-AFAE2FAC9CDA}"/>
                </c:ext>
              </c:extLst>
            </c:dLbl>
            <c:dLbl>
              <c:idx val="2"/>
              <c:layout>
                <c:manualLayout>
                  <c:x val="-5.0782640908424465E-2"/>
                  <c:y val="2.76252089149494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4F7-40CE-A33B-AFAE2FAC9CDA}"/>
                </c:ext>
              </c:extLst>
            </c:dLbl>
            <c:dLbl>
              <c:idx val="3"/>
              <c:layout>
                <c:manualLayout>
                  <c:x val="-3.5135161774810186E-2"/>
                  <c:y val="4.98588948749310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4F7-40CE-A33B-AFAE2FAC9CDA}"/>
                </c:ext>
              </c:extLst>
            </c:dLbl>
            <c:dLbl>
              <c:idx val="4"/>
              <c:layout>
                <c:manualLayout>
                  <c:x val="-5.0782640908424465E-2"/>
                  <c:y val="9.43262667948945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4F7-40CE-A33B-AFAE2FAC9CDA}"/>
                </c:ext>
              </c:extLst>
            </c:dLbl>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fi-FI"/>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'[INDIKAATTOREITA LAPSET JA NUORET 2023.xlsx]Taul2'!$C$5:$G$5</c:f>
              <c:numCache>
                <c:formatCode>General</c:formatCode>
                <c:ptCount val="5"/>
                <c:pt idx="0">
                  <c:v>2018</c:v>
                </c:pt>
                <c:pt idx="1">
                  <c:v>2019</c:v>
                </c:pt>
                <c:pt idx="2">
                  <c:v>2020</c:v>
                </c:pt>
                <c:pt idx="3">
                  <c:v>2021</c:v>
                </c:pt>
                <c:pt idx="4">
                  <c:v>2022</c:v>
                </c:pt>
              </c:numCache>
            </c:numRef>
          </c:cat>
          <c:val>
            <c:numRef>
              <c:f>'[INDIKAATTOREITA LAPSET JA NUORET 2023.xlsx]Taul2'!$C$6:$G$6</c:f>
              <c:numCache>
                <c:formatCode>General</c:formatCode>
                <c:ptCount val="5"/>
                <c:pt idx="0">
                  <c:v>296.39999999999998</c:v>
                </c:pt>
                <c:pt idx="1">
                  <c:v>170.8</c:v>
                </c:pt>
                <c:pt idx="2">
                  <c:v>159.9</c:v>
                </c:pt>
                <c:pt idx="3">
                  <c:v>102.5</c:v>
                </c:pt>
                <c:pt idx="4">
                  <c:v>169.2</c:v>
                </c:pt>
              </c:numCache>
            </c:numRef>
          </c:val>
          <c:smooth val="0"/>
          <c:extLst>
            <c:ext xmlns:c16="http://schemas.microsoft.com/office/drawing/2014/chart" uri="{C3380CC4-5D6E-409C-BE32-E72D297353CC}">
              <c16:uniqueId val="{00000000-BC1F-4358-BCB3-531E52B3B03F}"/>
            </c:ext>
          </c:extLst>
        </c:ser>
        <c:ser>
          <c:idx val="1"/>
          <c:order val="1"/>
          <c:tx>
            <c:strRef>
              <c:f>'[INDIKAATTOREITA LAPSET JA NUORET 2023.xlsx]Taul2'!$B$7</c:f>
              <c:strCache>
                <c:ptCount val="1"/>
                <c:pt idx="0">
                  <c:v>Naiset</c:v>
                </c:pt>
              </c:strCache>
            </c:strRef>
          </c:tx>
          <c:spPr>
            <a:ln w="28575" cap="rnd">
              <a:solidFill>
                <a:schemeClr val="accent2"/>
              </a:solidFill>
              <a:round/>
            </a:ln>
            <a:effectLst/>
          </c:spPr>
          <c:marker>
            <c:symbol val="none"/>
          </c:marker>
          <c:dLbls>
            <c:dLbl>
              <c:idx val="0"/>
              <c:layout>
                <c:manualLayout>
                  <c:x val="-5.8606380475231604E-2"/>
                  <c:y val="5.3915229549677405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4F7-40CE-A33B-AFAE2FAC9CDA}"/>
                </c:ext>
              </c:extLst>
            </c:dLbl>
            <c:dLbl>
              <c:idx val="2"/>
              <c:layout>
                <c:manualLayout>
                  <c:x val="-3.2527248585874476E-2"/>
                  <c:y val="-5.38983062716501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4F7-40CE-A33B-AFAE2FAC9CDA}"/>
                </c:ext>
              </c:extLst>
            </c:dLbl>
            <c:dLbl>
              <c:idx val="4"/>
              <c:layout>
                <c:manualLayout>
                  <c:x val="1.1807275626032546E-2"/>
                  <c:y val="-8.35432208849590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4F7-40CE-A33B-AFAE2FAC9CDA}"/>
                </c:ext>
              </c:extLst>
            </c:dLbl>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fi-FI"/>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'[INDIKAATTOREITA LAPSET JA NUORET 2023.xlsx]Taul2'!$C$5:$G$5</c:f>
              <c:numCache>
                <c:formatCode>General</c:formatCode>
                <c:ptCount val="5"/>
                <c:pt idx="0">
                  <c:v>2018</c:v>
                </c:pt>
                <c:pt idx="1">
                  <c:v>2019</c:v>
                </c:pt>
                <c:pt idx="2">
                  <c:v>2020</c:v>
                </c:pt>
                <c:pt idx="3">
                  <c:v>2021</c:v>
                </c:pt>
                <c:pt idx="4">
                  <c:v>2022</c:v>
                </c:pt>
              </c:numCache>
            </c:numRef>
          </c:cat>
          <c:val>
            <c:numRef>
              <c:f>'[INDIKAATTOREITA LAPSET JA NUORET 2023.xlsx]Taul2'!$C$7:$G$7</c:f>
              <c:numCache>
                <c:formatCode>General</c:formatCode>
                <c:ptCount val="5"/>
                <c:pt idx="0">
                  <c:v>268.10000000000002</c:v>
                </c:pt>
                <c:pt idx="1">
                  <c:v>359.3</c:v>
                </c:pt>
                <c:pt idx="2">
                  <c:v>223.3</c:v>
                </c:pt>
                <c:pt idx="3">
                  <c:v>195</c:v>
                </c:pt>
                <c:pt idx="4">
                  <c:v>172.4</c:v>
                </c:pt>
              </c:numCache>
            </c:numRef>
          </c:val>
          <c:smooth val="0"/>
          <c:extLst>
            <c:ext xmlns:c16="http://schemas.microsoft.com/office/drawing/2014/chart" uri="{C3380CC4-5D6E-409C-BE32-E72D297353CC}">
              <c16:uniqueId val="{00000001-BC1F-4358-BCB3-531E52B3B03F}"/>
            </c:ext>
          </c:extLst>
        </c:ser>
        <c:ser>
          <c:idx val="2"/>
          <c:order val="2"/>
          <c:tx>
            <c:strRef>
              <c:f>'[INDIKAATTOREITA LAPSET JA NUORET 2023.xlsx]Taul2'!$B$8</c:f>
              <c:strCache>
                <c:ptCount val="1"/>
                <c:pt idx="0">
                  <c:v>Yhteensä</c:v>
                </c:pt>
              </c:strCache>
            </c:strRef>
          </c:tx>
          <c:spPr>
            <a:ln w="28575" cap="rnd">
              <a:solidFill>
                <a:schemeClr val="accent3"/>
              </a:solidFill>
              <a:round/>
            </a:ln>
            <a:effectLst/>
          </c:spPr>
          <c:marker>
            <c:symbol val="none"/>
          </c:marker>
          <c:dLbls>
            <c:dLbl>
              <c:idx val="0"/>
              <c:layout>
                <c:manualLayout>
                  <c:x val="-6.9038033230974447E-2"/>
                  <c:y val="-3.90758489649956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4F7-40CE-A33B-AFAE2FAC9CDA}"/>
                </c:ext>
              </c:extLst>
            </c:dLbl>
            <c:dLbl>
              <c:idx val="2"/>
              <c:layout>
                <c:manualLayout>
                  <c:x val="-5.0782640908424465E-2"/>
                  <c:y val="-2.0197056983594923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4F7-40CE-A33B-AFAE2FAC9CDA}"/>
                </c:ext>
              </c:extLst>
            </c:dLbl>
            <c:dLbl>
              <c:idx val="4"/>
              <c:layout>
                <c:manualLayout>
                  <c:x val="-3.8402035075816351E-3"/>
                  <c:y val="2.0213980261622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4F7-40CE-A33B-AFAE2FAC9CDA}"/>
                </c:ext>
              </c:extLst>
            </c:dLbl>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fi-FI"/>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'[INDIKAATTOREITA LAPSET JA NUORET 2023.xlsx]Taul2'!$C$5:$G$5</c:f>
              <c:numCache>
                <c:formatCode>General</c:formatCode>
                <c:ptCount val="5"/>
                <c:pt idx="0">
                  <c:v>2018</c:v>
                </c:pt>
                <c:pt idx="1">
                  <c:v>2019</c:v>
                </c:pt>
                <c:pt idx="2">
                  <c:v>2020</c:v>
                </c:pt>
                <c:pt idx="3">
                  <c:v>2021</c:v>
                </c:pt>
                <c:pt idx="4">
                  <c:v>2022</c:v>
                </c:pt>
              </c:numCache>
            </c:numRef>
          </c:cat>
          <c:val>
            <c:numRef>
              <c:f>'[INDIKAATTOREITA LAPSET JA NUORET 2023.xlsx]Taul2'!$C$8:$G$8</c:f>
              <c:numCache>
                <c:formatCode>General</c:formatCode>
                <c:ptCount val="5"/>
                <c:pt idx="0">
                  <c:v>280.7</c:v>
                </c:pt>
                <c:pt idx="1">
                  <c:v>275.39999999999998</c:v>
                </c:pt>
                <c:pt idx="2">
                  <c:v>194.9</c:v>
                </c:pt>
                <c:pt idx="3">
                  <c:v>153.5</c:v>
                </c:pt>
                <c:pt idx="4">
                  <c:v>170.9</c:v>
                </c:pt>
              </c:numCache>
            </c:numRef>
          </c:val>
          <c:smooth val="0"/>
          <c:extLst>
            <c:ext xmlns:c16="http://schemas.microsoft.com/office/drawing/2014/chart" uri="{C3380CC4-5D6E-409C-BE32-E72D297353CC}">
              <c16:uniqueId val="{00000002-BC1F-4358-BCB3-531E52B3B03F}"/>
            </c:ext>
          </c:extLst>
        </c:ser>
        <c:dLbls>
          <c:dLblPos val="t"/>
          <c:showLegendKey val="0"/>
          <c:showVal val="1"/>
          <c:showCatName val="0"/>
          <c:showSerName val="0"/>
          <c:showPercent val="0"/>
          <c:showBubbleSize val="0"/>
        </c:dLbls>
        <c:smooth val="0"/>
        <c:axId val="569905168"/>
        <c:axId val="63641776"/>
      </c:lineChart>
      <c:catAx>
        <c:axId val="569905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fi-FI"/>
          </a:p>
        </c:txPr>
        <c:crossAx val="63641776"/>
        <c:crosses val="autoZero"/>
        <c:auto val="1"/>
        <c:lblAlgn val="ctr"/>
        <c:lblOffset val="100"/>
        <c:noMultiLvlLbl val="0"/>
      </c:catAx>
      <c:valAx>
        <c:axId val="63641776"/>
        <c:scaling>
          <c:orientation val="minMax"/>
          <c:min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fi-FI"/>
          </a:p>
        </c:txPr>
        <c:crossAx val="569905168"/>
        <c:crosses val="autoZero"/>
        <c:crossBetween val="between"/>
        <c:majorUnit val="50"/>
      </c:valAx>
      <c:spPr>
        <a:noFill/>
        <a:ln>
          <a:noFill/>
        </a:ln>
        <a:effectLst/>
      </c:spPr>
    </c:plotArea>
    <c:legend>
      <c:legendPos val="r"/>
      <c:layout>
        <c:manualLayout>
          <c:xMode val="edge"/>
          <c:yMode val="edge"/>
          <c:x val="0.85213111683984988"/>
          <c:y val="7.9247042511274401E-2"/>
          <c:w val="0.14651297364939872"/>
          <c:h val="0.35878590920044023"/>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a:solidFill>
            <a:schemeClr val="tx1"/>
          </a:solidFill>
        </a:defRPr>
      </a:pPr>
      <a:endParaRPr lang="fi-FI"/>
    </a:p>
  </c:txPr>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05_D427D190.xml><?xml version="1.0" encoding="utf-8"?>
<p188:cmLst xmlns:a="http://schemas.openxmlformats.org/drawingml/2006/main" xmlns:r="http://schemas.openxmlformats.org/officeDocument/2006/relationships" xmlns:p188="http://schemas.microsoft.com/office/powerpoint/2018/8/main">
  <p188:cm id="{00394A3F-F23D-48FD-909C-8CE0125F0A6A}" authorId="{3F1A2728-2B7F-3781-DB16-026FA370887A}" status="resolved" created="2023-12-07T06:35:30.802" complete="100000">
    <pc:sldMkLst xmlns:pc="http://schemas.microsoft.com/office/powerpoint/2013/main/command">
      <pc:docMk/>
      <pc:sldMk cId="3559379344" sldId="261"/>
    </pc:sldMkLst>
    <p188:txBody>
      <a:bodyPr/>
      <a:lstStyle/>
      <a:p>
        <a:r>
          <a:rPr lang="fi-FI"/>
          <a:t>Pitäisikö olla muita indikaattoreita, esim. kaatumiset tms. mitä on hyvinvointisuunnitelmassa. Suunnitelmassa on vain 3 indikaattoria</a:t>
        </a:r>
      </a:p>
    </p188:txBody>
  </p188:cm>
</p188:cmLst>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bg>
      <p:bgPr>
        <a:solidFill>
          <a:srgbClr val="1D6052"/>
        </a:solidFill>
        <a:effectLst/>
      </p:bgPr>
    </p:bg>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09AC2ACC-6295-48EE-A1DE-6D39FD808B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2069" y="0"/>
            <a:ext cx="13424069" cy="6858000"/>
          </a:xfrm>
          <a:prstGeom prst="rect">
            <a:avLst/>
          </a:prstGeom>
        </p:spPr>
      </p:pic>
      <p:sp>
        <p:nvSpPr>
          <p:cNvPr id="2" name="Otsikko 1">
            <a:extLst>
              <a:ext uri="{FF2B5EF4-FFF2-40B4-BE49-F238E27FC236}">
                <a16:creationId xmlns:a16="http://schemas.microsoft.com/office/drawing/2014/main" id="{0046CA05-E602-46A7-950F-DF6EB9545F6B}"/>
              </a:ext>
            </a:extLst>
          </p:cNvPr>
          <p:cNvSpPr>
            <a:spLocks noGrp="1"/>
          </p:cNvSpPr>
          <p:nvPr>
            <p:ph type="ctrTitle"/>
          </p:nvPr>
        </p:nvSpPr>
        <p:spPr>
          <a:xfrm>
            <a:off x="1524000" y="1390649"/>
            <a:ext cx="4905375" cy="2119313"/>
          </a:xfrm>
        </p:spPr>
        <p:txBody>
          <a:bodyPr anchor="b">
            <a:normAutofit/>
          </a:bodyPr>
          <a:lstStyle>
            <a:lvl1pPr algn="ctr">
              <a:defRPr sz="4800">
                <a:latin typeface="Arial" panose="020B0604020202020204" pitchFamily="34" charset="0"/>
                <a:cs typeface="Arial" panose="020B0604020202020204" pitchFamily="34" charset="0"/>
              </a:defRPr>
            </a:lvl1pPr>
          </a:lstStyle>
          <a:p>
            <a:r>
              <a:rPr lang="fi-FI"/>
              <a:t>Muokkaa ots. perustyyl. napsautt.</a:t>
            </a:r>
            <a:endParaRPr lang="fi-FI" dirty="0"/>
          </a:p>
        </p:txBody>
      </p:sp>
      <p:sp>
        <p:nvSpPr>
          <p:cNvPr id="3" name="Alaotsikko 2">
            <a:extLst>
              <a:ext uri="{FF2B5EF4-FFF2-40B4-BE49-F238E27FC236}">
                <a16:creationId xmlns:a16="http://schemas.microsoft.com/office/drawing/2014/main" id="{6806AED2-95F3-45F0-B85B-3F249CCE0211}"/>
              </a:ext>
            </a:extLst>
          </p:cNvPr>
          <p:cNvSpPr>
            <a:spLocks noGrp="1"/>
          </p:cNvSpPr>
          <p:nvPr>
            <p:ph type="subTitle" idx="1"/>
          </p:nvPr>
        </p:nvSpPr>
        <p:spPr>
          <a:xfrm>
            <a:off x="1524000" y="3602038"/>
            <a:ext cx="4905375" cy="844305"/>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4" name="Päivämäärän paikkamerkki 3">
            <a:extLst>
              <a:ext uri="{FF2B5EF4-FFF2-40B4-BE49-F238E27FC236}">
                <a16:creationId xmlns:a16="http://schemas.microsoft.com/office/drawing/2014/main" id="{50A83A19-1823-4BA7-B9F5-2DAD328521AC}"/>
              </a:ext>
            </a:extLst>
          </p:cNvPr>
          <p:cNvSpPr>
            <a:spLocks noGrp="1"/>
          </p:cNvSpPr>
          <p:nvPr>
            <p:ph type="dt" sz="half" idx="10"/>
          </p:nvPr>
        </p:nvSpPr>
        <p:spPr/>
        <p:txBody>
          <a:bodyPr/>
          <a:lstStyle/>
          <a:p>
            <a:fld id="{777B558E-03E7-42B7-8228-0647BE49077F}" type="datetimeFigureOut">
              <a:rPr lang="fi-FI" smtClean="0"/>
              <a:t>4.4.2024</a:t>
            </a:fld>
            <a:endParaRPr lang="fi-FI"/>
          </a:p>
        </p:txBody>
      </p:sp>
      <p:sp>
        <p:nvSpPr>
          <p:cNvPr id="5" name="Alatunnisteen paikkamerkki 4">
            <a:extLst>
              <a:ext uri="{FF2B5EF4-FFF2-40B4-BE49-F238E27FC236}">
                <a16:creationId xmlns:a16="http://schemas.microsoft.com/office/drawing/2014/main" id="{A6457FD2-E033-4C23-8A44-333BE2DED899}"/>
              </a:ext>
            </a:extLst>
          </p:cNvPr>
          <p:cNvSpPr>
            <a:spLocks noGrp="1"/>
          </p:cNvSpPr>
          <p:nvPr>
            <p:ph type="ftr" sz="quarter" idx="11"/>
          </p:nvPr>
        </p:nvSpPr>
        <p:spPr/>
        <p:txBody>
          <a:bodyPr/>
          <a:lstStyle/>
          <a:p>
            <a:endParaRPr lang="fi-FI"/>
          </a:p>
        </p:txBody>
      </p:sp>
      <p:pic>
        <p:nvPicPr>
          <p:cNvPr id="12" name="Kuva 11">
            <a:extLst>
              <a:ext uri="{FF2B5EF4-FFF2-40B4-BE49-F238E27FC236}">
                <a16:creationId xmlns:a16="http://schemas.microsoft.com/office/drawing/2014/main" id="{019C0436-F65C-436A-BF34-69A2CFAEF2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52699" y="5084518"/>
            <a:ext cx="2847975" cy="1135307"/>
          </a:xfrm>
          <a:prstGeom prst="rect">
            <a:avLst/>
          </a:prstGeom>
        </p:spPr>
      </p:pic>
    </p:spTree>
    <p:extLst>
      <p:ext uri="{BB962C8B-B14F-4D97-AF65-F5344CB8AC3E}">
        <p14:creationId xmlns:p14="http://schemas.microsoft.com/office/powerpoint/2010/main" val="1285509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D621CE1-003F-49FC-B5F3-D61DDE906FA3}"/>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7D6DB6CC-4D7A-4A94-9399-1BAAD108C55D}"/>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076EE839-CBFF-4E8E-BC12-B4A85F5E17A3}"/>
              </a:ext>
            </a:extLst>
          </p:cNvPr>
          <p:cNvSpPr>
            <a:spLocks noGrp="1"/>
          </p:cNvSpPr>
          <p:nvPr>
            <p:ph type="dt" sz="half" idx="10"/>
          </p:nvPr>
        </p:nvSpPr>
        <p:spPr/>
        <p:txBody>
          <a:bodyPr/>
          <a:lstStyle/>
          <a:p>
            <a:fld id="{777B558E-03E7-42B7-8228-0647BE49077F}" type="datetimeFigureOut">
              <a:rPr lang="fi-FI" smtClean="0"/>
              <a:t>4.4.2024</a:t>
            </a:fld>
            <a:endParaRPr lang="fi-FI"/>
          </a:p>
        </p:txBody>
      </p:sp>
      <p:sp>
        <p:nvSpPr>
          <p:cNvPr id="5" name="Alatunnisteen paikkamerkki 4">
            <a:extLst>
              <a:ext uri="{FF2B5EF4-FFF2-40B4-BE49-F238E27FC236}">
                <a16:creationId xmlns:a16="http://schemas.microsoft.com/office/drawing/2014/main" id="{3C1F7A1A-20A0-45F8-A35B-904D40D897A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711D85A4-A6AB-4A87-8E57-12412E8B6C0D}"/>
              </a:ext>
            </a:extLst>
          </p:cNvPr>
          <p:cNvSpPr>
            <a:spLocks noGrp="1"/>
          </p:cNvSpPr>
          <p:nvPr>
            <p:ph type="sldNum" sz="quarter" idx="12"/>
          </p:nvPr>
        </p:nvSpPr>
        <p:spPr/>
        <p:txBody>
          <a:bodyPr/>
          <a:lstStyle/>
          <a:p>
            <a:fld id="{1E22291E-787B-4136-9343-B766AFAA806C}" type="slidenum">
              <a:rPr lang="fi-FI" smtClean="0"/>
              <a:t>‹#›</a:t>
            </a:fld>
            <a:endParaRPr lang="fi-FI"/>
          </a:p>
        </p:txBody>
      </p:sp>
    </p:spTree>
    <p:extLst>
      <p:ext uri="{BB962C8B-B14F-4D97-AF65-F5344CB8AC3E}">
        <p14:creationId xmlns:p14="http://schemas.microsoft.com/office/powerpoint/2010/main" val="416386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E444AB67-098F-4766-9C72-1107433EF89B}"/>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E15D5D50-4621-4126-9F8F-5C3EC13FE21C}"/>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432EE52-F9B8-492A-86F8-F00F7D727716}"/>
              </a:ext>
            </a:extLst>
          </p:cNvPr>
          <p:cNvSpPr>
            <a:spLocks noGrp="1"/>
          </p:cNvSpPr>
          <p:nvPr>
            <p:ph type="dt" sz="half" idx="10"/>
          </p:nvPr>
        </p:nvSpPr>
        <p:spPr/>
        <p:txBody>
          <a:bodyPr/>
          <a:lstStyle/>
          <a:p>
            <a:fld id="{777B558E-03E7-42B7-8228-0647BE49077F}" type="datetimeFigureOut">
              <a:rPr lang="fi-FI" smtClean="0"/>
              <a:t>4.4.2024</a:t>
            </a:fld>
            <a:endParaRPr lang="fi-FI"/>
          </a:p>
        </p:txBody>
      </p:sp>
      <p:sp>
        <p:nvSpPr>
          <p:cNvPr id="5" name="Alatunnisteen paikkamerkki 4">
            <a:extLst>
              <a:ext uri="{FF2B5EF4-FFF2-40B4-BE49-F238E27FC236}">
                <a16:creationId xmlns:a16="http://schemas.microsoft.com/office/drawing/2014/main" id="{481902E6-EA8A-415F-811D-28591D4F7E9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A267712F-5280-41D1-8440-879E6E0F7ECB}"/>
              </a:ext>
            </a:extLst>
          </p:cNvPr>
          <p:cNvSpPr>
            <a:spLocks noGrp="1"/>
          </p:cNvSpPr>
          <p:nvPr>
            <p:ph type="sldNum" sz="quarter" idx="12"/>
          </p:nvPr>
        </p:nvSpPr>
        <p:spPr/>
        <p:txBody>
          <a:bodyPr/>
          <a:lstStyle/>
          <a:p>
            <a:fld id="{1E22291E-787B-4136-9343-B766AFAA806C}" type="slidenum">
              <a:rPr lang="fi-FI" smtClean="0"/>
              <a:t>‹#›</a:t>
            </a:fld>
            <a:endParaRPr lang="fi-FI"/>
          </a:p>
        </p:txBody>
      </p:sp>
    </p:spTree>
    <p:extLst>
      <p:ext uri="{BB962C8B-B14F-4D97-AF65-F5344CB8AC3E}">
        <p14:creationId xmlns:p14="http://schemas.microsoft.com/office/powerpoint/2010/main" val="4205286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E727D35-6EBD-4295-80E0-955681992AED}"/>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04985CCA-7DBB-47CF-B308-FBB18170F630}"/>
              </a:ext>
            </a:extLst>
          </p:cNvPr>
          <p:cNvSpPr>
            <a:spLocks noGrp="1"/>
          </p:cNvSpPr>
          <p:nvPr>
            <p:ph type="dt" sz="half" idx="10"/>
          </p:nvPr>
        </p:nvSpPr>
        <p:spPr/>
        <p:txBody>
          <a:bodyPr/>
          <a:lstStyle/>
          <a:p>
            <a:fld id="{777B558E-03E7-42B7-8228-0647BE49077F}" type="datetimeFigureOut">
              <a:rPr lang="fi-FI" smtClean="0"/>
              <a:t>4.4.2024</a:t>
            </a:fld>
            <a:endParaRPr lang="fi-FI"/>
          </a:p>
        </p:txBody>
      </p:sp>
      <p:sp>
        <p:nvSpPr>
          <p:cNvPr id="4" name="Alatunnisteen paikkamerkki 3">
            <a:extLst>
              <a:ext uri="{FF2B5EF4-FFF2-40B4-BE49-F238E27FC236}">
                <a16:creationId xmlns:a16="http://schemas.microsoft.com/office/drawing/2014/main" id="{1FBF807D-BF0F-44C3-B314-5BFA27C195E3}"/>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B625E22B-1376-4FE1-8A6E-400FF1AE8ED9}"/>
              </a:ext>
            </a:extLst>
          </p:cNvPr>
          <p:cNvSpPr>
            <a:spLocks noGrp="1"/>
          </p:cNvSpPr>
          <p:nvPr>
            <p:ph type="sldNum" sz="quarter" idx="12"/>
          </p:nvPr>
        </p:nvSpPr>
        <p:spPr/>
        <p:txBody>
          <a:bodyPr/>
          <a:lstStyle/>
          <a:p>
            <a:fld id="{1E22291E-787B-4136-9343-B766AFAA806C}" type="slidenum">
              <a:rPr lang="fi-FI" smtClean="0"/>
              <a:t>‹#›</a:t>
            </a:fld>
            <a:endParaRPr lang="fi-FI"/>
          </a:p>
        </p:txBody>
      </p:sp>
    </p:spTree>
    <p:extLst>
      <p:ext uri="{BB962C8B-B14F-4D97-AF65-F5344CB8AC3E}">
        <p14:creationId xmlns:p14="http://schemas.microsoft.com/office/powerpoint/2010/main" val="3670374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D2E4D42-F7B0-4FA8-89C5-6854CE5F41D5}"/>
              </a:ext>
            </a:extLst>
          </p:cNvPr>
          <p:cNvSpPr>
            <a:spLocks noGrp="1"/>
          </p:cNvSpPr>
          <p:nvPr>
            <p:ph type="title"/>
          </p:nvPr>
        </p:nvSpPr>
        <p:spPr/>
        <p:txBody>
          <a:body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A677C325-4B89-4904-9743-4D43B4F62435}"/>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9E336D0B-21B6-4537-A269-1B70D1E0EFA7}"/>
              </a:ext>
            </a:extLst>
          </p:cNvPr>
          <p:cNvSpPr>
            <a:spLocks noGrp="1"/>
          </p:cNvSpPr>
          <p:nvPr>
            <p:ph type="dt" sz="half" idx="10"/>
          </p:nvPr>
        </p:nvSpPr>
        <p:spPr/>
        <p:txBody>
          <a:bodyPr/>
          <a:lstStyle/>
          <a:p>
            <a:fld id="{777B558E-03E7-42B7-8228-0647BE49077F}" type="datetimeFigureOut">
              <a:rPr lang="fi-FI" smtClean="0"/>
              <a:t>4.4.2024</a:t>
            </a:fld>
            <a:endParaRPr lang="fi-FI"/>
          </a:p>
        </p:txBody>
      </p:sp>
      <p:sp>
        <p:nvSpPr>
          <p:cNvPr id="5" name="Alatunnisteen paikkamerkki 4">
            <a:extLst>
              <a:ext uri="{FF2B5EF4-FFF2-40B4-BE49-F238E27FC236}">
                <a16:creationId xmlns:a16="http://schemas.microsoft.com/office/drawing/2014/main" id="{4057599A-6FAE-4FFE-8846-39E4C1F4B36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7B083FC4-4496-4B72-B3FC-CF904F67BF16}"/>
              </a:ext>
            </a:extLst>
          </p:cNvPr>
          <p:cNvSpPr>
            <a:spLocks noGrp="1"/>
          </p:cNvSpPr>
          <p:nvPr>
            <p:ph type="sldNum" sz="quarter" idx="12"/>
          </p:nvPr>
        </p:nvSpPr>
        <p:spPr/>
        <p:txBody>
          <a:bodyPr/>
          <a:lstStyle/>
          <a:p>
            <a:fld id="{1E22291E-787B-4136-9343-B766AFAA806C}" type="slidenum">
              <a:rPr lang="fi-FI" smtClean="0"/>
              <a:t>‹#›</a:t>
            </a:fld>
            <a:endParaRPr lang="fi-FI"/>
          </a:p>
        </p:txBody>
      </p:sp>
    </p:spTree>
    <p:extLst>
      <p:ext uri="{BB962C8B-B14F-4D97-AF65-F5344CB8AC3E}">
        <p14:creationId xmlns:p14="http://schemas.microsoft.com/office/powerpoint/2010/main" val="1284773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288507C-8365-49BD-AD46-D7BB3492C498}"/>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75CEBA7E-2A3B-419A-82F8-48C6E7B09D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6158B19D-30EA-499F-9027-69AB9939444A}"/>
              </a:ext>
            </a:extLst>
          </p:cNvPr>
          <p:cNvSpPr>
            <a:spLocks noGrp="1"/>
          </p:cNvSpPr>
          <p:nvPr>
            <p:ph type="dt" sz="half" idx="10"/>
          </p:nvPr>
        </p:nvSpPr>
        <p:spPr/>
        <p:txBody>
          <a:bodyPr/>
          <a:lstStyle/>
          <a:p>
            <a:fld id="{777B558E-03E7-42B7-8228-0647BE49077F}" type="datetimeFigureOut">
              <a:rPr lang="fi-FI" smtClean="0"/>
              <a:t>4.4.2024</a:t>
            </a:fld>
            <a:endParaRPr lang="fi-FI"/>
          </a:p>
        </p:txBody>
      </p:sp>
      <p:sp>
        <p:nvSpPr>
          <p:cNvPr id="5" name="Alatunnisteen paikkamerkki 4">
            <a:extLst>
              <a:ext uri="{FF2B5EF4-FFF2-40B4-BE49-F238E27FC236}">
                <a16:creationId xmlns:a16="http://schemas.microsoft.com/office/drawing/2014/main" id="{0A8A98C9-49DE-4B01-8BBF-B0B28F2E406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14A9DFB7-B3D0-46E9-82BB-832B99222AAE}"/>
              </a:ext>
            </a:extLst>
          </p:cNvPr>
          <p:cNvSpPr>
            <a:spLocks noGrp="1"/>
          </p:cNvSpPr>
          <p:nvPr>
            <p:ph type="sldNum" sz="quarter" idx="12"/>
          </p:nvPr>
        </p:nvSpPr>
        <p:spPr/>
        <p:txBody>
          <a:bodyPr/>
          <a:lstStyle/>
          <a:p>
            <a:fld id="{1E22291E-787B-4136-9343-B766AFAA806C}" type="slidenum">
              <a:rPr lang="fi-FI" smtClean="0"/>
              <a:t>‹#›</a:t>
            </a:fld>
            <a:endParaRPr lang="fi-FI"/>
          </a:p>
        </p:txBody>
      </p:sp>
    </p:spTree>
    <p:extLst>
      <p:ext uri="{BB962C8B-B14F-4D97-AF65-F5344CB8AC3E}">
        <p14:creationId xmlns:p14="http://schemas.microsoft.com/office/powerpoint/2010/main" val="1870634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D531B60-3A16-4C9D-A2C5-87BDFD33067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CC346C98-E08E-4AA6-8749-C40E85AA33E1}"/>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75EC30FF-9906-420F-AAD8-4D1C14A3C966}"/>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777FDE0D-E2E6-4E85-899D-8895B1C54130}"/>
              </a:ext>
            </a:extLst>
          </p:cNvPr>
          <p:cNvSpPr>
            <a:spLocks noGrp="1"/>
          </p:cNvSpPr>
          <p:nvPr>
            <p:ph type="dt" sz="half" idx="10"/>
          </p:nvPr>
        </p:nvSpPr>
        <p:spPr/>
        <p:txBody>
          <a:bodyPr/>
          <a:lstStyle/>
          <a:p>
            <a:fld id="{777B558E-03E7-42B7-8228-0647BE49077F}" type="datetimeFigureOut">
              <a:rPr lang="fi-FI" smtClean="0"/>
              <a:t>4.4.2024</a:t>
            </a:fld>
            <a:endParaRPr lang="fi-FI"/>
          </a:p>
        </p:txBody>
      </p:sp>
      <p:sp>
        <p:nvSpPr>
          <p:cNvPr id="6" name="Alatunnisteen paikkamerkki 5">
            <a:extLst>
              <a:ext uri="{FF2B5EF4-FFF2-40B4-BE49-F238E27FC236}">
                <a16:creationId xmlns:a16="http://schemas.microsoft.com/office/drawing/2014/main" id="{D561364B-1C8F-40B1-AC6F-1907ABEA80B9}"/>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70391E7A-A7F8-4900-9190-0B2AE6A6F6AD}"/>
              </a:ext>
            </a:extLst>
          </p:cNvPr>
          <p:cNvSpPr>
            <a:spLocks noGrp="1"/>
          </p:cNvSpPr>
          <p:nvPr>
            <p:ph type="sldNum" sz="quarter" idx="12"/>
          </p:nvPr>
        </p:nvSpPr>
        <p:spPr/>
        <p:txBody>
          <a:bodyPr/>
          <a:lstStyle/>
          <a:p>
            <a:fld id="{1E22291E-787B-4136-9343-B766AFAA806C}" type="slidenum">
              <a:rPr lang="fi-FI" smtClean="0"/>
              <a:t>‹#›</a:t>
            </a:fld>
            <a:endParaRPr lang="fi-FI"/>
          </a:p>
        </p:txBody>
      </p:sp>
    </p:spTree>
    <p:extLst>
      <p:ext uri="{BB962C8B-B14F-4D97-AF65-F5344CB8AC3E}">
        <p14:creationId xmlns:p14="http://schemas.microsoft.com/office/powerpoint/2010/main" val="3488658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4CF8469-9ED5-4F40-B80C-AA12EAC6A2EE}"/>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49B359BA-5272-4210-9AEB-CC9793705D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2E284FFB-FCE6-4123-A83F-5EE35711B835}"/>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67DE8674-3550-47B8-B8A2-B24158F045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7488ADF4-8A4C-4F9F-A247-D5320B24F447}"/>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49D969D6-002B-434E-9F0C-3BDFB4324D69}"/>
              </a:ext>
            </a:extLst>
          </p:cNvPr>
          <p:cNvSpPr>
            <a:spLocks noGrp="1"/>
          </p:cNvSpPr>
          <p:nvPr>
            <p:ph type="dt" sz="half" idx="10"/>
          </p:nvPr>
        </p:nvSpPr>
        <p:spPr/>
        <p:txBody>
          <a:bodyPr/>
          <a:lstStyle/>
          <a:p>
            <a:fld id="{777B558E-03E7-42B7-8228-0647BE49077F}" type="datetimeFigureOut">
              <a:rPr lang="fi-FI" smtClean="0"/>
              <a:t>4.4.2024</a:t>
            </a:fld>
            <a:endParaRPr lang="fi-FI"/>
          </a:p>
        </p:txBody>
      </p:sp>
      <p:sp>
        <p:nvSpPr>
          <p:cNvPr id="8" name="Alatunnisteen paikkamerkki 7">
            <a:extLst>
              <a:ext uri="{FF2B5EF4-FFF2-40B4-BE49-F238E27FC236}">
                <a16:creationId xmlns:a16="http://schemas.microsoft.com/office/drawing/2014/main" id="{A5C7C909-AC5F-47C1-ADA5-B68B5C92C2C0}"/>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C4709791-32EE-4292-945F-2FD558B36A28}"/>
              </a:ext>
            </a:extLst>
          </p:cNvPr>
          <p:cNvSpPr>
            <a:spLocks noGrp="1"/>
          </p:cNvSpPr>
          <p:nvPr>
            <p:ph type="sldNum" sz="quarter" idx="12"/>
          </p:nvPr>
        </p:nvSpPr>
        <p:spPr/>
        <p:txBody>
          <a:bodyPr/>
          <a:lstStyle/>
          <a:p>
            <a:fld id="{1E22291E-787B-4136-9343-B766AFAA806C}" type="slidenum">
              <a:rPr lang="fi-FI" smtClean="0"/>
              <a:t>‹#›</a:t>
            </a:fld>
            <a:endParaRPr lang="fi-FI"/>
          </a:p>
        </p:txBody>
      </p:sp>
    </p:spTree>
    <p:extLst>
      <p:ext uri="{BB962C8B-B14F-4D97-AF65-F5344CB8AC3E}">
        <p14:creationId xmlns:p14="http://schemas.microsoft.com/office/powerpoint/2010/main" val="2665584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C2F3BD1-6733-4511-9670-21A5EABF9A9E}"/>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43EDA401-80DB-4018-9E53-722BEC60DC03}"/>
              </a:ext>
            </a:extLst>
          </p:cNvPr>
          <p:cNvSpPr>
            <a:spLocks noGrp="1"/>
          </p:cNvSpPr>
          <p:nvPr>
            <p:ph type="dt" sz="half" idx="10"/>
          </p:nvPr>
        </p:nvSpPr>
        <p:spPr/>
        <p:txBody>
          <a:bodyPr/>
          <a:lstStyle/>
          <a:p>
            <a:fld id="{777B558E-03E7-42B7-8228-0647BE49077F}" type="datetimeFigureOut">
              <a:rPr lang="fi-FI" smtClean="0"/>
              <a:t>4.4.2024</a:t>
            </a:fld>
            <a:endParaRPr lang="fi-FI"/>
          </a:p>
        </p:txBody>
      </p:sp>
      <p:sp>
        <p:nvSpPr>
          <p:cNvPr id="4" name="Alatunnisteen paikkamerkki 3">
            <a:extLst>
              <a:ext uri="{FF2B5EF4-FFF2-40B4-BE49-F238E27FC236}">
                <a16:creationId xmlns:a16="http://schemas.microsoft.com/office/drawing/2014/main" id="{DA38CF0F-E961-4DCB-B71B-F07B08E97ED8}"/>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69868FFB-39C3-4832-AB5F-E621ED483118}"/>
              </a:ext>
            </a:extLst>
          </p:cNvPr>
          <p:cNvSpPr>
            <a:spLocks noGrp="1"/>
          </p:cNvSpPr>
          <p:nvPr>
            <p:ph type="sldNum" sz="quarter" idx="12"/>
          </p:nvPr>
        </p:nvSpPr>
        <p:spPr/>
        <p:txBody>
          <a:bodyPr/>
          <a:lstStyle/>
          <a:p>
            <a:fld id="{1E22291E-787B-4136-9343-B766AFAA806C}" type="slidenum">
              <a:rPr lang="fi-FI" smtClean="0"/>
              <a:t>‹#›</a:t>
            </a:fld>
            <a:endParaRPr lang="fi-FI"/>
          </a:p>
        </p:txBody>
      </p:sp>
    </p:spTree>
    <p:extLst>
      <p:ext uri="{BB962C8B-B14F-4D97-AF65-F5344CB8AC3E}">
        <p14:creationId xmlns:p14="http://schemas.microsoft.com/office/powerpoint/2010/main" val="713514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26BF8BA-208E-4BF0-9C08-EE9BDAB1F244}"/>
              </a:ext>
            </a:extLst>
          </p:cNvPr>
          <p:cNvSpPr>
            <a:spLocks noGrp="1"/>
          </p:cNvSpPr>
          <p:nvPr>
            <p:ph type="dt" sz="half" idx="10"/>
          </p:nvPr>
        </p:nvSpPr>
        <p:spPr/>
        <p:txBody>
          <a:bodyPr/>
          <a:lstStyle/>
          <a:p>
            <a:fld id="{777B558E-03E7-42B7-8228-0647BE49077F}" type="datetimeFigureOut">
              <a:rPr lang="fi-FI" smtClean="0"/>
              <a:t>4.4.2024</a:t>
            </a:fld>
            <a:endParaRPr lang="fi-FI"/>
          </a:p>
        </p:txBody>
      </p:sp>
      <p:sp>
        <p:nvSpPr>
          <p:cNvPr id="3" name="Alatunnisteen paikkamerkki 2">
            <a:extLst>
              <a:ext uri="{FF2B5EF4-FFF2-40B4-BE49-F238E27FC236}">
                <a16:creationId xmlns:a16="http://schemas.microsoft.com/office/drawing/2014/main" id="{7CAD1E05-2210-461D-8A8C-1AFE5A7E88D3}"/>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9D4E6E03-8DEC-4953-886E-EBDA592E3085}"/>
              </a:ext>
            </a:extLst>
          </p:cNvPr>
          <p:cNvSpPr>
            <a:spLocks noGrp="1"/>
          </p:cNvSpPr>
          <p:nvPr>
            <p:ph type="sldNum" sz="quarter" idx="12"/>
          </p:nvPr>
        </p:nvSpPr>
        <p:spPr/>
        <p:txBody>
          <a:bodyPr/>
          <a:lstStyle/>
          <a:p>
            <a:fld id="{1E22291E-787B-4136-9343-B766AFAA806C}" type="slidenum">
              <a:rPr lang="fi-FI" smtClean="0"/>
              <a:t>‹#›</a:t>
            </a:fld>
            <a:endParaRPr lang="fi-FI"/>
          </a:p>
        </p:txBody>
      </p:sp>
    </p:spTree>
    <p:extLst>
      <p:ext uri="{BB962C8B-B14F-4D97-AF65-F5344CB8AC3E}">
        <p14:creationId xmlns:p14="http://schemas.microsoft.com/office/powerpoint/2010/main" val="1549405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44E9F7B-5D97-4D9F-8959-82B83ABED19B}"/>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7C922588-3D1C-40CF-83CA-7ECD75C924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0086640E-F178-4C55-8045-2AC70AAB09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6021CC1-C461-47D5-99F3-B16869D8B45F}"/>
              </a:ext>
            </a:extLst>
          </p:cNvPr>
          <p:cNvSpPr>
            <a:spLocks noGrp="1"/>
          </p:cNvSpPr>
          <p:nvPr>
            <p:ph type="dt" sz="half" idx="10"/>
          </p:nvPr>
        </p:nvSpPr>
        <p:spPr/>
        <p:txBody>
          <a:bodyPr/>
          <a:lstStyle/>
          <a:p>
            <a:fld id="{777B558E-03E7-42B7-8228-0647BE49077F}" type="datetimeFigureOut">
              <a:rPr lang="fi-FI" smtClean="0"/>
              <a:t>4.4.2024</a:t>
            </a:fld>
            <a:endParaRPr lang="fi-FI"/>
          </a:p>
        </p:txBody>
      </p:sp>
      <p:sp>
        <p:nvSpPr>
          <p:cNvPr id="6" name="Alatunnisteen paikkamerkki 5">
            <a:extLst>
              <a:ext uri="{FF2B5EF4-FFF2-40B4-BE49-F238E27FC236}">
                <a16:creationId xmlns:a16="http://schemas.microsoft.com/office/drawing/2014/main" id="{90C5CEA5-BC18-40A4-BAF6-BFD7B7B99DE4}"/>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1ECDC0ED-BB7E-475D-8412-E97527680594}"/>
              </a:ext>
            </a:extLst>
          </p:cNvPr>
          <p:cNvSpPr>
            <a:spLocks noGrp="1"/>
          </p:cNvSpPr>
          <p:nvPr>
            <p:ph type="sldNum" sz="quarter" idx="12"/>
          </p:nvPr>
        </p:nvSpPr>
        <p:spPr/>
        <p:txBody>
          <a:bodyPr/>
          <a:lstStyle/>
          <a:p>
            <a:fld id="{1E22291E-787B-4136-9343-B766AFAA806C}" type="slidenum">
              <a:rPr lang="fi-FI" smtClean="0"/>
              <a:t>‹#›</a:t>
            </a:fld>
            <a:endParaRPr lang="fi-FI"/>
          </a:p>
        </p:txBody>
      </p:sp>
    </p:spTree>
    <p:extLst>
      <p:ext uri="{BB962C8B-B14F-4D97-AF65-F5344CB8AC3E}">
        <p14:creationId xmlns:p14="http://schemas.microsoft.com/office/powerpoint/2010/main" val="92584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A3BC7E1-A55D-415C-93EB-5C2C83F91218}"/>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043834B0-EA7B-4B3B-AFEA-E20223C5F0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4" name="Tekstin paikkamerkki 3">
            <a:extLst>
              <a:ext uri="{FF2B5EF4-FFF2-40B4-BE49-F238E27FC236}">
                <a16:creationId xmlns:a16="http://schemas.microsoft.com/office/drawing/2014/main" id="{FE114F9C-81EA-434D-ACE6-3F2E534FB6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578E7B61-96E2-4B04-B620-8BBBF92BA11F}"/>
              </a:ext>
            </a:extLst>
          </p:cNvPr>
          <p:cNvSpPr>
            <a:spLocks noGrp="1"/>
          </p:cNvSpPr>
          <p:nvPr>
            <p:ph type="dt" sz="half" idx="10"/>
          </p:nvPr>
        </p:nvSpPr>
        <p:spPr/>
        <p:txBody>
          <a:bodyPr/>
          <a:lstStyle/>
          <a:p>
            <a:fld id="{777B558E-03E7-42B7-8228-0647BE49077F}" type="datetimeFigureOut">
              <a:rPr lang="fi-FI" smtClean="0"/>
              <a:t>4.4.2024</a:t>
            </a:fld>
            <a:endParaRPr lang="fi-FI"/>
          </a:p>
        </p:txBody>
      </p:sp>
      <p:sp>
        <p:nvSpPr>
          <p:cNvPr id="6" name="Alatunnisteen paikkamerkki 5">
            <a:extLst>
              <a:ext uri="{FF2B5EF4-FFF2-40B4-BE49-F238E27FC236}">
                <a16:creationId xmlns:a16="http://schemas.microsoft.com/office/drawing/2014/main" id="{8D8CB648-FC46-4F81-86F6-7847CDAEDADB}"/>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AB8DA1B3-1C5C-473F-87D2-524D3FB0EA07}"/>
              </a:ext>
            </a:extLst>
          </p:cNvPr>
          <p:cNvSpPr>
            <a:spLocks noGrp="1"/>
          </p:cNvSpPr>
          <p:nvPr>
            <p:ph type="sldNum" sz="quarter" idx="12"/>
          </p:nvPr>
        </p:nvSpPr>
        <p:spPr/>
        <p:txBody>
          <a:bodyPr/>
          <a:lstStyle/>
          <a:p>
            <a:fld id="{1E22291E-787B-4136-9343-B766AFAA806C}" type="slidenum">
              <a:rPr lang="fi-FI" smtClean="0"/>
              <a:t>‹#›</a:t>
            </a:fld>
            <a:endParaRPr lang="fi-FI"/>
          </a:p>
        </p:txBody>
      </p:sp>
    </p:spTree>
    <p:extLst>
      <p:ext uri="{BB962C8B-B14F-4D97-AF65-F5344CB8AC3E}">
        <p14:creationId xmlns:p14="http://schemas.microsoft.com/office/powerpoint/2010/main" val="3812548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AFAC101E-067C-47A0-BADC-6D17BEC33A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FE2D4D95-60BE-4BFF-8180-256455A1A6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13438AE2-6D41-41DC-AF96-C8E05B7CC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7B558E-03E7-42B7-8228-0647BE49077F}" type="datetimeFigureOut">
              <a:rPr lang="fi-FI" smtClean="0"/>
              <a:t>4.4.2024</a:t>
            </a:fld>
            <a:endParaRPr lang="fi-FI"/>
          </a:p>
        </p:txBody>
      </p:sp>
      <p:sp>
        <p:nvSpPr>
          <p:cNvPr id="5" name="Alatunnisteen paikkamerkki 4">
            <a:extLst>
              <a:ext uri="{FF2B5EF4-FFF2-40B4-BE49-F238E27FC236}">
                <a16:creationId xmlns:a16="http://schemas.microsoft.com/office/drawing/2014/main" id="{87386FC5-E80D-4D4C-A914-E2F4C82E2A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400522C4-384A-47F9-BCE1-83453301A9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22291E-787B-4136-9343-B766AFAA806C}" type="slidenum">
              <a:rPr lang="fi-FI" smtClean="0"/>
              <a:t>‹#›</a:t>
            </a:fld>
            <a:endParaRPr lang="fi-FI"/>
          </a:p>
        </p:txBody>
      </p:sp>
      <p:pic>
        <p:nvPicPr>
          <p:cNvPr id="7" name="Kuva 6">
            <a:extLst>
              <a:ext uri="{FF2B5EF4-FFF2-40B4-BE49-F238E27FC236}">
                <a16:creationId xmlns:a16="http://schemas.microsoft.com/office/drawing/2014/main" id="{9F68E13C-DB1E-4EE7-81B0-6EBD5D9B937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028232" y="5983705"/>
            <a:ext cx="2163769" cy="862557"/>
          </a:xfrm>
          <a:prstGeom prst="rect">
            <a:avLst/>
          </a:prstGeom>
        </p:spPr>
      </p:pic>
    </p:spTree>
    <p:extLst>
      <p:ext uri="{BB962C8B-B14F-4D97-AF65-F5344CB8AC3E}">
        <p14:creationId xmlns:p14="http://schemas.microsoft.com/office/powerpoint/2010/main" val="3782112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5" Type="http://schemas.openxmlformats.org/officeDocument/2006/relationships/chart" Target="../charts/chart4.xml"/><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chart" Target="../charts/chart5.xml"/><Relationship Id="rId7" Type="http://schemas.openxmlformats.org/officeDocument/2006/relationships/chart" Target="../charts/chart9.xml"/><Relationship Id="rId2" Type="http://schemas.microsoft.com/office/2018/10/relationships/comments" Target="../comments/modernComment_105_D427D190.xml"/><Relationship Id="rId1" Type="http://schemas.openxmlformats.org/officeDocument/2006/relationships/slideLayout" Target="../slideLayouts/slideLayout7.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FEF9132-C0A5-4A8A-9DB0-7BDD08A606E5}"/>
              </a:ext>
            </a:extLst>
          </p:cNvPr>
          <p:cNvSpPr>
            <a:spLocks noGrp="1"/>
          </p:cNvSpPr>
          <p:nvPr>
            <p:ph type="ctrTitle"/>
          </p:nvPr>
        </p:nvSpPr>
        <p:spPr>
          <a:xfrm>
            <a:off x="1239253" y="1434765"/>
            <a:ext cx="5382126" cy="2119313"/>
          </a:xfrm>
        </p:spPr>
        <p:txBody>
          <a:bodyPr/>
          <a:lstStyle/>
          <a:p>
            <a:r>
              <a:rPr lang="fi-FI" dirty="0">
                <a:solidFill>
                  <a:schemeClr val="bg1"/>
                </a:solidFill>
                <a:latin typeface="Tanssikallio Medium" panose="00000600000000000000" pitchFamily="50" charset="0"/>
              </a:rPr>
              <a:t>Ikäystävällinen Naantali</a:t>
            </a:r>
          </a:p>
        </p:txBody>
      </p:sp>
      <p:sp>
        <p:nvSpPr>
          <p:cNvPr id="3" name="Alaotsikko 2">
            <a:extLst>
              <a:ext uri="{FF2B5EF4-FFF2-40B4-BE49-F238E27FC236}">
                <a16:creationId xmlns:a16="http://schemas.microsoft.com/office/drawing/2014/main" id="{EFFE74C1-4124-427D-B059-4983BD137EAA}"/>
              </a:ext>
            </a:extLst>
          </p:cNvPr>
          <p:cNvSpPr>
            <a:spLocks noGrp="1"/>
          </p:cNvSpPr>
          <p:nvPr>
            <p:ph type="subTitle" idx="1"/>
          </p:nvPr>
        </p:nvSpPr>
        <p:spPr>
          <a:xfrm>
            <a:off x="1411705" y="3622091"/>
            <a:ext cx="4905375" cy="844305"/>
          </a:xfrm>
        </p:spPr>
        <p:txBody>
          <a:bodyPr/>
          <a:lstStyle/>
          <a:p>
            <a:r>
              <a:rPr lang="fi-FI" dirty="0">
                <a:solidFill>
                  <a:schemeClr val="bg1"/>
                </a:solidFill>
                <a:latin typeface="Tanssikallio Medium" panose="00000600000000000000" pitchFamily="50" charset="0"/>
              </a:rPr>
              <a:t>Ohjelma vuosille 2024-2025</a:t>
            </a:r>
          </a:p>
        </p:txBody>
      </p:sp>
    </p:spTree>
    <p:extLst>
      <p:ext uri="{BB962C8B-B14F-4D97-AF65-F5344CB8AC3E}">
        <p14:creationId xmlns:p14="http://schemas.microsoft.com/office/powerpoint/2010/main" val="1863375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185EC902-B6E4-F029-B0B8-20C2503C42A8}"/>
              </a:ext>
            </a:extLst>
          </p:cNvPr>
          <p:cNvSpPr>
            <a:spLocks noChangeAspect="1" noChangeArrowheads="1"/>
          </p:cNvSpPr>
          <p:nvPr/>
        </p:nvSpPr>
        <p:spPr bwMode="auto">
          <a:xfrm>
            <a:off x="6892120" y="3074158"/>
            <a:ext cx="2183642" cy="21836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pic>
        <p:nvPicPr>
          <p:cNvPr id="4098" name="Picture 2" descr="Free photo side view old man sitting on bench">
            <a:extLst>
              <a:ext uri="{FF2B5EF4-FFF2-40B4-BE49-F238E27FC236}">
                <a16:creationId xmlns:a16="http://schemas.microsoft.com/office/drawing/2014/main" id="{CC0439A3-E610-3F8F-572A-037703FBB1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59" t="2529" b="18525"/>
          <a:stretch/>
        </p:blipFill>
        <p:spPr bwMode="auto">
          <a:xfrm>
            <a:off x="7835970" y="683905"/>
            <a:ext cx="3992538" cy="5191662"/>
          </a:xfrm>
          <a:prstGeom prst="rect">
            <a:avLst/>
          </a:prstGeom>
          <a:noFill/>
          <a:extLst>
            <a:ext uri="{909E8E84-426E-40DD-AFC4-6F175D3DCCD1}">
              <a14:hiddenFill xmlns:a14="http://schemas.microsoft.com/office/drawing/2010/main">
                <a:solidFill>
                  <a:srgbClr val="FFFFFF"/>
                </a:solidFill>
              </a14:hiddenFill>
            </a:ext>
          </a:extLst>
        </p:spPr>
      </p:pic>
      <p:pic>
        <p:nvPicPr>
          <p:cNvPr id="8" name="Kuva 7">
            <a:extLst>
              <a:ext uri="{FF2B5EF4-FFF2-40B4-BE49-F238E27FC236}">
                <a16:creationId xmlns:a16="http://schemas.microsoft.com/office/drawing/2014/main" id="{5DBF6F44-5B4C-C5C7-C62E-9C3A6F07027D}"/>
              </a:ext>
            </a:extLst>
          </p:cNvPr>
          <p:cNvPicPr>
            <a:picLocks noChangeAspect="1"/>
          </p:cNvPicPr>
          <p:nvPr/>
        </p:nvPicPr>
        <p:blipFill>
          <a:blip r:embed="rId3"/>
          <a:stretch>
            <a:fillRect/>
          </a:stretch>
        </p:blipFill>
        <p:spPr>
          <a:xfrm>
            <a:off x="4916377" y="545487"/>
            <a:ext cx="5481940" cy="5826596"/>
          </a:xfrm>
          <a:prstGeom prst="rect">
            <a:avLst/>
          </a:prstGeom>
        </p:spPr>
      </p:pic>
      <p:sp>
        <p:nvSpPr>
          <p:cNvPr id="3" name="Tekstiruutu 2">
            <a:extLst>
              <a:ext uri="{FF2B5EF4-FFF2-40B4-BE49-F238E27FC236}">
                <a16:creationId xmlns:a16="http://schemas.microsoft.com/office/drawing/2014/main" id="{1223FA4D-2A7B-AC51-E915-F3E026997EBB}"/>
              </a:ext>
            </a:extLst>
          </p:cNvPr>
          <p:cNvSpPr txBox="1"/>
          <p:nvPr/>
        </p:nvSpPr>
        <p:spPr>
          <a:xfrm>
            <a:off x="337395" y="207810"/>
            <a:ext cx="6096000" cy="372346"/>
          </a:xfrm>
          <a:prstGeom prst="rect">
            <a:avLst/>
          </a:prstGeom>
          <a:noFill/>
        </p:spPr>
        <p:txBody>
          <a:bodyPr wrap="square">
            <a:spAutoFit/>
          </a:bodyPr>
          <a:lstStyle/>
          <a:p>
            <a:pPr>
              <a:lnSpc>
                <a:spcPct val="107000"/>
              </a:lnSpc>
              <a:spcAft>
                <a:spcPts val="800"/>
              </a:spcAft>
            </a:pPr>
            <a:r>
              <a:rPr lang="fi-FI" b="1" kern="100" dirty="0">
                <a:effectLst/>
                <a:latin typeface="Tanssikallio Medium" panose="00000600000000000000" pitchFamily="50" charset="0"/>
                <a:ea typeface="Calibri" panose="020F0502020204030204" pitchFamily="34" charset="0"/>
                <a:cs typeface="Times New Roman" panose="02020603050405020304" pitchFamily="18" charset="0"/>
              </a:rPr>
              <a:t>5. Ohjelman </a:t>
            </a:r>
            <a:r>
              <a:rPr lang="fi-FI" b="1" kern="100" dirty="0">
                <a:latin typeface="Tanssikallio Medium" panose="00000600000000000000" pitchFamily="50" charset="0"/>
                <a:ea typeface="Calibri" panose="020F0502020204030204" pitchFamily="34" charset="0"/>
                <a:cs typeface="Times New Roman" panose="02020603050405020304" pitchFamily="18" charset="0"/>
              </a:rPr>
              <a:t>vastuutahot ja toimeenpano</a:t>
            </a:r>
            <a:endParaRPr lang="fi-FI" kern="100" dirty="0">
              <a:effectLst/>
              <a:latin typeface="Tanssikallio Medium" panose="00000600000000000000" pitchFamily="50" charset="0"/>
              <a:ea typeface="Calibri" panose="020F0502020204030204" pitchFamily="34" charset="0"/>
              <a:cs typeface="Times New Roman" panose="02020603050405020304" pitchFamily="18" charset="0"/>
            </a:endParaRPr>
          </a:p>
        </p:txBody>
      </p:sp>
      <p:sp>
        <p:nvSpPr>
          <p:cNvPr id="5" name="Tekstiruutu 4">
            <a:extLst>
              <a:ext uri="{FF2B5EF4-FFF2-40B4-BE49-F238E27FC236}">
                <a16:creationId xmlns:a16="http://schemas.microsoft.com/office/drawing/2014/main" id="{E03DD3E0-A764-70B6-DC9C-D00CD311D668}"/>
              </a:ext>
            </a:extLst>
          </p:cNvPr>
          <p:cNvSpPr txBox="1"/>
          <p:nvPr/>
        </p:nvSpPr>
        <p:spPr>
          <a:xfrm>
            <a:off x="191319" y="587167"/>
            <a:ext cx="7104908" cy="4708981"/>
          </a:xfrm>
          <a:prstGeom prst="rect">
            <a:avLst/>
          </a:prstGeom>
          <a:noFill/>
        </p:spPr>
        <p:txBody>
          <a:bodyPr wrap="square" lIns="91440" tIns="45720" rIns="91440" bIns="45720" anchor="t">
            <a:spAutoFit/>
          </a:bodyPr>
          <a:lstStyle/>
          <a:p>
            <a:pPr marL="457200">
              <a:lnSpc>
                <a:spcPct val="150000"/>
              </a:lnSpc>
              <a:spcAft>
                <a:spcPts val="800"/>
              </a:spcAft>
            </a:pPr>
            <a:r>
              <a:rPr lang="fi-FI" sz="1000" kern="100" dirty="0">
                <a:effectLst/>
                <a:latin typeface="Tanssikallio Medium" panose="00000600000000000000" pitchFamily="50" charset="0"/>
                <a:ea typeface="Calibri" panose="020F0502020204030204" pitchFamily="34" charset="0"/>
                <a:cs typeface="Times New Roman" panose="02020603050405020304" pitchFamily="18" charset="0"/>
              </a:rPr>
              <a:t>Ohjelma on osa kaupungin strategista suunnittelua. Ohjelman toimeenpano kytketään kaupungin talousarviovalmisteluun. Kukin tulosalue vastaa tavoitteiden toteutumisesta palvelutuotannossaan. Ohjelman on hyväksynyt Naantalin kaupunginhallitus 25.3. 2024. Tavoitteiden toteutumista tarkistellaan vähintään </a:t>
            </a:r>
            <a:r>
              <a:rPr lang="fi-FI" sz="1000" kern="100">
                <a:effectLst/>
                <a:latin typeface="Tanssikallio Medium" panose="00000600000000000000" pitchFamily="50" charset="0"/>
                <a:ea typeface="Calibri" panose="020F0502020204030204" pitchFamily="34" charset="0"/>
                <a:cs typeface="Times New Roman" panose="02020603050405020304" pitchFamily="18" charset="0"/>
              </a:rPr>
              <a:t>valtuustokausittain ja vanhusneuvostolle </a:t>
            </a:r>
            <a:r>
              <a:rPr lang="fi-FI" sz="1000" kern="100" dirty="0">
                <a:effectLst/>
                <a:latin typeface="Tanssikallio Medium" panose="00000600000000000000" pitchFamily="50" charset="0"/>
                <a:ea typeface="Calibri" panose="020F0502020204030204" pitchFamily="34" charset="0"/>
                <a:cs typeface="Times New Roman" panose="02020603050405020304" pitchFamily="18" charset="0"/>
              </a:rPr>
              <a:t>tiedotetaan ohjelman toteutumisesta.</a:t>
            </a:r>
          </a:p>
          <a:p>
            <a:pPr marL="457200">
              <a:lnSpc>
                <a:spcPct val="150000"/>
              </a:lnSpc>
              <a:spcAft>
                <a:spcPts val="800"/>
              </a:spcAft>
            </a:pPr>
            <a:r>
              <a:rPr lang="fi-FI" sz="1000" kern="100" dirty="0">
                <a:latin typeface="Tanssikallio Medium"/>
                <a:ea typeface="Calibri" panose="020F0502020204030204" pitchFamily="34" charset="0"/>
                <a:cs typeface="Times New Roman"/>
              </a:rPr>
              <a:t>Ohjelmaa vuosille 2024-2025 ovat olleet päivittämässä:</a:t>
            </a:r>
          </a:p>
          <a:p>
            <a:pPr marL="457200">
              <a:spcAft>
                <a:spcPts val="800"/>
              </a:spcAft>
            </a:pPr>
            <a:r>
              <a:rPr lang="fi-FI" sz="1000" kern="100" dirty="0">
                <a:latin typeface="Tanssikallio Medium" panose="00000600000000000000" pitchFamily="50" charset="0"/>
                <a:ea typeface="Calibri" panose="020F0502020204030204" pitchFamily="34" charset="0"/>
                <a:cs typeface="Times New Roman" panose="02020603050405020304" pitchFamily="18" charset="0"/>
              </a:rPr>
              <a:t>Vapaa-aikapalvelupäällikkö Eija Laurila</a:t>
            </a:r>
          </a:p>
          <a:p>
            <a:pPr marL="457200">
              <a:spcAft>
                <a:spcPts val="800"/>
              </a:spcAft>
            </a:pPr>
            <a:r>
              <a:rPr lang="fi-FI" sz="1000" kern="100" dirty="0">
                <a:latin typeface="Tanssikallio Medium" panose="00000600000000000000" pitchFamily="50" charset="0"/>
                <a:ea typeface="Calibri" panose="020F0502020204030204" pitchFamily="34" charset="0"/>
                <a:cs typeface="Times New Roman" panose="02020603050405020304" pitchFamily="18" charset="0"/>
              </a:rPr>
              <a:t>Liikuntapalvelupäällikkö Maija Puolakanaho</a:t>
            </a:r>
          </a:p>
          <a:p>
            <a:pPr marL="457200">
              <a:spcAft>
                <a:spcPts val="800"/>
              </a:spcAft>
            </a:pPr>
            <a:r>
              <a:rPr lang="fi-FI" sz="1000" kern="100" dirty="0">
                <a:latin typeface="Tanssikallio Medium" panose="00000600000000000000" pitchFamily="50" charset="0"/>
                <a:ea typeface="Calibri" panose="020F0502020204030204" pitchFamily="34" charset="0"/>
                <a:cs typeface="Times New Roman" panose="02020603050405020304" pitchFamily="18" charset="0"/>
              </a:rPr>
              <a:t>Museonjohtaja Anne Sjöström</a:t>
            </a:r>
          </a:p>
          <a:p>
            <a:pPr marL="457200">
              <a:spcAft>
                <a:spcPts val="800"/>
              </a:spcAft>
            </a:pPr>
            <a:r>
              <a:rPr lang="fi-FI" sz="1000" kern="100" dirty="0">
                <a:latin typeface="Tanssikallio Medium" panose="00000600000000000000" pitchFamily="50" charset="0"/>
                <a:ea typeface="Calibri" panose="020F0502020204030204" pitchFamily="34" charset="0"/>
                <a:cs typeface="Times New Roman" panose="02020603050405020304" pitchFamily="18" charset="0"/>
              </a:rPr>
              <a:t>Kiinteistöpäällikkö Pekka Alm</a:t>
            </a:r>
          </a:p>
          <a:p>
            <a:pPr marL="457200">
              <a:spcAft>
                <a:spcPts val="800"/>
              </a:spcAft>
            </a:pPr>
            <a:r>
              <a:rPr lang="fi-FI" sz="1000" kern="100" dirty="0">
                <a:latin typeface="Tanssikallio Medium" panose="00000600000000000000" pitchFamily="50" charset="0"/>
                <a:ea typeface="Calibri" panose="020F0502020204030204" pitchFamily="34" charset="0"/>
                <a:cs typeface="Times New Roman" panose="02020603050405020304" pitchFamily="18" charset="0"/>
              </a:rPr>
              <a:t>Yhdyskuntatekniikan päällikkö Mika Hirvi</a:t>
            </a:r>
          </a:p>
          <a:p>
            <a:pPr marL="457200">
              <a:spcAft>
                <a:spcPts val="800"/>
              </a:spcAft>
            </a:pPr>
            <a:r>
              <a:rPr lang="fi-FI" sz="1000" kern="100" dirty="0">
                <a:latin typeface="Tanssikallio Medium" panose="00000600000000000000" pitchFamily="50" charset="0"/>
                <a:ea typeface="Calibri" panose="020F0502020204030204" pitchFamily="34" charset="0"/>
                <a:cs typeface="Times New Roman" panose="02020603050405020304" pitchFamily="18" charset="0"/>
              </a:rPr>
              <a:t>Hyvinvointikoordinaattori Marika Lineri</a:t>
            </a:r>
          </a:p>
          <a:p>
            <a:pPr marL="457200">
              <a:spcAft>
                <a:spcPts val="800"/>
              </a:spcAft>
            </a:pPr>
            <a:r>
              <a:rPr lang="fi-FI" sz="1000" kern="100" dirty="0">
                <a:latin typeface="Tanssikallio Medium" panose="00000600000000000000" pitchFamily="50" charset="0"/>
                <a:ea typeface="Calibri" panose="020F0502020204030204" pitchFamily="34" charset="0"/>
                <a:cs typeface="Times New Roman" panose="02020603050405020304" pitchFamily="18" charset="0"/>
              </a:rPr>
              <a:t>Naantalin vanhusneuvoston jäseniä</a:t>
            </a:r>
          </a:p>
          <a:p>
            <a:pPr marL="457200">
              <a:spcAft>
                <a:spcPts val="800"/>
              </a:spcAft>
            </a:pPr>
            <a:r>
              <a:rPr lang="fi-FI" sz="1000" kern="100" dirty="0">
                <a:latin typeface="Tanssikallio Medium"/>
                <a:ea typeface="Calibri" panose="020F0502020204030204" pitchFamily="34" charset="0"/>
                <a:cs typeface="Times New Roman"/>
              </a:rPr>
              <a:t>Kotihoidon päällikkö Hannele Saarinen (</a:t>
            </a:r>
            <a:r>
              <a:rPr lang="fi-FI" sz="1000" kern="100" dirty="0" err="1">
                <a:latin typeface="Tanssikallio Medium"/>
                <a:ea typeface="Calibri" panose="020F0502020204030204" pitchFamily="34" charset="0"/>
                <a:cs typeface="Times New Roman"/>
              </a:rPr>
              <a:t>Varha</a:t>
            </a:r>
            <a:r>
              <a:rPr lang="fi-FI" sz="1000" kern="100" dirty="0">
                <a:latin typeface="Tanssikallio Medium"/>
                <a:ea typeface="Calibri" panose="020F0502020204030204" pitchFamily="34" charset="0"/>
                <a:cs typeface="Times New Roman"/>
              </a:rPr>
              <a:t>)</a:t>
            </a:r>
          </a:p>
          <a:p>
            <a:pPr marL="457200">
              <a:spcAft>
                <a:spcPts val="800"/>
              </a:spcAft>
            </a:pPr>
            <a:r>
              <a:rPr lang="fi-FI" sz="1000" kern="100" dirty="0">
                <a:latin typeface="Tanssikallio Medium"/>
                <a:ea typeface="Calibri" panose="020F0502020204030204" pitchFamily="34" charset="0"/>
                <a:cs typeface="Times New Roman"/>
              </a:rPr>
              <a:t>Palvelualuepäällikkö Niina Tasaranta (</a:t>
            </a:r>
            <a:r>
              <a:rPr lang="fi-FI" sz="1000" kern="100" dirty="0" err="1">
                <a:latin typeface="Tanssikallio Medium"/>
                <a:ea typeface="Calibri" panose="020F0502020204030204" pitchFamily="34" charset="0"/>
                <a:cs typeface="Times New Roman"/>
              </a:rPr>
              <a:t>Varha</a:t>
            </a:r>
            <a:r>
              <a:rPr lang="fi-FI" sz="1000" kern="100" dirty="0">
                <a:latin typeface="Tanssikallio Medium"/>
                <a:ea typeface="Calibri" panose="020F0502020204030204" pitchFamily="34" charset="0"/>
                <a:cs typeface="Times New Roman"/>
              </a:rPr>
              <a:t>)</a:t>
            </a:r>
          </a:p>
          <a:p>
            <a:pPr marL="457200">
              <a:spcAft>
                <a:spcPts val="800"/>
              </a:spcAft>
            </a:pPr>
            <a:endParaRPr lang="fi-FI" sz="1000" kern="100" dirty="0">
              <a:latin typeface="Tanssikallio Medium" panose="00000600000000000000" pitchFamily="50" charset="0"/>
              <a:ea typeface="Calibri" panose="020F0502020204030204" pitchFamily="34" charset="0"/>
              <a:cs typeface="Times New Roman" panose="02020603050405020304" pitchFamily="18" charset="0"/>
            </a:endParaRPr>
          </a:p>
          <a:p>
            <a:pPr marL="457200">
              <a:spcAft>
                <a:spcPts val="800"/>
              </a:spcAft>
            </a:pPr>
            <a:endParaRPr lang="fi-FI" sz="1000" kern="100" dirty="0">
              <a:latin typeface="Tanssikallio Medium" panose="00000600000000000000" pitchFamily="50" charset="0"/>
              <a:ea typeface="Calibri" panose="020F0502020204030204" pitchFamily="34" charset="0"/>
              <a:cs typeface="Times New Roman" panose="02020603050405020304" pitchFamily="18" charset="0"/>
            </a:endParaRPr>
          </a:p>
          <a:p>
            <a:pPr marL="457200">
              <a:lnSpc>
                <a:spcPct val="150000"/>
              </a:lnSpc>
              <a:spcAft>
                <a:spcPts val="800"/>
              </a:spcAft>
            </a:pPr>
            <a:endParaRPr lang="fi-FI" sz="1000" kern="100" dirty="0">
              <a:latin typeface="Tanssikallio Medium" panose="00000600000000000000" pitchFamily="50" charset="0"/>
              <a:ea typeface="Calibri" panose="020F0502020204030204" pitchFamily="34" charset="0"/>
              <a:cs typeface="Times New Roman" panose="02020603050405020304" pitchFamily="18" charset="0"/>
            </a:endParaRPr>
          </a:p>
        </p:txBody>
      </p:sp>
      <p:sp>
        <p:nvSpPr>
          <p:cNvPr id="7" name="Tekstiruutu 6">
            <a:extLst>
              <a:ext uri="{FF2B5EF4-FFF2-40B4-BE49-F238E27FC236}">
                <a16:creationId xmlns:a16="http://schemas.microsoft.com/office/drawing/2014/main" id="{AFBF1DF3-7277-C9BA-8D7D-8615BF9357EA}"/>
              </a:ext>
            </a:extLst>
          </p:cNvPr>
          <p:cNvSpPr txBox="1"/>
          <p:nvPr/>
        </p:nvSpPr>
        <p:spPr>
          <a:xfrm>
            <a:off x="655133" y="4344684"/>
            <a:ext cx="6177280" cy="279051"/>
          </a:xfrm>
          <a:prstGeom prst="rect">
            <a:avLst/>
          </a:prstGeom>
          <a:noFill/>
        </p:spPr>
        <p:txBody>
          <a:bodyPr wrap="square">
            <a:spAutoFit/>
          </a:bodyPr>
          <a:lstStyle/>
          <a:p>
            <a:pPr>
              <a:lnSpc>
                <a:spcPct val="107000"/>
              </a:lnSpc>
              <a:spcAft>
                <a:spcPts val="800"/>
              </a:spcAft>
            </a:pPr>
            <a:r>
              <a:rPr lang="fi-FI" sz="1200" b="1" kern="100" dirty="0">
                <a:effectLst/>
                <a:latin typeface="Tanssikallio Medium" panose="00000600000000000000" pitchFamily="50" charset="0"/>
                <a:ea typeface="Calibri" panose="020F0502020204030204" pitchFamily="34" charset="0"/>
                <a:cs typeface="Times New Roman" panose="02020603050405020304" pitchFamily="18" charset="0"/>
              </a:rPr>
              <a:t>5.1. Ohjelman arviointi</a:t>
            </a:r>
            <a:endParaRPr lang="fi-FI" sz="1200" kern="100" dirty="0">
              <a:effectLst/>
              <a:latin typeface="Tanssikallio Medium" panose="00000600000000000000" pitchFamily="50" charset="0"/>
              <a:ea typeface="Calibri" panose="020F0502020204030204" pitchFamily="34" charset="0"/>
              <a:cs typeface="Times New Roman" panose="02020603050405020304" pitchFamily="18" charset="0"/>
            </a:endParaRPr>
          </a:p>
        </p:txBody>
      </p:sp>
      <p:sp>
        <p:nvSpPr>
          <p:cNvPr id="9" name="Tekstiruutu 8">
            <a:extLst>
              <a:ext uri="{FF2B5EF4-FFF2-40B4-BE49-F238E27FC236}">
                <a16:creationId xmlns:a16="http://schemas.microsoft.com/office/drawing/2014/main" id="{CAA36534-9FB3-CED6-4093-6F395D8BAD68}"/>
              </a:ext>
            </a:extLst>
          </p:cNvPr>
          <p:cNvSpPr txBox="1"/>
          <p:nvPr/>
        </p:nvSpPr>
        <p:spPr>
          <a:xfrm>
            <a:off x="648661" y="4623735"/>
            <a:ext cx="6562474" cy="2836674"/>
          </a:xfrm>
          <a:prstGeom prst="rect">
            <a:avLst/>
          </a:prstGeom>
          <a:noFill/>
        </p:spPr>
        <p:txBody>
          <a:bodyPr wrap="square">
            <a:spAutoFit/>
          </a:bodyPr>
          <a:lstStyle/>
          <a:p>
            <a:pPr>
              <a:lnSpc>
                <a:spcPct val="150000"/>
              </a:lnSpc>
            </a:pPr>
            <a:r>
              <a:rPr lang="fi-FI" sz="1000" dirty="0">
                <a:effectLst/>
                <a:latin typeface="Tanssikallio Medium" panose="00000600000000000000" pitchFamily="50" charset="0"/>
                <a:ea typeface="Calibri" panose="020F0502020204030204" pitchFamily="34" charset="0"/>
                <a:cs typeface="Times New Roman" panose="02020603050405020304" pitchFamily="18" charset="0"/>
              </a:rPr>
              <a:t>Ohjelman arvioinnin koordinointi tapahtuu kaupungin hyvinvointityöryhmän toimesta. Seurattavat indikaattorit antavat tietoa muun muassa alueen ikäihmisten terveydentilasta, ennaltaehkäisevän työn suuntaamisesta oikein, palveluidentarpeiden ja palveluiden kohtaamisesta sekä palveluiden laadusta ja kehittämiskohteista</a:t>
            </a:r>
            <a:r>
              <a:rPr lang="fi-FI" sz="1000" dirty="0">
                <a:latin typeface="Tanssikallio Medium" panose="00000600000000000000" pitchFamily="50" charset="0"/>
                <a:ea typeface="Calibri" panose="020F0502020204030204" pitchFamily="34" charset="0"/>
                <a:cs typeface="Times New Roman" panose="02020603050405020304" pitchFamily="18" charset="0"/>
              </a:rPr>
              <a:t>. Tavoitteiden ja toimenpiteiden toteutumista arvioidaan vuosittain kunnan hyvinvointikertomuksen tarkastelun yhteydessä. </a:t>
            </a:r>
          </a:p>
          <a:p>
            <a:pPr>
              <a:lnSpc>
                <a:spcPct val="150000"/>
              </a:lnSpc>
            </a:pPr>
            <a:r>
              <a:rPr lang="fi-FI" sz="1000" dirty="0">
                <a:effectLst/>
                <a:latin typeface="Tanssikallio Medium" panose="00000600000000000000" pitchFamily="50" charset="0"/>
                <a:ea typeface="Calibri" panose="020F0502020204030204" pitchFamily="34" charset="0"/>
                <a:cs typeface="Times New Roman" panose="02020603050405020304" pitchFamily="18" charset="0"/>
              </a:rPr>
              <a:t>Arviointiin osallistuvat kunnan, Varsinais-Suomen hyvinvointialueen sekä vanhusneuvoston edustajat.</a:t>
            </a:r>
          </a:p>
          <a:p>
            <a:pPr>
              <a:lnSpc>
                <a:spcPct val="150000"/>
              </a:lnSpc>
            </a:pPr>
            <a:endParaRPr lang="fi-FI" sz="1000" dirty="0">
              <a:solidFill>
                <a:srgbClr val="FF0000"/>
              </a:solidFill>
              <a:latin typeface="Tanssikallio Medium" panose="00000600000000000000" pitchFamily="50" charset="0"/>
              <a:ea typeface="Calibri" panose="020F0502020204030204" pitchFamily="34" charset="0"/>
              <a:cs typeface="Times New Roman" panose="02020603050405020304" pitchFamily="18" charset="0"/>
            </a:endParaRPr>
          </a:p>
          <a:p>
            <a:pPr>
              <a:lnSpc>
                <a:spcPct val="150000"/>
              </a:lnSpc>
            </a:pPr>
            <a:endParaRPr lang="fi-FI" sz="1000" dirty="0">
              <a:solidFill>
                <a:srgbClr val="FF0000"/>
              </a:solidFill>
              <a:latin typeface="Tanssikallio Medium" panose="00000600000000000000" pitchFamily="50" charset="0"/>
              <a:ea typeface="Calibri" panose="020F0502020204030204" pitchFamily="34" charset="0"/>
              <a:cs typeface="Times New Roman" panose="02020603050405020304" pitchFamily="18" charset="0"/>
            </a:endParaRPr>
          </a:p>
          <a:p>
            <a:pPr>
              <a:lnSpc>
                <a:spcPct val="150000"/>
              </a:lnSpc>
            </a:pPr>
            <a:endParaRPr lang="fi-FI" sz="1000" dirty="0">
              <a:solidFill>
                <a:srgbClr val="FF0000"/>
              </a:solidFill>
              <a:effectLst/>
              <a:latin typeface="Tanssikallio Medium" panose="00000600000000000000" pitchFamily="50" charset="0"/>
              <a:ea typeface="Calibri" panose="020F0502020204030204" pitchFamily="34" charset="0"/>
              <a:cs typeface="Times New Roman" panose="02020603050405020304" pitchFamily="18" charset="0"/>
            </a:endParaRPr>
          </a:p>
          <a:p>
            <a:pPr>
              <a:lnSpc>
                <a:spcPct val="150000"/>
              </a:lnSpc>
            </a:pPr>
            <a:endParaRPr lang="fi-FI" sz="1000" dirty="0">
              <a:latin typeface="Tanssikallio Medium" panose="00000600000000000000" pitchFamily="50" charset="0"/>
            </a:endParaRPr>
          </a:p>
        </p:txBody>
      </p:sp>
      <p:sp>
        <p:nvSpPr>
          <p:cNvPr id="2" name="AutoShape 4">
            <a:extLst>
              <a:ext uri="{FF2B5EF4-FFF2-40B4-BE49-F238E27FC236}">
                <a16:creationId xmlns:a16="http://schemas.microsoft.com/office/drawing/2014/main" id="{FF6FE5A4-3DFC-F040-8B4C-7E627B43315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530662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B99E7D5A-4EBD-83D5-88C8-4840A60BA78B}"/>
              </a:ext>
            </a:extLst>
          </p:cNvPr>
          <p:cNvPicPr>
            <a:picLocks noChangeAspect="1"/>
          </p:cNvPicPr>
          <p:nvPr/>
        </p:nvPicPr>
        <p:blipFill rotWithShape="1">
          <a:blip r:embed="rId2"/>
          <a:srcRect l="9898" r="38094" b="11857"/>
          <a:stretch/>
        </p:blipFill>
        <p:spPr>
          <a:xfrm>
            <a:off x="7892781" y="736270"/>
            <a:ext cx="3942426" cy="5011155"/>
          </a:xfrm>
          <a:prstGeom prst="rect">
            <a:avLst/>
          </a:prstGeom>
        </p:spPr>
      </p:pic>
      <p:pic>
        <p:nvPicPr>
          <p:cNvPr id="6" name="Kuva 5">
            <a:extLst>
              <a:ext uri="{FF2B5EF4-FFF2-40B4-BE49-F238E27FC236}">
                <a16:creationId xmlns:a16="http://schemas.microsoft.com/office/drawing/2014/main" id="{63E68E55-9C59-82FD-117C-434006AC28FB}"/>
              </a:ext>
            </a:extLst>
          </p:cNvPr>
          <p:cNvPicPr>
            <a:picLocks noChangeAspect="1"/>
          </p:cNvPicPr>
          <p:nvPr/>
        </p:nvPicPr>
        <p:blipFill>
          <a:blip r:embed="rId3"/>
          <a:stretch>
            <a:fillRect/>
          </a:stretch>
        </p:blipFill>
        <p:spPr>
          <a:xfrm>
            <a:off x="4572348" y="118122"/>
            <a:ext cx="5877899" cy="6247449"/>
          </a:xfrm>
          <a:prstGeom prst="rect">
            <a:avLst/>
          </a:prstGeom>
        </p:spPr>
      </p:pic>
      <p:sp>
        <p:nvSpPr>
          <p:cNvPr id="2" name="Tekstiruutu 1">
            <a:extLst>
              <a:ext uri="{FF2B5EF4-FFF2-40B4-BE49-F238E27FC236}">
                <a16:creationId xmlns:a16="http://schemas.microsoft.com/office/drawing/2014/main" id="{060293D2-D0B7-263E-6EBA-49FF878539C8}"/>
              </a:ext>
            </a:extLst>
          </p:cNvPr>
          <p:cNvSpPr txBox="1"/>
          <p:nvPr/>
        </p:nvSpPr>
        <p:spPr>
          <a:xfrm>
            <a:off x="684207" y="791661"/>
            <a:ext cx="7956629" cy="4016484"/>
          </a:xfrm>
          <a:prstGeom prst="rect">
            <a:avLst/>
          </a:prstGeom>
          <a:noFill/>
        </p:spPr>
        <p:txBody>
          <a:bodyPr wrap="square" rtlCol="0" anchor="ctr">
            <a:spAutoFit/>
          </a:bodyPr>
          <a:lstStyle/>
          <a:p>
            <a:pPr marL="342900" indent="-342900">
              <a:spcAft>
                <a:spcPts val="600"/>
              </a:spcAft>
              <a:buAutoNum type="arabicPeriod"/>
            </a:pPr>
            <a:r>
              <a:rPr lang="fi-FI" dirty="0">
                <a:latin typeface="Tanssikallio Medium" panose="00000600000000000000" pitchFamily="50" charset="0"/>
              </a:rPr>
              <a:t>Ikäystävällinen Naantali</a:t>
            </a:r>
          </a:p>
          <a:p>
            <a:r>
              <a:rPr lang="fi-FI" dirty="0">
                <a:latin typeface="Tanssikallio Medium" panose="00000600000000000000" pitchFamily="50" charset="0"/>
              </a:rPr>
              <a:t>	</a:t>
            </a:r>
            <a:r>
              <a:rPr lang="fi-FI" sz="1400" dirty="0">
                <a:latin typeface="Tanssikallio Medium" panose="00000600000000000000" pitchFamily="50" charset="0"/>
              </a:rPr>
              <a:t>1.1 </a:t>
            </a:r>
            <a:r>
              <a:rPr lang="fi-FI" sz="1400" kern="100" dirty="0">
                <a:effectLst/>
                <a:latin typeface="Tanssikallio Medium" panose="00000600000000000000" pitchFamily="50" charset="0"/>
                <a:ea typeface="Calibri" panose="020F0502020204030204" pitchFamily="34" charset="0"/>
                <a:cs typeface="Times New Roman" panose="02020603050405020304" pitchFamily="18" charset="0"/>
              </a:rPr>
              <a:t>Ohjelmaa linjaavat muut suunnitelmat</a:t>
            </a:r>
          </a:p>
          <a:p>
            <a:endParaRPr lang="fi-FI" sz="1400" dirty="0">
              <a:latin typeface="Tanssikallio Medium" panose="00000600000000000000" pitchFamily="50" charset="0"/>
            </a:endParaRPr>
          </a:p>
          <a:p>
            <a:r>
              <a:rPr lang="fi-FI" dirty="0">
                <a:latin typeface="Tanssikallio Medium" panose="00000600000000000000" pitchFamily="50" charset="0"/>
              </a:rPr>
              <a:t>2. Lähtökohdat</a:t>
            </a:r>
          </a:p>
          <a:p>
            <a:endParaRPr lang="fi-FI" dirty="0">
              <a:latin typeface="Tanssikallio Medium" panose="00000600000000000000" pitchFamily="50" charset="0"/>
            </a:endParaRPr>
          </a:p>
          <a:p>
            <a:pPr>
              <a:spcAft>
                <a:spcPts val="600"/>
              </a:spcAft>
            </a:pPr>
            <a:r>
              <a:rPr lang="fi-FI" dirty="0">
                <a:latin typeface="Tanssikallio Medium" panose="00000600000000000000" pitchFamily="50" charset="0"/>
              </a:rPr>
              <a:t>3. Ohjelmaa tukevat arvot ja toimintaperiaatteet</a:t>
            </a:r>
          </a:p>
          <a:p>
            <a:r>
              <a:rPr lang="fi-FI" dirty="0">
                <a:latin typeface="Tanssikallio Medium" panose="00000600000000000000" pitchFamily="50" charset="0"/>
              </a:rPr>
              <a:t>	</a:t>
            </a:r>
            <a:r>
              <a:rPr lang="fi-FI" sz="1400" dirty="0">
                <a:latin typeface="Tanssikallio Medium" panose="00000600000000000000" pitchFamily="50" charset="0"/>
              </a:rPr>
              <a:t>3.1 Arvot</a:t>
            </a:r>
          </a:p>
          <a:p>
            <a:r>
              <a:rPr lang="fi-FI" sz="1400" dirty="0">
                <a:latin typeface="Tanssikallio Medium" panose="00000600000000000000" pitchFamily="50" charset="0"/>
              </a:rPr>
              <a:t>	3.2 Visio</a:t>
            </a:r>
          </a:p>
          <a:p>
            <a:endParaRPr lang="fi-FI" dirty="0">
              <a:latin typeface="Tanssikallio Medium" panose="00000600000000000000" pitchFamily="50" charset="0"/>
            </a:endParaRPr>
          </a:p>
          <a:p>
            <a:r>
              <a:rPr lang="fi-FI" dirty="0">
                <a:latin typeface="Tanssikallio Medium" panose="00000600000000000000" pitchFamily="50" charset="0"/>
              </a:rPr>
              <a:t>4. Ohjelman tavoitteet ja toimenpiteet</a:t>
            </a:r>
          </a:p>
          <a:p>
            <a:r>
              <a:rPr lang="fi-FI" dirty="0">
                <a:latin typeface="Tanssikallio Medium" panose="00000600000000000000" pitchFamily="50" charset="0"/>
              </a:rPr>
              <a:t>	</a:t>
            </a:r>
            <a:endParaRPr lang="fi-FI" sz="1400" dirty="0">
              <a:latin typeface="Tanssikallio Medium" panose="00000600000000000000" pitchFamily="50" charset="0"/>
            </a:endParaRPr>
          </a:p>
          <a:p>
            <a:pPr>
              <a:spcAft>
                <a:spcPts val="600"/>
              </a:spcAft>
            </a:pPr>
            <a:r>
              <a:rPr lang="fi-FI" kern="100" dirty="0">
                <a:effectLst/>
                <a:latin typeface="Tanssikallio Medium" panose="00000600000000000000" pitchFamily="50" charset="0"/>
                <a:ea typeface="Calibri" panose="020F0502020204030204" pitchFamily="34" charset="0"/>
                <a:cs typeface="Times New Roman" panose="02020603050405020304" pitchFamily="18" charset="0"/>
              </a:rPr>
              <a:t>5. Ohjelman </a:t>
            </a:r>
            <a:r>
              <a:rPr lang="fi-FI" kern="100" dirty="0">
                <a:latin typeface="Tanssikallio Medium" panose="00000600000000000000" pitchFamily="50" charset="0"/>
                <a:ea typeface="Calibri" panose="020F0502020204030204" pitchFamily="34" charset="0"/>
                <a:cs typeface="Times New Roman" panose="02020603050405020304" pitchFamily="18" charset="0"/>
              </a:rPr>
              <a:t>vastuutahot ja toimeenpano</a:t>
            </a:r>
            <a:endParaRPr lang="fi-FI" dirty="0">
              <a:latin typeface="Tanssikallio Medium" panose="00000600000000000000" pitchFamily="50" charset="0"/>
            </a:endParaRPr>
          </a:p>
          <a:p>
            <a:r>
              <a:rPr lang="fi-FI" sz="1400" dirty="0">
                <a:latin typeface="Tanssikallio Medium" panose="00000600000000000000" pitchFamily="50" charset="0"/>
              </a:rPr>
              <a:t>	5.1 Ohjelman arviointi</a:t>
            </a:r>
          </a:p>
          <a:p>
            <a:pPr marL="342900" indent="-342900">
              <a:buAutoNum type="arabicPeriod"/>
            </a:pPr>
            <a:endParaRPr lang="fi-FI" dirty="0">
              <a:latin typeface="Tanssikallio Medium" panose="00000600000000000000" pitchFamily="50" charset="0"/>
            </a:endParaRPr>
          </a:p>
        </p:txBody>
      </p:sp>
    </p:spTree>
    <p:extLst>
      <p:ext uri="{BB962C8B-B14F-4D97-AF65-F5344CB8AC3E}">
        <p14:creationId xmlns:p14="http://schemas.microsoft.com/office/powerpoint/2010/main" val="2864553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ree photo close up partners holding hands at seaside">
            <a:extLst>
              <a:ext uri="{FF2B5EF4-FFF2-40B4-BE49-F238E27FC236}">
                <a16:creationId xmlns:a16="http://schemas.microsoft.com/office/drawing/2014/main" id="{D34788E1-EC84-D5C3-23C0-C4EEF3BD6B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396" t="-725" r="43713" b="725"/>
          <a:stretch/>
        </p:blipFill>
        <p:spPr bwMode="auto">
          <a:xfrm flipH="1">
            <a:off x="7936107" y="803564"/>
            <a:ext cx="3941170" cy="4897632"/>
          </a:xfrm>
          <a:prstGeom prst="rect">
            <a:avLst/>
          </a:prstGeom>
          <a:noFill/>
          <a:extLst>
            <a:ext uri="{909E8E84-426E-40DD-AFC4-6F175D3DCCD1}">
              <a14:hiddenFill xmlns:a14="http://schemas.microsoft.com/office/drawing/2010/main">
                <a:solidFill>
                  <a:srgbClr val="FFFFFF"/>
                </a:solidFill>
              </a14:hiddenFill>
            </a:ext>
          </a:extLst>
        </p:spPr>
      </p:pic>
      <p:pic>
        <p:nvPicPr>
          <p:cNvPr id="2" name="Kuva 1">
            <a:extLst>
              <a:ext uri="{FF2B5EF4-FFF2-40B4-BE49-F238E27FC236}">
                <a16:creationId xmlns:a16="http://schemas.microsoft.com/office/drawing/2014/main" id="{842B7C68-CF55-030A-BAE9-A74820E93124}"/>
              </a:ext>
            </a:extLst>
          </p:cNvPr>
          <p:cNvPicPr>
            <a:picLocks noChangeAspect="1"/>
          </p:cNvPicPr>
          <p:nvPr/>
        </p:nvPicPr>
        <p:blipFill>
          <a:blip r:embed="rId3"/>
          <a:stretch>
            <a:fillRect/>
          </a:stretch>
        </p:blipFill>
        <p:spPr>
          <a:xfrm>
            <a:off x="4872439" y="318988"/>
            <a:ext cx="5399760" cy="5739249"/>
          </a:xfrm>
          <a:prstGeom prst="rect">
            <a:avLst/>
          </a:prstGeom>
        </p:spPr>
      </p:pic>
      <p:sp>
        <p:nvSpPr>
          <p:cNvPr id="3" name="Tekstiruutu 2">
            <a:extLst>
              <a:ext uri="{FF2B5EF4-FFF2-40B4-BE49-F238E27FC236}">
                <a16:creationId xmlns:a16="http://schemas.microsoft.com/office/drawing/2014/main" id="{AF7DEDB3-0256-9CD7-D109-F919F289930D}"/>
              </a:ext>
            </a:extLst>
          </p:cNvPr>
          <p:cNvSpPr txBox="1"/>
          <p:nvPr/>
        </p:nvSpPr>
        <p:spPr>
          <a:xfrm>
            <a:off x="393847" y="271594"/>
            <a:ext cx="6096000" cy="369332"/>
          </a:xfrm>
          <a:prstGeom prst="rect">
            <a:avLst/>
          </a:prstGeom>
          <a:noFill/>
        </p:spPr>
        <p:txBody>
          <a:bodyPr wrap="square">
            <a:spAutoFit/>
          </a:bodyPr>
          <a:lstStyle/>
          <a:p>
            <a:r>
              <a:rPr lang="fi-FI" b="1" dirty="0">
                <a:latin typeface="Tanssikallio Medium" panose="00000600000000000000" pitchFamily="50" charset="0"/>
              </a:rPr>
              <a:t>1. Ikäystävällinen Naantali</a:t>
            </a:r>
          </a:p>
        </p:txBody>
      </p:sp>
      <p:sp>
        <p:nvSpPr>
          <p:cNvPr id="4" name="Tekstiruutu 3">
            <a:extLst>
              <a:ext uri="{FF2B5EF4-FFF2-40B4-BE49-F238E27FC236}">
                <a16:creationId xmlns:a16="http://schemas.microsoft.com/office/drawing/2014/main" id="{F011ED4A-DB58-27DC-52F1-449BE40F7BB4}"/>
              </a:ext>
            </a:extLst>
          </p:cNvPr>
          <p:cNvSpPr txBox="1"/>
          <p:nvPr/>
        </p:nvSpPr>
        <p:spPr>
          <a:xfrm>
            <a:off x="660245" y="761669"/>
            <a:ext cx="6714045" cy="5247590"/>
          </a:xfrm>
          <a:prstGeom prst="rect">
            <a:avLst/>
          </a:prstGeom>
          <a:noFill/>
        </p:spPr>
        <p:txBody>
          <a:bodyPr wrap="square" rtlCol="0">
            <a:spAutoFit/>
          </a:bodyPr>
          <a:lstStyle/>
          <a:p>
            <a:pPr>
              <a:lnSpc>
                <a:spcPct val="150000"/>
              </a:lnSpc>
            </a:pPr>
            <a:r>
              <a:rPr lang="fi-FI" sz="1000" kern="100" dirty="0">
                <a:effectLst/>
                <a:latin typeface="Tanssikallio Medium" panose="00000600000000000000" pitchFamily="50" charset="0"/>
                <a:ea typeface="Calibri" panose="020F0502020204030204" pitchFamily="34" charset="0"/>
                <a:cs typeface="Times New Roman" panose="02020603050405020304" pitchFamily="18" charset="0"/>
              </a:rPr>
              <a:t>”Ikäystävällinen Naantali” on Naantalin kaupungin ikääntymispoliittinen ohjelma. Ohjelma tehtiin alun perin vuosille 2021-2024. Ohjelmassa määritellään linjaukset ja toimenpiteet, joilla naantalilaisten ikäihmisten hyvinvointia tuetaan ja vahvistetaan. </a:t>
            </a:r>
          </a:p>
          <a:p>
            <a:pPr>
              <a:lnSpc>
                <a:spcPct val="150000"/>
              </a:lnSpc>
            </a:pPr>
            <a:r>
              <a:rPr lang="fi-FI" sz="1000" kern="100" dirty="0">
                <a:effectLst/>
                <a:latin typeface="Tanssikallio Medium" panose="00000600000000000000" pitchFamily="50" charset="0"/>
                <a:ea typeface="Calibri" panose="020F0502020204030204" pitchFamily="34" charset="0"/>
                <a:cs typeface="Times New Roman" panose="02020603050405020304" pitchFamily="18" charset="0"/>
              </a:rPr>
              <a:t>Vuoden 2023 alusta astuneen hyvinvointialueuudistuksen vuoksi ohjelmaa on päivitetty vuonna 2023. Päivitetty ohjelma painottaa ennaltaehkäiseviä ja hyvinvointia edistäviä palveluja ja ikäihmisten osallisuutta. </a:t>
            </a:r>
            <a:r>
              <a:rPr lang="fi-FI" sz="1000" kern="100" dirty="0">
                <a:latin typeface="Tanssikallio Medium" panose="00000600000000000000" pitchFamily="50" charset="0"/>
                <a:ea typeface="Calibri" panose="020F0502020204030204" pitchFamily="34" charset="0"/>
                <a:cs typeface="Times New Roman" panose="02020603050405020304" pitchFamily="18" charset="0"/>
              </a:rPr>
              <a:t>Vuodesta 2026 lähtien ikääntymispoliittinen ohjelma sisällytetään osaksi kunnan hyvinvointisuunnitelmaa.</a:t>
            </a:r>
          </a:p>
          <a:p>
            <a:pPr>
              <a:lnSpc>
                <a:spcPct val="150000"/>
              </a:lnSpc>
            </a:pPr>
            <a:endParaRPr lang="fi-FI" sz="1000" kern="100" dirty="0">
              <a:effectLst/>
              <a:latin typeface="Tanssikallio Medium" panose="00000600000000000000" pitchFamily="50" charset="0"/>
              <a:ea typeface="Calibri" panose="020F0502020204030204" pitchFamily="34" charset="0"/>
              <a:cs typeface="Times New Roman" panose="02020603050405020304" pitchFamily="18" charset="0"/>
            </a:endParaRPr>
          </a:p>
          <a:p>
            <a:pPr>
              <a:lnSpc>
                <a:spcPct val="150000"/>
              </a:lnSpc>
            </a:pPr>
            <a:r>
              <a:rPr lang="fi-FI" sz="1000" kern="100" dirty="0">
                <a:effectLst/>
                <a:latin typeface="Tanssikallio Medium" panose="00000600000000000000" pitchFamily="50" charset="0"/>
                <a:ea typeface="Calibri" panose="020F0502020204030204" pitchFamily="34" charset="0"/>
                <a:cs typeface="Times New Roman" panose="02020603050405020304" pitchFamily="18" charset="0"/>
              </a:rPr>
              <a:t>Ikäystävällisessä kaupungissa asukkaalla on hyvät mahdollisuudet huolehtia omasta terveydestään ja toimintakyvystään, mikä tarkoittaa muun muassa esteetöntä toimintaympäristöä, jossa palvelut ja harrastusmahdollisuudet ovat helposti saavutettavia. Toimintakyvyn vajeet ja heikkenemisen riskitekijät havaitaan hyvissä ajoin ja riskeihin puututaan palvelujen painottuessa ennaltaehkäisevään toimintaan. Ikäystävällisessä kaupungissa ikäihminen tulee kuulluksi itseään koskevissa asioissa.</a:t>
            </a:r>
          </a:p>
          <a:p>
            <a:pPr>
              <a:lnSpc>
                <a:spcPct val="150000"/>
              </a:lnSpc>
            </a:pPr>
            <a:endParaRPr lang="fi-FI" sz="1000" kern="100" dirty="0">
              <a:latin typeface="Tanssikallio Medium" panose="00000600000000000000" pitchFamily="50" charset="0"/>
              <a:ea typeface="Calibri" panose="020F0502020204030204" pitchFamily="34" charset="0"/>
              <a:cs typeface="Times New Roman" panose="02020603050405020304" pitchFamily="18" charset="0"/>
            </a:endParaRPr>
          </a:p>
          <a:p>
            <a:pPr>
              <a:lnSpc>
                <a:spcPct val="150000"/>
              </a:lnSpc>
            </a:pPr>
            <a:r>
              <a:rPr lang="fi-FI" sz="1000" kern="100" dirty="0">
                <a:effectLst/>
                <a:latin typeface="Tanssikallio Medium" panose="00000600000000000000" pitchFamily="50" charset="0"/>
                <a:ea typeface="Calibri" panose="020F0502020204030204" pitchFamily="34" charset="0"/>
                <a:cs typeface="Times New Roman" panose="02020603050405020304" pitchFamily="18" charset="0"/>
              </a:rPr>
              <a:t>Ikääntymisen aiheuttamasta palvelutarpeen kasvusta johtuva yhteiskunnallinen haaste on niin suuri, että siitä selviytyminen edellyttää laaja-alaista yhteistyötä, vastuunkantoa ja yhteistä tahtotilaa ikääntyneiden tukemiseen. Yhteistyö kunnan, </a:t>
            </a:r>
            <a:r>
              <a:rPr lang="fi-FI" sz="1000" kern="100" dirty="0">
                <a:latin typeface="Tanssikallio Medium" panose="00000600000000000000" pitchFamily="50" charset="0"/>
                <a:ea typeface="Calibri" panose="020F0502020204030204" pitchFamily="34" charset="0"/>
                <a:cs typeface="Times New Roman" panose="02020603050405020304" pitchFamily="18" charset="0"/>
              </a:rPr>
              <a:t>hyvinvointialueen sekä kolmannen sektorin toimijoiden kesken on merkittävässä roolissa.</a:t>
            </a:r>
            <a:endParaRPr lang="fi-FI" sz="1000" kern="100" dirty="0">
              <a:effectLst/>
              <a:latin typeface="Tanssikallio Medium" panose="00000600000000000000" pitchFamily="50" charset="0"/>
              <a:ea typeface="Calibri" panose="020F0502020204030204" pitchFamily="34" charset="0"/>
              <a:cs typeface="Times New Roman" panose="02020603050405020304" pitchFamily="18" charset="0"/>
            </a:endParaRPr>
          </a:p>
          <a:p>
            <a:pPr>
              <a:lnSpc>
                <a:spcPct val="150000"/>
              </a:lnSpc>
            </a:pPr>
            <a:endParaRPr lang="fi-FI" sz="1000" kern="100" dirty="0">
              <a:effectLst/>
              <a:latin typeface="Tanssikallio Medium" panose="00000600000000000000" pitchFamily="50" charset="0"/>
              <a:ea typeface="Calibri" panose="020F0502020204030204" pitchFamily="34" charset="0"/>
              <a:cs typeface="Times New Roman" panose="02020603050405020304" pitchFamily="18" charset="0"/>
            </a:endParaRPr>
          </a:p>
          <a:p>
            <a:pPr>
              <a:lnSpc>
                <a:spcPct val="150000"/>
              </a:lnSpc>
            </a:pPr>
            <a:endParaRPr lang="fi-FI" sz="1000" kern="100" dirty="0">
              <a:effectLst/>
              <a:latin typeface="Tanssikallio Medium" panose="00000600000000000000" pitchFamily="50" charset="0"/>
              <a:ea typeface="Calibri" panose="020F0502020204030204" pitchFamily="34" charset="0"/>
              <a:cs typeface="Times New Roman" panose="02020603050405020304" pitchFamily="18" charset="0"/>
            </a:endParaRPr>
          </a:p>
          <a:p>
            <a:pPr>
              <a:lnSpc>
                <a:spcPct val="150000"/>
              </a:lnSpc>
            </a:pPr>
            <a:endParaRPr lang="fi-FI" sz="1000" dirty="0">
              <a:latin typeface="Tanssikallio Medium" panose="00000600000000000000" pitchFamily="50" charset="0"/>
            </a:endParaRPr>
          </a:p>
        </p:txBody>
      </p:sp>
    </p:spTree>
    <p:extLst>
      <p:ext uri="{BB962C8B-B14F-4D97-AF65-F5344CB8AC3E}">
        <p14:creationId xmlns:p14="http://schemas.microsoft.com/office/powerpoint/2010/main" val="2777277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9DF1449E-8DA0-9E1D-A8A1-7CAB5ADA42E9}"/>
              </a:ext>
            </a:extLst>
          </p:cNvPr>
          <p:cNvSpPr txBox="1"/>
          <p:nvPr/>
        </p:nvSpPr>
        <p:spPr>
          <a:xfrm>
            <a:off x="-63334" y="233504"/>
            <a:ext cx="6159334" cy="579261"/>
          </a:xfrm>
          <a:prstGeom prst="rect">
            <a:avLst/>
          </a:prstGeom>
          <a:noFill/>
        </p:spPr>
        <p:txBody>
          <a:bodyPr wrap="square">
            <a:spAutoFit/>
          </a:bodyPr>
          <a:lstStyle/>
          <a:p>
            <a:pPr marL="457200">
              <a:lnSpc>
                <a:spcPct val="107000"/>
              </a:lnSpc>
              <a:spcAft>
                <a:spcPts val="800"/>
              </a:spcAft>
            </a:pPr>
            <a:r>
              <a:rPr lang="fi-FI" sz="1200" b="1" kern="100" dirty="0">
                <a:effectLst/>
                <a:latin typeface="Tanssikallio Medium" panose="00000600000000000000" pitchFamily="50" charset="0"/>
                <a:ea typeface="Calibri" panose="020F0502020204030204" pitchFamily="34" charset="0"/>
                <a:cs typeface="Times New Roman" panose="02020603050405020304" pitchFamily="18" charset="0"/>
              </a:rPr>
              <a:t>1.1 Ohjelmaa linjaavat muut suunnitelmat</a:t>
            </a:r>
          </a:p>
          <a:p>
            <a:pPr marL="457200">
              <a:lnSpc>
                <a:spcPct val="107000"/>
              </a:lnSpc>
              <a:spcAft>
                <a:spcPts val="800"/>
              </a:spcAft>
            </a:pPr>
            <a:r>
              <a:rPr lang="fi-FI" sz="1200" b="1" kern="100" dirty="0">
                <a:effectLst/>
                <a:latin typeface="Tanssikallio Medium" panose="00000600000000000000" pitchFamily="50" charset="0"/>
                <a:ea typeface="Calibri" panose="020F0502020204030204" pitchFamily="34" charset="0"/>
                <a:cs typeface="Times New Roman" panose="02020603050405020304" pitchFamily="18" charset="0"/>
              </a:rPr>
              <a:t> </a:t>
            </a:r>
          </a:p>
        </p:txBody>
      </p:sp>
      <p:sp>
        <p:nvSpPr>
          <p:cNvPr id="4" name="Tekstiruutu 3">
            <a:extLst>
              <a:ext uri="{FF2B5EF4-FFF2-40B4-BE49-F238E27FC236}">
                <a16:creationId xmlns:a16="http://schemas.microsoft.com/office/drawing/2014/main" id="{9DBB811A-49A5-E430-5123-FB41D5E97EC7}"/>
              </a:ext>
            </a:extLst>
          </p:cNvPr>
          <p:cNvSpPr txBox="1"/>
          <p:nvPr/>
        </p:nvSpPr>
        <p:spPr>
          <a:xfrm>
            <a:off x="665576" y="1097972"/>
            <a:ext cx="10086705" cy="6488956"/>
          </a:xfrm>
          <a:prstGeom prst="rect">
            <a:avLst/>
          </a:prstGeom>
          <a:noFill/>
        </p:spPr>
        <p:txBody>
          <a:bodyPr wrap="square" rtlCol="0">
            <a:spAutoFit/>
          </a:bodyPr>
          <a:lstStyle/>
          <a:p>
            <a:pPr>
              <a:lnSpc>
                <a:spcPct val="150000"/>
              </a:lnSpc>
            </a:pPr>
            <a:r>
              <a:rPr lang="fi-FI" sz="1200" kern="100" dirty="0">
                <a:effectLst/>
                <a:latin typeface="Tanssikallio Medium" panose="00000600000000000000" pitchFamily="50" charset="0"/>
                <a:ea typeface="Calibri" panose="020F0502020204030204" pitchFamily="34" charset="0"/>
                <a:cs typeface="Times New Roman" panose="02020603050405020304" pitchFamily="18" charset="0"/>
              </a:rPr>
              <a:t>Naantalin kaupunkistrategia 2026</a:t>
            </a:r>
          </a:p>
          <a:p>
            <a:pPr>
              <a:lnSpc>
                <a:spcPct val="150000"/>
              </a:lnSpc>
            </a:pPr>
            <a:r>
              <a:rPr lang="fi-FI" sz="1000" kern="100" dirty="0">
                <a:effectLst/>
                <a:latin typeface="Tanssikallio Medium" panose="00000600000000000000" pitchFamily="50" charset="0"/>
                <a:ea typeface="Calibri" panose="020F0502020204030204" pitchFamily="34" charset="0"/>
                <a:cs typeface="Times New Roman" panose="02020603050405020304" pitchFamily="18" charset="0"/>
              </a:rPr>
              <a:t>Naantalin kaupunkistrategia antaa suuntaviivat Ikäystävällinen Naantali -ohjelmalle. Valtuuston hyväksymässä kaupunkistrategiassa kaupungin tulevaisuuskuvaksi vuoteen 2030 on asetettu, että aurinkoinen Naantali on vastuullisesti kehittyvä, uudistuva ja perheystävällinen. </a:t>
            </a:r>
            <a:r>
              <a:rPr lang="fi-FI" sz="1000" dirty="0">
                <a:latin typeface="Tanssikallio Medium" panose="00000600000000000000" pitchFamily="50" charset="0"/>
              </a:rPr>
              <a:t>Naantali huolehtii kuntalaisten turvallisuudesta ja hyvinvoinnista, sekä tukee yritysten elinvoimaisuutta. </a:t>
            </a:r>
            <a:endParaRPr lang="fi-FI" sz="1000" kern="100" dirty="0">
              <a:effectLst/>
              <a:latin typeface="Tanssikallio Medium" panose="00000600000000000000" pitchFamily="50" charset="0"/>
              <a:ea typeface="Calibri" panose="020F0502020204030204" pitchFamily="34" charset="0"/>
              <a:cs typeface="Times New Roman" panose="02020603050405020304" pitchFamily="18" charset="0"/>
            </a:endParaRPr>
          </a:p>
          <a:p>
            <a:endParaRPr lang="fi-FI" sz="1000" kern="100" dirty="0">
              <a:latin typeface="Tanssikallio Medium" panose="00000600000000000000" pitchFamily="50" charset="0"/>
              <a:cs typeface="Times New Roman" panose="02020603050405020304" pitchFamily="18" charset="0"/>
            </a:endParaRPr>
          </a:p>
          <a:p>
            <a:pPr>
              <a:lnSpc>
                <a:spcPct val="150000"/>
              </a:lnSpc>
            </a:pPr>
            <a:r>
              <a:rPr lang="fi-FI" sz="1200" kern="100" dirty="0">
                <a:effectLst/>
                <a:latin typeface="Tanssikallio Medium" panose="00000600000000000000" pitchFamily="50" charset="0"/>
                <a:ea typeface="Calibri" panose="020F0502020204030204" pitchFamily="34" charset="0"/>
                <a:cs typeface="Times New Roman" panose="02020603050405020304" pitchFamily="18" charset="0"/>
              </a:rPr>
              <a:t>Naantalin kaupungin hyvinvointisuunnitelma 2023-2025</a:t>
            </a:r>
          </a:p>
          <a:p>
            <a:pPr>
              <a:lnSpc>
                <a:spcPct val="150000"/>
              </a:lnSpc>
            </a:pPr>
            <a:r>
              <a:rPr lang="fi-FI" sz="1000" kern="100" dirty="0">
                <a:effectLst/>
                <a:latin typeface="Tanssikallio Medium" panose="00000600000000000000" pitchFamily="50" charset="0"/>
                <a:ea typeface="Calibri" panose="020F0502020204030204" pitchFamily="34" charset="0"/>
                <a:cs typeface="Times New Roman" panose="02020603050405020304" pitchFamily="18" charset="0"/>
              </a:rPr>
              <a:t>Naantalin kaupungin hyvinvointisuunnitelmaan on kirjattu viisi ohjelmaa, joiden kautta kaikenikäisiin kohdistuvaa hyvinvointityötä tehdään. Ohjelmat ovat savutettavuus, osallisuus, varhainen tuki, mielen hyvinvointi sekä </a:t>
            </a:r>
            <a:r>
              <a:rPr lang="fi-FI" sz="1000" kern="100" dirty="0" err="1">
                <a:effectLst/>
                <a:latin typeface="Tanssikallio Medium" panose="00000600000000000000" pitchFamily="50" charset="0"/>
                <a:ea typeface="Calibri" panose="020F0502020204030204" pitchFamily="34" charset="0"/>
                <a:cs typeface="Times New Roman" panose="02020603050405020304" pitchFamily="18" charset="0"/>
              </a:rPr>
              <a:t>HyvinvointiLiike</a:t>
            </a:r>
            <a:r>
              <a:rPr lang="fi-FI" sz="1000" kern="100" dirty="0">
                <a:effectLst/>
                <a:latin typeface="Tanssikallio Medium" panose="00000600000000000000" pitchFamily="50" charset="0"/>
                <a:ea typeface="Calibri" panose="020F0502020204030204" pitchFamily="34" charset="0"/>
                <a:cs typeface="Times New Roman" panose="02020603050405020304" pitchFamily="18" charset="0"/>
              </a:rPr>
              <a:t>. Ikäihmisten osalta hyvinvointisuunnitelmaan on asetettu kaksi kärkitavoitetta, joille on suunniteltu useampi toimenpide tavoitteen toteutumiseksi. Kärkit</a:t>
            </a:r>
            <a:r>
              <a:rPr lang="fi-FI" sz="1000" kern="100" dirty="0">
                <a:latin typeface="Tanssikallio Medium" panose="00000600000000000000" pitchFamily="50" charset="0"/>
                <a:ea typeface="Calibri" panose="020F0502020204030204" pitchFamily="34" charset="0"/>
                <a:cs typeface="Times New Roman" panose="02020603050405020304" pitchFamily="18" charset="0"/>
              </a:rPr>
              <a:t>avoitteina on mahdollistaa toiminnallista arkea ja kodin ulkopuolella liikkumista omaehtoisella asumisen suunnittelulla ja erilaisilla ratkaisuilla.</a:t>
            </a:r>
          </a:p>
          <a:p>
            <a:pPr>
              <a:lnSpc>
                <a:spcPct val="150000"/>
              </a:lnSpc>
            </a:pPr>
            <a:endParaRPr lang="fi-FI" sz="1000" kern="100" dirty="0">
              <a:effectLst/>
              <a:latin typeface="Tanssikallio Medium" panose="00000600000000000000" pitchFamily="50" charset="0"/>
              <a:ea typeface="Calibri" panose="020F0502020204030204" pitchFamily="34" charset="0"/>
              <a:cs typeface="Times New Roman" panose="02020603050405020304" pitchFamily="18" charset="0"/>
            </a:endParaRPr>
          </a:p>
          <a:p>
            <a:pPr>
              <a:lnSpc>
                <a:spcPct val="150000"/>
              </a:lnSpc>
            </a:pPr>
            <a:r>
              <a:rPr lang="fi-FI" sz="1200" kern="100" dirty="0">
                <a:effectLst/>
                <a:latin typeface="Tanssikallio Medium" panose="00000600000000000000" pitchFamily="50" charset="0"/>
                <a:ea typeface="Calibri" panose="020F0502020204030204" pitchFamily="34" charset="0"/>
                <a:cs typeface="Times New Roman" panose="02020603050405020304" pitchFamily="18" charset="0"/>
              </a:rPr>
              <a:t>Naantalin kaupungin yhdenvertaisuussuunnitelma 2022-2026</a:t>
            </a:r>
          </a:p>
          <a:p>
            <a:pPr>
              <a:lnSpc>
                <a:spcPct val="150000"/>
              </a:lnSpc>
            </a:pPr>
            <a:r>
              <a:rPr lang="fi-FI" sz="1000" kern="100" dirty="0">
                <a:effectLst/>
                <a:latin typeface="Tanssikallio Medium" panose="00000600000000000000" pitchFamily="50" charset="0"/>
                <a:ea typeface="Calibri" panose="020F0502020204030204" pitchFamily="34" charset="0"/>
                <a:cs typeface="Times New Roman" panose="02020603050405020304" pitchFamily="18" charset="0"/>
              </a:rPr>
              <a:t>Naantalin kaupungin yhdenvertaisuussuunnitelmassa on neljä keskeistä tavoitetta koko suunnitelmakaudelle.  Tavoitteina on mm. vahvistaa yhdenvertaisuutta, osallisuutta ja yhteisöllisyyttä, edistää asukkaiden, kunna</a:t>
            </a:r>
            <a:r>
              <a:rPr lang="fi-FI" sz="1000" kern="100" dirty="0">
                <a:latin typeface="Tanssikallio Medium" panose="00000600000000000000" pitchFamily="50" charset="0"/>
                <a:ea typeface="Calibri" panose="020F0502020204030204" pitchFamily="34" charset="0"/>
                <a:cs typeface="Times New Roman" panose="02020603050405020304" pitchFamily="18" charset="0"/>
              </a:rPr>
              <a:t>n ja 3.sektorin välistä toimintaa sekä huolehtia heikommassa asemassa olevista yhteistyössä 3. sektorin ja hyvinvointialueen kanssa. Suoraan ikäihmisille kirjattuja tavoitteita ovat ikäihmisten tarpeiden huomioiminen päätöksenteossa sekä yhteistyö vanhusneuvoston kanssa ja varhainen kuuleminen.</a:t>
            </a:r>
          </a:p>
          <a:p>
            <a:pPr>
              <a:lnSpc>
                <a:spcPct val="150000"/>
              </a:lnSpc>
            </a:pPr>
            <a:endParaRPr lang="fi-FI" sz="1000" kern="100" dirty="0">
              <a:effectLst/>
              <a:latin typeface="Tanssikallio Medium" panose="00000600000000000000" pitchFamily="50" charset="0"/>
              <a:ea typeface="Calibri" panose="020F0502020204030204" pitchFamily="34" charset="0"/>
              <a:cs typeface="Times New Roman" panose="02020603050405020304" pitchFamily="18" charset="0"/>
            </a:endParaRPr>
          </a:p>
          <a:p>
            <a:pPr>
              <a:lnSpc>
                <a:spcPct val="150000"/>
              </a:lnSpc>
            </a:pPr>
            <a:r>
              <a:rPr lang="fi-FI" sz="1200" kern="100" dirty="0">
                <a:latin typeface="Tanssikallio Medium" panose="00000600000000000000" pitchFamily="50" charset="0"/>
                <a:cs typeface="Times New Roman" panose="02020603050405020304" pitchFamily="18" charset="0"/>
              </a:rPr>
              <a:t>Varsinais-Suomen hyvinvointialueen alueellinen hyvinvointisuunnitelma 2023-2025</a:t>
            </a:r>
          </a:p>
          <a:p>
            <a:pPr>
              <a:lnSpc>
                <a:spcPct val="150000"/>
              </a:lnSpc>
            </a:pPr>
            <a:r>
              <a:rPr lang="fi-FI" sz="1000" kern="100" dirty="0" err="1">
                <a:effectLst/>
                <a:latin typeface="Tanssikallio Medium" panose="00000600000000000000" pitchFamily="50" charset="0"/>
                <a:ea typeface="Calibri" panose="020F0502020204030204" pitchFamily="34" charset="0"/>
                <a:cs typeface="Times New Roman" panose="02020603050405020304" pitchFamily="18" charset="0"/>
              </a:rPr>
              <a:t>Varhan</a:t>
            </a:r>
            <a:r>
              <a:rPr lang="fi-FI" sz="1000" kern="100" dirty="0">
                <a:effectLst/>
                <a:latin typeface="Tanssikallio Medium" panose="00000600000000000000" pitchFamily="50" charset="0"/>
                <a:ea typeface="Calibri" panose="020F0502020204030204" pitchFamily="34" charset="0"/>
                <a:cs typeface="Times New Roman" panose="02020603050405020304" pitchFamily="18" charset="0"/>
              </a:rPr>
              <a:t> alueellisessa hyvinvointisuunnitelmassa tavoitteet on kohdennettu kaikille ikäryhmille. </a:t>
            </a:r>
            <a:r>
              <a:rPr lang="fi-FI" sz="1000" kern="100" dirty="0">
                <a:latin typeface="Tanssikallio Medium" panose="00000600000000000000" pitchFamily="50" charset="0"/>
                <a:ea typeface="Calibri" panose="020F0502020204030204" pitchFamily="34" charset="0"/>
                <a:cs typeface="Times New Roman" panose="02020603050405020304" pitchFamily="18" charset="0"/>
              </a:rPr>
              <a:t>Suunnitelma ikääntyneiden tuesta siis sisältyy hyvinvointisuunnitelmaan. Hyvinvoinnin ja terveyden edistämisen painopisteet ovat mielen hyvinvointi, osallisuus, fyysinen kunto, terveelliset elintavat sekä arjen ja lähisuhteiden turvallisuus. Suunnitelmassa kunnat on kirjattu vastuutahoiksi kahdessa tavoitteessa, saavutettavuuden ja esteettömyyden edistämisessä sekä yksinäisyyden kokemuksien vähentämisessä turvallisten verkostojen kautta.</a:t>
            </a:r>
            <a:endParaRPr lang="fi-FI" sz="1000" kern="100" dirty="0">
              <a:effectLst/>
              <a:latin typeface="Tanssikallio Medium" panose="00000600000000000000" pitchFamily="50" charset="0"/>
              <a:ea typeface="Calibri" panose="020F0502020204030204" pitchFamily="34" charset="0"/>
              <a:cs typeface="Times New Roman" panose="02020603050405020304" pitchFamily="18" charset="0"/>
            </a:endParaRPr>
          </a:p>
          <a:p>
            <a:pPr>
              <a:lnSpc>
                <a:spcPct val="150000"/>
              </a:lnSpc>
            </a:pPr>
            <a:endParaRPr lang="fi-FI" sz="1000" dirty="0"/>
          </a:p>
          <a:p>
            <a:pPr>
              <a:lnSpc>
                <a:spcPct val="150000"/>
              </a:lnSpc>
            </a:pPr>
            <a:endParaRPr lang="fi-FI" sz="1000" kern="100" dirty="0">
              <a:effectLst/>
              <a:latin typeface="Tanssikallio Medium" panose="00000600000000000000" pitchFamily="50" charset="0"/>
              <a:ea typeface="Calibri" panose="020F0502020204030204" pitchFamily="34" charset="0"/>
              <a:cs typeface="Times New Roman" panose="02020603050405020304" pitchFamily="18" charset="0"/>
            </a:endParaRPr>
          </a:p>
          <a:p>
            <a:pPr>
              <a:lnSpc>
                <a:spcPct val="150000"/>
              </a:lnSpc>
            </a:pPr>
            <a:endParaRPr lang="fi-FI" sz="1200" dirty="0"/>
          </a:p>
          <a:p>
            <a:pPr>
              <a:lnSpc>
                <a:spcPct val="150000"/>
              </a:lnSpc>
            </a:pPr>
            <a:endParaRPr lang="fi-FI" sz="1000" kern="100" dirty="0">
              <a:effectLst/>
              <a:latin typeface="Tanssikallio Medium" panose="00000600000000000000" pitchFamily="50" charset="0"/>
              <a:ea typeface="Calibri" panose="020F0502020204030204" pitchFamily="34" charset="0"/>
              <a:cs typeface="Times New Roman" panose="02020603050405020304" pitchFamily="18" charset="0"/>
            </a:endParaRPr>
          </a:p>
          <a:p>
            <a:endParaRPr lang="fi-FI" sz="1200" dirty="0"/>
          </a:p>
        </p:txBody>
      </p:sp>
      <p:sp>
        <p:nvSpPr>
          <p:cNvPr id="12" name="Tekstiruutu 11">
            <a:extLst>
              <a:ext uri="{FF2B5EF4-FFF2-40B4-BE49-F238E27FC236}">
                <a16:creationId xmlns:a16="http://schemas.microsoft.com/office/drawing/2014/main" id="{46CE9141-281F-0B3C-0B71-B7365414C2EB}"/>
              </a:ext>
            </a:extLst>
          </p:cNvPr>
          <p:cNvSpPr txBox="1"/>
          <p:nvPr/>
        </p:nvSpPr>
        <p:spPr>
          <a:xfrm>
            <a:off x="665576" y="696313"/>
            <a:ext cx="9969299" cy="400110"/>
          </a:xfrm>
          <a:prstGeom prst="rect">
            <a:avLst/>
          </a:prstGeom>
          <a:noFill/>
        </p:spPr>
        <p:txBody>
          <a:bodyPr wrap="square">
            <a:spAutoFit/>
          </a:bodyPr>
          <a:lstStyle/>
          <a:p>
            <a:r>
              <a:rPr lang="fi-FI" sz="1000" kern="100" dirty="0">
                <a:latin typeface="Tanssikallio Medium" panose="00000600000000000000" pitchFamily="50" charset="0"/>
                <a:ea typeface="Calibri" panose="020F0502020204030204" pitchFamily="34" charset="0"/>
                <a:cs typeface="Times New Roman" panose="02020603050405020304" pitchFamily="18" charset="0"/>
              </a:rPr>
              <a:t>I</a:t>
            </a:r>
            <a:r>
              <a:rPr lang="fi-FI" sz="1000" kern="100" dirty="0">
                <a:effectLst/>
                <a:latin typeface="Tanssikallio Medium" panose="00000600000000000000" pitchFamily="50" charset="0"/>
                <a:ea typeface="Calibri" panose="020F0502020204030204" pitchFamily="34" charset="0"/>
                <a:cs typeface="Times New Roman" panose="02020603050405020304" pitchFamily="18" charset="0"/>
              </a:rPr>
              <a:t>käystävällinen </a:t>
            </a:r>
            <a:r>
              <a:rPr lang="fi-FI" sz="1000" kern="100" dirty="0" err="1">
                <a:effectLst/>
                <a:latin typeface="Tanssikallio Medium" panose="00000600000000000000" pitchFamily="50" charset="0"/>
                <a:ea typeface="Calibri" panose="020F0502020204030204" pitchFamily="34" charset="0"/>
                <a:cs typeface="Times New Roman" panose="02020603050405020304" pitchFamily="18" charset="0"/>
              </a:rPr>
              <a:t>Naantali-</a:t>
            </a:r>
            <a:r>
              <a:rPr lang="fi-FI" sz="1000" kern="100" dirty="0">
                <a:effectLst/>
                <a:latin typeface="Tanssikallio Medium" panose="00000600000000000000" pitchFamily="50" charset="0"/>
                <a:ea typeface="Calibri" panose="020F0502020204030204" pitchFamily="34" charset="0"/>
                <a:cs typeface="Times New Roman" panose="02020603050405020304" pitchFamily="18" charset="0"/>
              </a:rPr>
              <a:t> ohjelman laadinnassa on huomioitu myös muita kuntalaisia koskevia suunnitelmia. </a:t>
            </a:r>
            <a:r>
              <a:rPr lang="fi-FI" sz="1000" kern="100" dirty="0">
                <a:latin typeface="Tanssikallio Medium" panose="00000600000000000000" pitchFamily="50" charset="0"/>
                <a:ea typeface="Calibri" panose="020F0502020204030204" pitchFamily="34" charset="0"/>
                <a:cs typeface="Times New Roman" panose="02020603050405020304" pitchFamily="18" charset="0"/>
              </a:rPr>
              <a:t>S</a:t>
            </a:r>
            <a:r>
              <a:rPr lang="fi-FI" sz="1000" kern="100" dirty="0">
                <a:effectLst/>
                <a:latin typeface="Tanssikallio Medium" panose="00000600000000000000" pitchFamily="50" charset="0"/>
                <a:ea typeface="Calibri" panose="020F0502020204030204" pitchFamily="34" charset="0"/>
                <a:cs typeface="Times New Roman" panose="02020603050405020304" pitchFamily="18" charset="0"/>
              </a:rPr>
              <a:t>uuntavii</a:t>
            </a:r>
            <a:r>
              <a:rPr lang="fi-FI" sz="1000" kern="100" dirty="0">
                <a:latin typeface="Tanssikallio Medium" panose="00000600000000000000" pitchFamily="50" charset="0"/>
                <a:ea typeface="Calibri" panose="020F0502020204030204" pitchFamily="34" charset="0"/>
                <a:cs typeface="Times New Roman" panose="02020603050405020304" pitchFamily="18" charset="0"/>
              </a:rPr>
              <a:t>voja </a:t>
            </a:r>
            <a:r>
              <a:rPr lang="fi-FI" sz="1000" kern="100" dirty="0">
                <a:effectLst/>
                <a:latin typeface="Tanssikallio Medium" panose="00000600000000000000" pitchFamily="50" charset="0"/>
                <a:ea typeface="Calibri" panose="020F0502020204030204" pitchFamily="34" charset="0"/>
                <a:cs typeface="Times New Roman" panose="02020603050405020304" pitchFamily="18" charset="0"/>
              </a:rPr>
              <a:t>Ikäystävällinen Naantali –ohjelmalle</a:t>
            </a:r>
            <a:r>
              <a:rPr lang="fi-FI" sz="1000" kern="100" dirty="0">
                <a:latin typeface="Tanssikallio Medium" panose="00000600000000000000" pitchFamily="50" charset="0"/>
                <a:ea typeface="Calibri" panose="020F0502020204030204" pitchFamily="34" charset="0"/>
                <a:cs typeface="Times New Roman" panose="02020603050405020304" pitchFamily="18" charset="0"/>
              </a:rPr>
              <a:t> antavat mm.</a:t>
            </a:r>
            <a:endParaRPr lang="fi-FI" sz="1000" dirty="0"/>
          </a:p>
        </p:txBody>
      </p:sp>
    </p:spTree>
    <p:extLst>
      <p:ext uri="{BB962C8B-B14F-4D97-AF65-F5344CB8AC3E}">
        <p14:creationId xmlns:p14="http://schemas.microsoft.com/office/powerpoint/2010/main" val="3165477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ruutu 2">
            <a:extLst>
              <a:ext uri="{FF2B5EF4-FFF2-40B4-BE49-F238E27FC236}">
                <a16:creationId xmlns:a16="http://schemas.microsoft.com/office/drawing/2014/main" id="{E6151097-5E57-556F-D69F-315B7C1238F9}"/>
              </a:ext>
            </a:extLst>
          </p:cNvPr>
          <p:cNvSpPr txBox="1"/>
          <p:nvPr/>
        </p:nvSpPr>
        <p:spPr>
          <a:xfrm>
            <a:off x="353502" y="190121"/>
            <a:ext cx="6096000" cy="369332"/>
          </a:xfrm>
          <a:prstGeom prst="rect">
            <a:avLst/>
          </a:prstGeom>
          <a:noFill/>
        </p:spPr>
        <p:txBody>
          <a:bodyPr wrap="square">
            <a:spAutoFit/>
          </a:bodyPr>
          <a:lstStyle/>
          <a:p>
            <a:r>
              <a:rPr lang="fi-FI" b="1" dirty="0">
                <a:latin typeface="Tanssikallio Medium" panose="00000600000000000000" pitchFamily="50" charset="0"/>
              </a:rPr>
              <a:t>2. Lähtökohdat</a:t>
            </a:r>
          </a:p>
        </p:txBody>
      </p:sp>
      <p:sp>
        <p:nvSpPr>
          <p:cNvPr id="4" name="Tekstiruutu 3">
            <a:extLst>
              <a:ext uri="{FF2B5EF4-FFF2-40B4-BE49-F238E27FC236}">
                <a16:creationId xmlns:a16="http://schemas.microsoft.com/office/drawing/2014/main" id="{1A740E7C-47B5-2A22-CED3-128D20382015}"/>
              </a:ext>
            </a:extLst>
          </p:cNvPr>
          <p:cNvSpPr txBox="1"/>
          <p:nvPr/>
        </p:nvSpPr>
        <p:spPr>
          <a:xfrm>
            <a:off x="161502" y="579973"/>
            <a:ext cx="5585281" cy="810478"/>
          </a:xfrm>
          <a:prstGeom prst="rect">
            <a:avLst/>
          </a:prstGeom>
          <a:noFill/>
        </p:spPr>
        <p:txBody>
          <a:bodyPr wrap="square">
            <a:spAutoFit/>
          </a:bodyPr>
          <a:lstStyle/>
          <a:p>
            <a:pPr marL="457200">
              <a:lnSpc>
                <a:spcPct val="150000"/>
              </a:lnSpc>
            </a:pPr>
            <a:r>
              <a:rPr lang="fi-FI" sz="800" kern="100" dirty="0">
                <a:effectLst/>
                <a:latin typeface="Tanssikallio Medium" panose="00000600000000000000" pitchFamily="50" charset="0"/>
                <a:ea typeface="Calibri" panose="020F0502020204030204" pitchFamily="34" charset="0"/>
                <a:cs typeface="Times New Roman" panose="02020603050405020304" pitchFamily="18" charset="0"/>
              </a:rPr>
              <a:t>Suomi vanhenee, näin käy myös Naantalissa. Vuonna 2022 Naantalin väkiluku oli 19850.  Naantalilaisista yli 65- vuotiaita oli 27,5% eli noin 5460.</a:t>
            </a:r>
            <a:r>
              <a:rPr lang="fi-FI" sz="800" kern="100" dirty="0">
                <a:latin typeface="Tanssikallio Medium" panose="00000600000000000000" pitchFamily="50" charset="0"/>
                <a:ea typeface="Calibri" panose="020F0502020204030204" pitchFamily="34" charset="0"/>
                <a:cs typeface="Times New Roman" panose="02020603050405020304" pitchFamily="18" charset="0"/>
              </a:rPr>
              <a:t> Lu</a:t>
            </a:r>
            <a:r>
              <a:rPr lang="fi-FI" sz="800" kern="100" dirty="0">
                <a:effectLst/>
                <a:latin typeface="Tanssikallio Medium" panose="00000600000000000000" pitchFamily="50" charset="0"/>
                <a:ea typeface="Calibri" panose="020F0502020204030204" pitchFamily="34" charset="0"/>
                <a:cs typeface="Times New Roman" panose="02020603050405020304" pitchFamily="18" charset="0"/>
              </a:rPr>
              <a:t>ku on prosentuaalisesti korkeampi kuin keskimäärin Varsinais-Suomen hyvinvointialueella ja koko maassa.</a:t>
            </a:r>
          </a:p>
          <a:p>
            <a:pPr marL="457200">
              <a:lnSpc>
                <a:spcPct val="150000"/>
              </a:lnSpc>
            </a:pPr>
            <a:endParaRPr lang="fi-FI" sz="800" kern="100" dirty="0">
              <a:latin typeface="Tanssikallio Medium" panose="00000600000000000000" pitchFamily="50" charset="0"/>
              <a:ea typeface="Calibri" panose="020F0502020204030204" pitchFamily="34" charset="0"/>
              <a:cs typeface="Times New Roman" panose="02020603050405020304" pitchFamily="18" charset="0"/>
            </a:endParaRPr>
          </a:p>
        </p:txBody>
      </p:sp>
      <p:graphicFrame>
        <p:nvGraphicFramePr>
          <p:cNvPr id="13" name="Kaavio 12">
            <a:extLst>
              <a:ext uri="{FF2B5EF4-FFF2-40B4-BE49-F238E27FC236}">
                <a16:creationId xmlns:a16="http://schemas.microsoft.com/office/drawing/2014/main" id="{5E45EACE-C0DD-6EAA-80FB-720A3F6C3882}"/>
              </a:ext>
            </a:extLst>
          </p:cNvPr>
          <p:cNvGraphicFramePr>
            <a:graphicFrameLocks/>
          </p:cNvGraphicFramePr>
          <p:nvPr>
            <p:extLst>
              <p:ext uri="{D42A27DB-BD31-4B8C-83A1-F6EECF244321}">
                <p14:modId xmlns:p14="http://schemas.microsoft.com/office/powerpoint/2010/main" val="4014878957"/>
              </p:ext>
            </p:extLst>
          </p:nvPr>
        </p:nvGraphicFramePr>
        <p:xfrm>
          <a:off x="6457001" y="1954851"/>
          <a:ext cx="4934115" cy="2175571"/>
        </p:xfrm>
        <a:graphic>
          <a:graphicData uri="http://schemas.openxmlformats.org/drawingml/2006/chart">
            <c:chart xmlns:c="http://schemas.openxmlformats.org/drawingml/2006/chart" xmlns:r="http://schemas.openxmlformats.org/officeDocument/2006/relationships" r:id="rId2"/>
          </a:graphicData>
        </a:graphic>
      </p:graphicFrame>
      <p:sp>
        <p:nvSpPr>
          <p:cNvPr id="17" name="Tekstiruutu 16">
            <a:extLst>
              <a:ext uri="{FF2B5EF4-FFF2-40B4-BE49-F238E27FC236}">
                <a16:creationId xmlns:a16="http://schemas.microsoft.com/office/drawing/2014/main" id="{223AD9C7-CD04-C317-FD28-C2457988E057}"/>
              </a:ext>
            </a:extLst>
          </p:cNvPr>
          <p:cNvSpPr txBox="1"/>
          <p:nvPr/>
        </p:nvSpPr>
        <p:spPr>
          <a:xfrm>
            <a:off x="5934824" y="559453"/>
            <a:ext cx="5528765" cy="1364476"/>
          </a:xfrm>
          <a:prstGeom prst="rect">
            <a:avLst/>
          </a:prstGeom>
          <a:noFill/>
        </p:spPr>
        <p:txBody>
          <a:bodyPr wrap="square">
            <a:spAutoFit/>
          </a:bodyPr>
          <a:lstStyle/>
          <a:p>
            <a:pPr marL="457200">
              <a:lnSpc>
                <a:spcPct val="150000"/>
              </a:lnSpc>
            </a:pPr>
            <a:r>
              <a:rPr lang="fi-FI" sz="800" kern="100" dirty="0">
                <a:effectLst/>
                <a:latin typeface="Tanssikallio Medium" panose="00000600000000000000" pitchFamily="50" charset="0"/>
                <a:ea typeface="Calibri" panose="020F0502020204030204" pitchFamily="34" charset="0"/>
                <a:cs typeface="Times New Roman" panose="02020603050405020304" pitchFamily="18" charset="0"/>
              </a:rPr>
              <a:t>Naantali ikääntyy nopeassa tahdissa voimakkaasti. Ikäihmisten määrä on Naantalissa suuri ja demograafinen huoltosuhde on korkeampi suhteessa Varsinais-Suomen hyvinvointialueeseen ja koko maahan. Demografinen (väestöllinen) huoltosuhde ilmaisee, kuinka monta alle 15-vuotiasta ja 65-vuotta täyttänyttä on sataa 15-64-vuotiasta (työikäistä) kohti. Mitä enemmän on lapsia ja/tai eläkeikäisiä, sitä korkeampi huoltosuhteen arvo on. </a:t>
            </a:r>
          </a:p>
          <a:p>
            <a:pPr marL="457200">
              <a:lnSpc>
                <a:spcPct val="150000"/>
              </a:lnSpc>
            </a:pPr>
            <a:endParaRPr lang="fi-FI" sz="800" kern="100" dirty="0">
              <a:solidFill>
                <a:srgbClr val="FF0000"/>
              </a:solidFill>
              <a:effectLst/>
              <a:latin typeface="Tanssikallio Medium" panose="00000600000000000000" pitchFamily="50" charset="0"/>
              <a:ea typeface="Calibri" panose="020F0502020204030204" pitchFamily="34" charset="0"/>
              <a:cs typeface="Times New Roman" panose="02020603050405020304" pitchFamily="18" charset="0"/>
            </a:endParaRPr>
          </a:p>
        </p:txBody>
      </p:sp>
      <p:sp>
        <p:nvSpPr>
          <p:cNvPr id="19" name="Tekstiruutu 18">
            <a:extLst>
              <a:ext uri="{FF2B5EF4-FFF2-40B4-BE49-F238E27FC236}">
                <a16:creationId xmlns:a16="http://schemas.microsoft.com/office/drawing/2014/main" id="{E0F261C7-B49C-F430-7647-68B9F3D333D6}"/>
              </a:ext>
            </a:extLst>
          </p:cNvPr>
          <p:cNvSpPr txBox="1"/>
          <p:nvPr/>
        </p:nvSpPr>
        <p:spPr>
          <a:xfrm>
            <a:off x="5934824" y="3859947"/>
            <a:ext cx="5684281" cy="2287806"/>
          </a:xfrm>
          <a:prstGeom prst="rect">
            <a:avLst/>
          </a:prstGeom>
          <a:noFill/>
        </p:spPr>
        <p:txBody>
          <a:bodyPr wrap="square">
            <a:spAutoFit/>
          </a:bodyPr>
          <a:lstStyle/>
          <a:p>
            <a:pPr marL="457200">
              <a:lnSpc>
                <a:spcPct val="150000"/>
              </a:lnSpc>
            </a:pPr>
            <a:r>
              <a:rPr lang="fi-FI" sz="800" kern="100" dirty="0">
                <a:effectLst/>
                <a:latin typeface="Tanssikallio Medium" panose="00000600000000000000" pitchFamily="50" charset="0"/>
                <a:ea typeface="Calibri" panose="020F0502020204030204" pitchFamily="34" charset="0"/>
                <a:cs typeface="Times New Roman" panose="02020603050405020304" pitchFamily="18" charset="0"/>
              </a:rPr>
              <a:t>Vanhempien ikäluokkien määrän kasvaessa myös palvelujen ja hoidon tarve lisääntyvät voimakkaasti, jonka johdosta ikäihmisten palveluita tulee tarkastella kriittisesti ja uudistaa vastaamaan palvelutarpeen kasvua. Ennaltaehkäisevien palveluiden tavoitteena on saada raskaimpien palveluiden tarvetta suhteellisesti pienemmäksi. Palveluiden painottumisella ennakoivaan toimintaan parannamme ikäihmisten elämänlaatua ja hyvinvointia</a:t>
            </a:r>
            <a:r>
              <a:rPr lang="fi-FI" sz="800" kern="100" dirty="0">
                <a:latin typeface="Tanssikallio Medium" panose="00000600000000000000" pitchFamily="50" charset="0"/>
                <a:ea typeface="Calibri" panose="020F0502020204030204" pitchFamily="34" charset="0"/>
                <a:cs typeface="Times New Roman" panose="02020603050405020304" pitchFamily="18" charset="0"/>
              </a:rPr>
              <a:t>.</a:t>
            </a:r>
            <a:endParaRPr lang="fi-FI" sz="800" kern="100" dirty="0">
              <a:effectLst/>
              <a:latin typeface="Tanssikallio Medium" panose="00000600000000000000" pitchFamily="50" charset="0"/>
              <a:ea typeface="Calibri" panose="020F0502020204030204" pitchFamily="34" charset="0"/>
              <a:cs typeface="Times New Roman" panose="02020603050405020304" pitchFamily="18" charset="0"/>
            </a:endParaRPr>
          </a:p>
          <a:p>
            <a:pPr marL="457200">
              <a:lnSpc>
                <a:spcPct val="150000"/>
              </a:lnSpc>
            </a:pPr>
            <a:r>
              <a:rPr lang="fi-FI" sz="800" kern="100" dirty="0">
                <a:effectLst/>
                <a:latin typeface="Tanssikallio Medium" panose="00000600000000000000" pitchFamily="50" charset="0"/>
                <a:ea typeface="Calibri" panose="020F0502020204030204" pitchFamily="34" charset="0"/>
                <a:cs typeface="Times New Roman" panose="02020603050405020304" pitchFamily="18" charset="0"/>
              </a:rPr>
              <a:t> </a:t>
            </a:r>
          </a:p>
          <a:p>
            <a:pPr marL="457200">
              <a:lnSpc>
                <a:spcPct val="150000"/>
              </a:lnSpc>
              <a:spcAft>
                <a:spcPts val="800"/>
              </a:spcAft>
            </a:pPr>
            <a:r>
              <a:rPr lang="fi-FI" sz="800" kern="100" dirty="0">
                <a:effectLst/>
                <a:latin typeface="Tanssikallio Medium" panose="00000600000000000000" pitchFamily="50" charset="0"/>
                <a:ea typeface="Calibri" panose="020F0502020204030204" pitchFamily="34" charset="0"/>
                <a:cs typeface="Times New Roman" panose="02020603050405020304" pitchFamily="18" charset="0"/>
              </a:rPr>
              <a:t>Sosiaali- ja terveydenhuollon uudistamisen myötä aloittivat uudet sote-hyvinvointialueet toimintansa vuonna 2023. Tämä uudistus </a:t>
            </a:r>
            <a:r>
              <a:rPr lang="fi-FI" sz="800" kern="100" dirty="0">
                <a:latin typeface="Tanssikallio Medium" panose="00000600000000000000" pitchFamily="50" charset="0"/>
                <a:ea typeface="Calibri" panose="020F0502020204030204" pitchFamily="34" charset="0"/>
                <a:cs typeface="Times New Roman" panose="02020603050405020304" pitchFamily="18" charset="0"/>
              </a:rPr>
              <a:t>on tuonut</a:t>
            </a:r>
            <a:r>
              <a:rPr lang="fi-FI" sz="800" kern="100" dirty="0">
                <a:effectLst/>
                <a:latin typeface="Tanssikallio Medium" panose="00000600000000000000" pitchFamily="50" charset="0"/>
                <a:ea typeface="Calibri" panose="020F0502020204030204" pitchFamily="34" charset="0"/>
                <a:cs typeface="Times New Roman" panose="02020603050405020304" pitchFamily="18" charset="0"/>
              </a:rPr>
              <a:t> mukanaan muutoksia palvelujen järjestämis- ja tuottamistapoihin. Sekä kunnan että hyvinvointialueen on tuotettava kuntalaisten palvelut saumattomasti, laadukkaasti ja yhdenvertaisesti. Siksi yhteistyön merkitys kunnan ja hyvinvointialueen välillä korostuu ja vastuu sujuvasta yhteistyöstä on molemmilla.</a:t>
            </a:r>
          </a:p>
        </p:txBody>
      </p:sp>
      <p:graphicFrame>
        <p:nvGraphicFramePr>
          <p:cNvPr id="20" name="Kaavio 19">
            <a:extLst>
              <a:ext uri="{FF2B5EF4-FFF2-40B4-BE49-F238E27FC236}">
                <a16:creationId xmlns:a16="http://schemas.microsoft.com/office/drawing/2014/main" id="{CE72D821-E159-C40F-32AB-717CCAB12025}"/>
              </a:ext>
            </a:extLst>
          </p:cNvPr>
          <p:cNvGraphicFramePr>
            <a:graphicFrameLocks/>
          </p:cNvGraphicFramePr>
          <p:nvPr>
            <p:extLst>
              <p:ext uri="{D42A27DB-BD31-4B8C-83A1-F6EECF244321}">
                <p14:modId xmlns:p14="http://schemas.microsoft.com/office/powerpoint/2010/main" val="570983999"/>
              </p:ext>
            </p:extLst>
          </p:nvPr>
        </p:nvGraphicFramePr>
        <p:xfrm>
          <a:off x="712995" y="4742523"/>
          <a:ext cx="4845623" cy="206069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Kaavio 20">
            <a:extLst>
              <a:ext uri="{FF2B5EF4-FFF2-40B4-BE49-F238E27FC236}">
                <a16:creationId xmlns:a16="http://schemas.microsoft.com/office/drawing/2014/main" id="{A0FC7BA8-50B7-C814-EA33-EFFFDC8A1417}"/>
              </a:ext>
            </a:extLst>
          </p:cNvPr>
          <p:cNvGraphicFramePr>
            <a:graphicFrameLocks/>
          </p:cNvGraphicFramePr>
          <p:nvPr>
            <p:extLst>
              <p:ext uri="{D42A27DB-BD31-4B8C-83A1-F6EECF244321}">
                <p14:modId xmlns:p14="http://schemas.microsoft.com/office/powerpoint/2010/main" val="1894382906"/>
              </p:ext>
            </p:extLst>
          </p:nvPr>
        </p:nvGraphicFramePr>
        <p:xfrm>
          <a:off x="620668" y="1311316"/>
          <a:ext cx="4934115" cy="1320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Kaavio 21">
            <a:extLst>
              <a:ext uri="{FF2B5EF4-FFF2-40B4-BE49-F238E27FC236}">
                <a16:creationId xmlns:a16="http://schemas.microsoft.com/office/drawing/2014/main" id="{D35B7A33-BC6C-69BD-19BA-25FC14658AE1}"/>
              </a:ext>
            </a:extLst>
          </p:cNvPr>
          <p:cNvGraphicFramePr>
            <a:graphicFrameLocks/>
          </p:cNvGraphicFramePr>
          <p:nvPr>
            <p:extLst>
              <p:ext uri="{D42A27DB-BD31-4B8C-83A1-F6EECF244321}">
                <p14:modId xmlns:p14="http://schemas.microsoft.com/office/powerpoint/2010/main" val="1388758192"/>
              </p:ext>
            </p:extLst>
          </p:nvPr>
        </p:nvGraphicFramePr>
        <p:xfrm>
          <a:off x="632532" y="2731844"/>
          <a:ext cx="4918056" cy="2060693"/>
        </p:xfrm>
        <a:graphic>
          <a:graphicData uri="http://schemas.openxmlformats.org/drawingml/2006/chart">
            <c:chart xmlns:c="http://schemas.openxmlformats.org/drawingml/2006/chart" xmlns:r="http://schemas.openxmlformats.org/officeDocument/2006/relationships" r:id="rId5"/>
          </a:graphicData>
        </a:graphic>
      </p:graphicFrame>
      <p:sp>
        <p:nvSpPr>
          <p:cNvPr id="23" name="Tekstiruutu 22">
            <a:extLst>
              <a:ext uri="{FF2B5EF4-FFF2-40B4-BE49-F238E27FC236}">
                <a16:creationId xmlns:a16="http://schemas.microsoft.com/office/drawing/2014/main" id="{C1ABC74F-3057-A9FA-23E0-419F006C356C}"/>
              </a:ext>
            </a:extLst>
          </p:cNvPr>
          <p:cNvSpPr txBox="1"/>
          <p:nvPr/>
        </p:nvSpPr>
        <p:spPr>
          <a:xfrm>
            <a:off x="6405786" y="1754796"/>
            <a:ext cx="1560394" cy="200055"/>
          </a:xfrm>
          <a:prstGeom prst="rect">
            <a:avLst/>
          </a:prstGeom>
          <a:noFill/>
        </p:spPr>
        <p:txBody>
          <a:bodyPr wrap="square" rtlCol="0">
            <a:spAutoFit/>
          </a:bodyPr>
          <a:lstStyle/>
          <a:p>
            <a:r>
              <a:rPr lang="fi-FI" sz="700" dirty="0"/>
              <a:t>Demografinen huoltosuhde</a:t>
            </a:r>
          </a:p>
        </p:txBody>
      </p:sp>
      <p:sp>
        <p:nvSpPr>
          <p:cNvPr id="24" name="Tekstiruutu 23">
            <a:extLst>
              <a:ext uri="{FF2B5EF4-FFF2-40B4-BE49-F238E27FC236}">
                <a16:creationId xmlns:a16="http://schemas.microsoft.com/office/drawing/2014/main" id="{B6853983-8FB2-4B4C-7E6F-C9002C982B4E}"/>
              </a:ext>
            </a:extLst>
          </p:cNvPr>
          <p:cNvSpPr txBox="1"/>
          <p:nvPr/>
        </p:nvSpPr>
        <p:spPr>
          <a:xfrm>
            <a:off x="640563" y="2570132"/>
            <a:ext cx="2061798" cy="200055"/>
          </a:xfrm>
          <a:prstGeom prst="rect">
            <a:avLst/>
          </a:prstGeom>
          <a:noFill/>
        </p:spPr>
        <p:txBody>
          <a:bodyPr wrap="square" rtlCol="0">
            <a:spAutoFit/>
          </a:bodyPr>
          <a:lstStyle/>
          <a:p>
            <a:r>
              <a:rPr lang="fi-FI" sz="700" dirty="0"/>
              <a:t>Väestön kehitys ikäryhmittäin (henkilömäärä)</a:t>
            </a:r>
          </a:p>
        </p:txBody>
      </p:sp>
      <p:sp>
        <p:nvSpPr>
          <p:cNvPr id="25" name="Tekstiruutu 24">
            <a:extLst>
              <a:ext uri="{FF2B5EF4-FFF2-40B4-BE49-F238E27FC236}">
                <a16:creationId xmlns:a16="http://schemas.microsoft.com/office/drawing/2014/main" id="{CB727CCD-E62B-E7D7-20DF-F85BE570F33E}"/>
              </a:ext>
            </a:extLst>
          </p:cNvPr>
          <p:cNvSpPr txBox="1"/>
          <p:nvPr/>
        </p:nvSpPr>
        <p:spPr>
          <a:xfrm>
            <a:off x="640563" y="4642496"/>
            <a:ext cx="2061798" cy="200055"/>
          </a:xfrm>
          <a:prstGeom prst="rect">
            <a:avLst/>
          </a:prstGeom>
          <a:noFill/>
        </p:spPr>
        <p:txBody>
          <a:bodyPr wrap="square" rtlCol="0">
            <a:spAutoFit/>
          </a:bodyPr>
          <a:lstStyle/>
          <a:p>
            <a:r>
              <a:rPr lang="fi-FI" sz="700" dirty="0"/>
              <a:t>Väestön kehitys ikäryhmittäin (%)</a:t>
            </a:r>
          </a:p>
        </p:txBody>
      </p:sp>
      <p:sp>
        <p:nvSpPr>
          <p:cNvPr id="26" name="Tekstiruutu 25">
            <a:extLst>
              <a:ext uri="{FF2B5EF4-FFF2-40B4-BE49-F238E27FC236}">
                <a16:creationId xmlns:a16="http://schemas.microsoft.com/office/drawing/2014/main" id="{E310FCCE-BCD3-EB65-24D8-5F952A3E099D}"/>
              </a:ext>
            </a:extLst>
          </p:cNvPr>
          <p:cNvSpPr txBox="1"/>
          <p:nvPr/>
        </p:nvSpPr>
        <p:spPr>
          <a:xfrm>
            <a:off x="620668" y="1195525"/>
            <a:ext cx="1512719" cy="200055"/>
          </a:xfrm>
          <a:prstGeom prst="rect">
            <a:avLst/>
          </a:prstGeom>
          <a:noFill/>
        </p:spPr>
        <p:txBody>
          <a:bodyPr wrap="square" rtlCol="0">
            <a:spAutoFit/>
          </a:bodyPr>
          <a:lstStyle/>
          <a:p>
            <a:r>
              <a:rPr lang="fi-FI" sz="700" dirty="0"/>
              <a:t>Väestön kehitys (asukasmäärä)</a:t>
            </a:r>
          </a:p>
        </p:txBody>
      </p:sp>
    </p:spTree>
    <p:extLst>
      <p:ext uri="{BB962C8B-B14F-4D97-AF65-F5344CB8AC3E}">
        <p14:creationId xmlns:p14="http://schemas.microsoft.com/office/powerpoint/2010/main" val="2419905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a:extLst>
              <a:ext uri="{FF2B5EF4-FFF2-40B4-BE49-F238E27FC236}">
                <a16:creationId xmlns:a16="http://schemas.microsoft.com/office/drawing/2014/main" id="{792A92EE-6090-5015-39B1-019AEE73BA3E}"/>
              </a:ext>
            </a:extLst>
          </p:cNvPr>
          <p:cNvSpPr txBox="1"/>
          <p:nvPr/>
        </p:nvSpPr>
        <p:spPr>
          <a:xfrm>
            <a:off x="5907060" y="256288"/>
            <a:ext cx="5552219" cy="810478"/>
          </a:xfrm>
          <a:prstGeom prst="rect">
            <a:avLst/>
          </a:prstGeom>
          <a:noFill/>
        </p:spPr>
        <p:txBody>
          <a:bodyPr wrap="square">
            <a:spAutoFit/>
          </a:bodyPr>
          <a:lstStyle/>
          <a:p>
            <a:pPr marL="457200">
              <a:lnSpc>
                <a:spcPct val="150000"/>
              </a:lnSpc>
            </a:pPr>
            <a:r>
              <a:rPr lang="fi-FI" sz="800" kern="100" dirty="0">
                <a:latin typeface="Tanssikallio Medium" panose="00000600000000000000" pitchFamily="50" charset="0"/>
                <a:ea typeface="Calibri" panose="020F0502020204030204" pitchFamily="34" charset="0"/>
                <a:cs typeface="Times New Roman" panose="02020603050405020304" pitchFamily="18" charset="0"/>
              </a:rPr>
              <a:t>I</a:t>
            </a:r>
            <a:r>
              <a:rPr lang="fi-FI" sz="800" kern="100" dirty="0">
                <a:effectLst/>
                <a:latin typeface="Tanssikallio Medium" panose="00000600000000000000" pitchFamily="50" charset="0"/>
                <a:ea typeface="Calibri" panose="020F0502020204030204" pitchFamily="34" charset="0"/>
                <a:cs typeface="Times New Roman" panose="02020603050405020304" pitchFamily="18" charset="0"/>
              </a:rPr>
              <a:t>kävakioitu sairastavuusindeksi jää alle Varsinais-Suomen hyvinvointialueen ja koko maan vastaavien keskiarvojen. Ikävakioitu sairastavuusindeksi kuvaa kuntien ja alueiden väestön sairastavuutta suhteessa koko maan tasoon. Indeksissä on otettu huomioon seitsemän eri sairausryhmää ja neljä eri painotus-näkökulmaa, joista sairauksien merkitystä arvioidaan. </a:t>
            </a:r>
          </a:p>
        </p:txBody>
      </p:sp>
      <p:sp>
        <p:nvSpPr>
          <p:cNvPr id="6" name="Tekstiruutu 5">
            <a:extLst>
              <a:ext uri="{FF2B5EF4-FFF2-40B4-BE49-F238E27FC236}">
                <a16:creationId xmlns:a16="http://schemas.microsoft.com/office/drawing/2014/main" id="{ACCC4237-4795-C8DF-A8D2-0409BF1F7E40}"/>
              </a:ext>
            </a:extLst>
          </p:cNvPr>
          <p:cNvSpPr txBox="1"/>
          <p:nvPr/>
        </p:nvSpPr>
        <p:spPr>
          <a:xfrm>
            <a:off x="97272" y="256288"/>
            <a:ext cx="5630201" cy="995144"/>
          </a:xfrm>
          <a:prstGeom prst="rect">
            <a:avLst/>
          </a:prstGeom>
          <a:noFill/>
        </p:spPr>
        <p:txBody>
          <a:bodyPr wrap="square">
            <a:spAutoFit/>
          </a:bodyPr>
          <a:lstStyle/>
          <a:p>
            <a:pPr marL="457200">
              <a:lnSpc>
                <a:spcPct val="150000"/>
              </a:lnSpc>
            </a:pPr>
            <a:r>
              <a:rPr lang="fi-FI" sz="800" kern="100" dirty="0">
                <a:latin typeface="Tanssikallio Medium" panose="00000600000000000000" pitchFamily="50" charset="0"/>
                <a:ea typeface="Calibri" panose="020F0502020204030204" pitchFamily="34" charset="0"/>
                <a:cs typeface="Times New Roman" panose="02020603050405020304" pitchFamily="18" charset="0"/>
              </a:rPr>
              <a:t>Y</a:t>
            </a:r>
            <a:r>
              <a:rPr lang="fi-FI" sz="800" kern="100" dirty="0">
                <a:effectLst/>
                <a:latin typeface="Tanssikallio Medium" panose="00000600000000000000" pitchFamily="50" charset="0"/>
                <a:ea typeface="Calibri" panose="020F0502020204030204" pitchFamily="34" charset="0"/>
                <a:cs typeface="Times New Roman" panose="02020603050405020304" pitchFamily="18" charset="0"/>
              </a:rPr>
              <a:t>ksin asuvia ikäihmisiä on Naantalissa vähemmän suhteessa Varsinais-Suomen hyvinvointialueeseen ja koko maahan. 65 vuotta täyttäneiden yhden hengen asuntokuntien määrä on pysynyt lähes samana (48%) jo useamman vuoden, nousten hieman vuonna 2022 (48,7%). 75 vuotta täyttäneiden yhden hengen asuntokuntien määrä sekä yksinasuvien 75 vuotta täyttäneiden määrä ovat olleet laskusuunnassa, mutta 2022 määrät hieman nousivat.</a:t>
            </a:r>
          </a:p>
        </p:txBody>
      </p:sp>
      <p:sp>
        <p:nvSpPr>
          <p:cNvPr id="8" name="Tekstiruutu 7">
            <a:extLst>
              <a:ext uri="{FF2B5EF4-FFF2-40B4-BE49-F238E27FC236}">
                <a16:creationId xmlns:a16="http://schemas.microsoft.com/office/drawing/2014/main" id="{91FB8DB2-10D6-65E2-707C-432A9F9A1C31}"/>
              </a:ext>
            </a:extLst>
          </p:cNvPr>
          <p:cNvSpPr txBox="1"/>
          <p:nvPr/>
        </p:nvSpPr>
        <p:spPr>
          <a:xfrm>
            <a:off x="97272" y="2894504"/>
            <a:ext cx="5630201" cy="625812"/>
          </a:xfrm>
          <a:prstGeom prst="rect">
            <a:avLst/>
          </a:prstGeom>
          <a:noFill/>
        </p:spPr>
        <p:txBody>
          <a:bodyPr wrap="square">
            <a:spAutoFit/>
          </a:bodyPr>
          <a:lstStyle/>
          <a:p>
            <a:pPr marL="457200">
              <a:lnSpc>
                <a:spcPct val="150000"/>
              </a:lnSpc>
            </a:pPr>
            <a:r>
              <a:rPr lang="fi-FI" sz="800" kern="100" dirty="0">
                <a:effectLst/>
                <a:latin typeface="Tanssikallio Medium" panose="00000600000000000000" pitchFamily="50" charset="0"/>
                <a:ea typeface="Calibri" panose="020F0502020204030204" pitchFamily="34" charset="0"/>
                <a:cs typeface="Times New Roman" panose="02020603050405020304" pitchFamily="18" charset="0"/>
              </a:rPr>
              <a:t>Pienituloisuusaste on matalampi suhteessa Varsinais-Suomen hyvinvointialueeseen ja koko maahan, mutta tulot jakaantuvat Naantalissa ruokakuntien kesken epätasaisemmin kuin Varsinais-Suomen hyvinvointialueella ja muualla maassa (Gini-kerroin).</a:t>
            </a:r>
          </a:p>
        </p:txBody>
      </p:sp>
      <p:graphicFrame>
        <p:nvGraphicFramePr>
          <p:cNvPr id="12" name="Kaavio 11">
            <a:extLst>
              <a:ext uri="{FF2B5EF4-FFF2-40B4-BE49-F238E27FC236}">
                <a16:creationId xmlns:a16="http://schemas.microsoft.com/office/drawing/2014/main" id="{9D1EEF5D-3439-6631-2285-1C06230C4017}"/>
              </a:ext>
            </a:extLst>
          </p:cNvPr>
          <p:cNvGraphicFramePr>
            <a:graphicFrameLocks/>
          </p:cNvGraphicFramePr>
          <p:nvPr>
            <p:extLst>
              <p:ext uri="{D42A27DB-BD31-4B8C-83A1-F6EECF244321}">
                <p14:modId xmlns:p14="http://schemas.microsoft.com/office/powerpoint/2010/main" val="3801424051"/>
              </p:ext>
            </p:extLst>
          </p:nvPr>
        </p:nvGraphicFramePr>
        <p:xfrm>
          <a:off x="576759" y="1251432"/>
          <a:ext cx="5150714" cy="16155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Kaavio 13">
            <a:extLst>
              <a:ext uri="{FF2B5EF4-FFF2-40B4-BE49-F238E27FC236}">
                <a16:creationId xmlns:a16="http://schemas.microsoft.com/office/drawing/2014/main" id="{BEAEB415-14B1-D744-4BC1-B879D4854252}"/>
              </a:ext>
            </a:extLst>
          </p:cNvPr>
          <p:cNvGraphicFramePr>
            <a:graphicFrameLocks/>
          </p:cNvGraphicFramePr>
          <p:nvPr>
            <p:extLst>
              <p:ext uri="{D42A27DB-BD31-4B8C-83A1-F6EECF244321}">
                <p14:modId xmlns:p14="http://schemas.microsoft.com/office/powerpoint/2010/main" val="3064620066"/>
              </p:ext>
            </p:extLst>
          </p:nvPr>
        </p:nvGraphicFramePr>
        <p:xfrm>
          <a:off x="611456" y="3648404"/>
          <a:ext cx="5116017" cy="1630711"/>
        </p:xfrm>
        <a:graphic>
          <a:graphicData uri="http://schemas.openxmlformats.org/drawingml/2006/chart">
            <c:chart xmlns:c="http://schemas.openxmlformats.org/drawingml/2006/chart" xmlns:r="http://schemas.openxmlformats.org/officeDocument/2006/relationships" r:id="rId4"/>
          </a:graphicData>
        </a:graphic>
      </p:graphicFrame>
      <p:sp>
        <p:nvSpPr>
          <p:cNvPr id="15" name="Tekstiruutu 14">
            <a:extLst>
              <a:ext uri="{FF2B5EF4-FFF2-40B4-BE49-F238E27FC236}">
                <a16:creationId xmlns:a16="http://schemas.microsoft.com/office/drawing/2014/main" id="{11141430-3E14-CE1F-DAE9-F9051A24CA57}"/>
              </a:ext>
            </a:extLst>
          </p:cNvPr>
          <p:cNvSpPr txBox="1"/>
          <p:nvPr/>
        </p:nvSpPr>
        <p:spPr>
          <a:xfrm>
            <a:off x="576759" y="3595316"/>
            <a:ext cx="1475408" cy="200055"/>
          </a:xfrm>
          <a:prstGeom prst="rect">
            <a:avLst/>
          </a:prstGeom>
          <a:noFill/>
        </p:spPr>
        <p:txBody>
          <a:bodyPr wrap="square" rtlCol="0">
            <a:spAutoFit/>
          </a:bodyPr>
          <a:lstStyle/>
          <a:p>
            <a:r>
              <a:rPr lang="fi-FI" sz="700" dirty="0"/>
              <a:t>Pienituloisuusaste</a:t>
            </a:r>
          </a:p>
        </p:txBody>
      </p:sp>
      <p:graphicFrame>
        <p:nvGraphicFramePr>
          <p:cNvPr id="16" name="Kaavio 15">
            <a:extLst>
              <a:ext uri="{FF2B5EF4-FFF2-40B4-BE49-F238E27FC236}">
                <a16:creationId xmlns:a16="http://schemas.microsoft.com/office/drawing/2014/main" id="{B3B5F454-FACA-46CE-D859-15C8CDAA0872}"/>
              </a:ext>
            </a:extLst>
          </p:cNvPr>
          <p:cNvGraphicFramePr>
            <a:graphicFrameLocks/>
          </p:cNvGraphicFramePr>
          <p:nvPr>
            <p:extLst>
              <p:ext uri="{D42A27DB-BD31-4B8C-83A1-F6EECF244321}">
                <p14:modId xmlns:p14="http://schemas.microsoft.com/office/powerpoint/2010/main" val="538689392"/>
              </p:ext>
            </p:extLst>
          </p:nvPr>
        </p:nvGraphicFramePr>
        <p:xfrm>
          <a:off x="576759" y="5208189"/>
          <a:ext cx="5133366" cy="1535470"/>
        </p:xfrm>
        <a:graphic>
          <a:graphicData uri="http://schemas.openxmlformats.org/drawingml/2006/chart">
            <c:chart xmlns:c="http://schemas.openxmlformats.org/drawingml/2006/chart" xmlns:r="http://schemas.openxmlformats.org/officeDocument/2006/relationships" r:id="rId5"/>
          </a:graphicData>
        </a:graphic>
      </p:graphicFrame>
      <p:sp>
        <p:nvSpPr>
          <p:cNvPr id="17" name="Tekstiruutu 16">
            <a:extLst>
              <a:ext uri="{FF2B5EF4-FFF2-40B4-BE49-F238E27FC236}">
                <a16:creationId xmlns:a16="http://schemas.microsoft.com/office/drawing/2014/main" id="{650BFE70-6FE8-2BBD-AE08-FC8F0A16A158}"/>
              </a:ext>
            </a:extLst>
          </p:cNvPr>
          <p:cNvSpPr txBox="1"/>
          <p:nvPr/>
        </p:nvSpPr>
        <p:spPr>
          <a:xfrm>
            <a:off x="576759" y="5108162"/>
            <a:ext cx="1475408" cy="200055"/>
          </a:xfrm>
          <a:prstGeom prst="rect">
            <a:avLst/>
          </a:prstGeom>
          <a:noFill/>
        </p:spPr>
        <p:txBody>
          <a:bodyPr wrap="square" rtlCol="0">
            <a:spAutoFit/>
          </a:bodyPr>
          <a:lstStyle/>
          <a:p>
            <a:r>
              <a:rPr lang="fi-FI" sz="700" dirty="0"/>
              <a:t>Gini-kerroin</a:t>
            </a:r>
          </a:p>
        </p:txBody>
      </p:sp>
      <p:graphicFrame>
        <p:nvGraphicFramePr>
          <p:cNvPr id="18" name="Kaavio 17">
            <a:extLst>
              <a:ext uri="{FF2B5EF4-FFF2-40B4-BE49-F238E27FC236}">
                <a16:creationId xmlns:a16="http://schemas.microsoft.com/office/drawing/2014/main" id="{EDF45CB4-F4B7-B03A-605C-D132222542AB}"/>
              </a:ext>
            </a:extLst>
          </p:cNvPr>
          <p:cNvGraphicFramePr>
            <a:graphicFrameLocks/>
          </p:cNvGraphicFramePr>
          <p:nvPr>
            <p:extLst>
              <p:ext uri="{D42A27DB-BD31-4B8C-83A1-F6EECF244321}">
                <p14:modId xmlns:p14="http://schemas.microsoft.com/office/powerpoint/2010/main" val="1241144119"/>
              </p:ext>
            </p:extLst>
          </p:nvPr>
        </p:nvGraphicFramePr>
        <p:xfrm>
          <a:off x="6409308" y="1200537"/>
          <a:ext cx="5108416" cy="1844460"/>
        </p:xfrm>
        <a:graphic>
          <a:graphicData uri="http://schemas.openxmlformats.org/drawingml/2006/chart">
            <c:chart xmlns:c="http://schemas.openxmlformats.org/drawingml/2006/chart" xmlns:r="http://schemas.openxmlformats.org/officeDocument/2006/relationships" r:id="rId6"/>
          </a:graphicData>
        </a:graphic>
      </p:graphicFrame>
      <p:sp>
        <p:nvSpPr>
          <p:cNvPr id="19" name="Tekstiruutu 18">
            <a:extLst>
              <a:ext uri="{FF2B5EF4-FFF2-40B4-BE49-F238E27FC236}">
                <a16:creationId xmlns:a16="http://schemas.microsoft.com/office/drawing/2014/main" id="{9845861B-15AB-6FB9-EA3C-A5720E3B5597}"/>
              </a:ext>
            </a:extLst>
          </p:cNvPr>
          <p:cNvSpPr txBox="1"/>
          <p:nvPr/>
        </p:nvSpPr>
        <p:spPr>
          <a:xfrm>
            <a:off x="6373681" y="1055731"/>
            <a:ext cx="1475408" cy="200055"/>
          </a:xfrm>
          <a:prstGeom prst="rect">
            <a:avLst/>
          </a:prstGeom>
          <a:noFill/>
        </p:spPr>
        <p:txBody>
          <a:bodyPr wrap="square" rtlCol="0">
            <a:spAutoFit/>
          </a:bodyPr>
          <a:lstStyle/>
          <a:p>
            <a:r>
              <a:rPr lang="fi-FI" sz="700" dirty="0"/>
              <a:t>Sairastavuusindeksi</a:t>
            </a:r>
          </a:p>
        </p:txBody>
      </p:sp>
      <p:graphicFrame>
        <p:nvGraphicFramePr>
          <p:cNvPr id="2" name="Kaavio 1">
            <a:extLst>
              <a:ext uri="{FF2B5EF4-FFF2-40B4-BE49-F238E27FC236}">
                <a16:creationId xmlns:a16="http://schemas.microsoft.com/office/drawing/2014/main" id="{E08CB20D-2439-AF11-5210-721551E170D4}"/>
              </a:ext>
            </a:extLst>
          </p:cNvPr>
          <p:cNvGraphicFramePr>
            <a:graphicFrameLocks/>
          </p:cNvGraphicFramePr>
          <p:nvPr>
            <p:extLst>
              <p:ext uri="{D42A27DB-BD31-4B8C-83A1-F6EECF244321}">
                <p14:modId xmlns:p14="http://schemas.microsoft.com/office/powerpoint/2010/main" val="742337757"/>
              </p:ext>
            </p:extLst>
          </p:nvPr>
        </p:nvGraphicFramePr>
        <p:xfrm>
          <a:off x="6248272" y="5286130"/>
          <a:ext cx="4869794" cy="1535470"/>
        </p:xfrm>
        <a:graphic>
          <a:graphicData uri="http://schemas.openxmlformats.org/drawingml/2006/chart">
            <c:chart xmlns:c="http://schemas.openxmlformats.org/drawingml/2006/chart" xmlns:r="http://schemas.openxmlformats.org/officeDocument/2006/relationships" r:id="rId7"/>
          </a:graphicData>
        </a:graphic>
      </p:graphicFrame>
      <p:sp>
        <p:nvSpPr>
          <p:cNvPr id="5" name="Tekstiruutu 1">
            <a:extLst>
              <a:ext uri="{FF2B5EF4-FFF2-40B4-BE49-F238E27FC236}">
                <a16:creationId xmlns:a16="http://schemas.microsoft.com/office/drawing/2014/main" id="{486BA9D1-D02F-4F2F-60FC-DB9162E9A30B}"/>
              </a:ext>
            </a:extLst>
          </p:cNvPr>
          <p:cNvSpPr txBox="1"/>
          <p:nvPr/>
        </p:nvSpPr>
        <p:spPr>
          <a:xfrm>
            <a:off x="6409308" y="4489506"/>
            <a:ext cx="5158077" cy="810478"/>
          </a:xfrm>
          <a:prstGeom prst="rect">
            <a:avLst/>
          </a:prstGeom>
          <a:noFill/>
        </p:spPr>
        <p:txBody>
          <a:bodyPr wrap="square">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fi-FI" sz="800" dirty="0">
                <a:latin typeface="Tanssikallio Medium" panose="00000600000000000000" pitchFamily="50" charset="0"/>
                <a:cs typeface="Arial" panose="020B0604020202020204" pitchFamily="34" charset="0"/>
              </a:rPr>
              <a:t>Kaatumisiin ja putoamisiin liittyvät hoitojaksot 65 vuotta täyttäneillä henkilöillä verrattuna 10 000 vastaavan ikäiseen henkilöön ovat naisilla vähentyneet, mutta miehillä lisääntyneet. Varsinais-Suomen hyvinvointialueella määrät ovat kaikkien kohdalla laskeneet, mutta ovat silti Naantalin lukuja selvästi korkeammat.</a:t>
            </a:r>
          </a:p>
        </p:txBody>
      </p:sp>
      <p:sp>
        <p:nvSpPr>
          <p:cNvPr id="7" name="Tekstiruutu 6">
            <a:extLst>
              <a:ext uri="{FF2B5EF4-FFF2-40B4-BE49-F238E27FC236}">
                <a16:creationId xmlns:a16="http://schemas.microsoft.com/office/drawing/2014/main" id="{3580F4BA-5627-E7F5-68AD-403B62218E54}"/>
              </a:ext>
            </a:extLst>
          </p:cNvPr>
          <p:cNvSpPr txBox="1"/>
          <p:nvPr/>
        </p:nvSpPr>
        <p:spPr>
          <a:xfrm>
            <a:off x="6373681" y="2901183"/>
            <a:ext cx="2369446" cy="1364476"/>
          </a:xfrm>
          <a:prstGeom prst="rect">
            <a:avLst/>
          </a:prstGeom>
          <a:noFill/>
        </p:spPr>
        <p:txBody>
          <a:bodyPr wrap="square" rtlCol="0">
            <a:spAutoFit/>
          </a:bodyPr>
          <a:lstStyle/>
          <a:p>
            <a:pPr>
              <a:lnSpc>
                <a:spcPct val="150000"/>
              </a:lnSpc>
            </a:pPr>
            <a:r>
              <a:rPr lang="fi-FI" sz="800" dirty="0">
                <a:latin typeface="Tanssikallio Medium" panose="00000600000000000000" pitchFamily="50" charset="0"/>
              </a:rPr>
              <a:t>Ikääntyneiden mielen hyvinvoinnin nykytila Suomessa 2023, koko maa.</a:t>
            </a:r>
          </a:p>
          <a:p>
            <a:pPr>
              <a:lnSpc>
                <a:spcPct val="150000"/>
              </a:lnSpc>
            </a:pPr>
            <a:r>
              <a:rPr lang="fi-FI" sz="800" dirty="0">
                <a:latin typeface="Tanssikallio Medium" panose="00000600000000000000" pitchFamily="50" charset="0"/>
              </a:rPr>
              <a:t>Positiivisen mielenterveyden mittari: Mittari kuvaa positiivista mielenterveyttä pisteasteikolla 7-30. Mitä korkeampi pistemäärä, sitä positiivisempi mielenterveys. </a:t>
            </a:r>
          </a:p>
        </p:txBody>
      </p:sp>
      <p:pic>
        <p:nvPicPr>
          <p:cNvPr id="9" name="Kuva 8">
            <a:extLst>
              <a:ext uri="{FF2B5EF4-FFF2-40B4-BE49-F238E27FC236}">
                <a16:creationId xmlns:a16="http://schemas.microsoft.com/office/drawing/2014/main" id="{11CA73F0-02D9-9B12-82B8-BC5276AC6872}"/>
              </a:ext>
            </a:extLst>
          </p:cNvPr>
          <p:cNvPicPr>
            <a:picLocks noChangeAspect="1"/>
          </p:cNvPicPr>
          <p:nvPr/>
        </p:nvPicPr>
        <p:blipFill rotWithShape="1">
          <a:blip r:embed="rId8"/>
          <a:srcRect l="20000" t="35417" r="30250" b="19473"/>
          <a:stretch/>
        </p:blipFill>
        <p:spPr>
          <a:xfrm>
            <a:off x="8581291" y="2901183"/>
            <a:ext cx="3283252" cy="1588323"/>
          </a:xfrm>
          <a:prstGeom prst="rect">
            <a:avLst/>
          </a:prstGeom>
        </p:spPr>
      </p:pic>
      <p:pic>
        <p:nvPicPr>
          <p:cNvPr id="3" name="Kuva 2">
            <a:extLst>
              <a:ext uri="{FF2B5EF4-FFF2-40B4-BE49-F238E27FC236}">
                <a16:creationId xmlns:a16="http://schemas.microsoft.com/office/drawing/2014/main" id="{BA2F05BB-014A-5465-5CE5-6889FA1E9F96}"/>
              </a:ext>
            </a:extLst>
          </p:cNvPr>
          <p:cNvPicPr>
            <a:picLocks noChangeAspect="1"/>
          </p:cNvPicPr>
          <p:nvPr/>
        </p:nvPicPr>
        <p:blipFill rotWithShape="1">
          <a:blip r:embed="rId8"/>
          <a:srcRect l="57183" t="30016" r="30250" b="65872"/>
          <a:stretch/>
        </p:blipFill>
        <p:spPr>
          <a:xfrm>
            <a:off x="10549383" y="4066503"/>
            <a:ext cx="801790" cy="154954"/>
          </a:xfrm>
          <a:prstGeom prst="rect">
            <a:avLst/>
          </a:prstGeom>
        </p:spPr>
      </p:pic>
    </p:spTree>
    <p:extLst>
      <p:ext uri="{BB962C8B-B14F-4D97-AF65-F5344CB8AC3E}">
        <p14:creationId xmlns:p14="http://schemas.microsoft.com/office/powerpoint/2010/main" val="3559379344"/>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uoto saaristossa, mänty">
            <a:extLst>
              <a:ext uri="{FF2B5EF4-FFF2-40B4-BE49-F238E27FC236}">
                <a16:creationId xmlns:a16="http://schemas.microsoft.com/office/drawing/2014/main" id="{02ABEAD4-C1EA-B9F9-F9CF-46FB06C79C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007" t="-31011" r="34673" b="-1"/>
          <a:stretch/>
        </p:blipFill>
        <p:spPr bwMode="auto">
          <a:xfrm>
            <a:off x="7945821" y="-808327"/>
            <a:ext cx="3948640" cy="6565614"/>
          </a:xfrm>
          <a:prstGeom prst="rect">
            <a:avLst/>
          </a:prstGeom>
          <a:noFill/>
          <a:extLst>
            <a:ext uri="{909E8E84-426E-40DD-AFC4-6F175D3DCCD1}">
              <a14:hiddenFill xmlns:a14="http://schemas.microsoft.com/office/drawing/2010/main">
                <a:solidFill>
                  <a:srgbClr val="FFFFFF"/>
                </a:solidFill>
              </a14:hiddenFill>
            </a:ext>
          </a:extLst>
        </p:spPr>
      </p:pic>
      <p:pic>
        <p:nvPicPr>
          <p:cNvPr id="5" name="Kuva 4">
            <a:extLst>
              <a:ext uri="{FF2B5EF4-FFF2-40B4-BE49-F238E27FC236}">
                <a16:creationId xmlns:a16="http://schemas.microsoft.com/office/drawing/2014/main" id="{FAC31186-0C2E-9ECE-2B25-DD30E93E81B0}"/>
              </a:ext>
            </a:extLst>
          </p:cNvPr>
          <p:cNvPicPr>
            <a:picLocks noChangeAspect="1"/>
          </p:cNvPicPr>
          <p:nvPr/>
        </p:nvPicPr>
        <p:blipFill>
          <a:blip r:embed="rId3"/>
          <a:stretch>
            <a:fillRect/>
          </a:stretch>
        </p:blipFill>
        <p:spPr>
          <a:xfrm>
            <a:off x="4878122" y="554149"/>
            <a:ext cx="5548319" cy="5897149"/>
          </a:xfrm>
          <a:prstGeom prst="rect">
            <a:avLst/>
          </a:prstGeom>
        </p:spPr>
      </p:pic>
      <p:sp>
        <p:nvSpPr>
          <p:cNvPr id="3" name="Tekstiruutu 2">
            <a:extLst>
              <a:ext uri="{FF2B5EF4-FFF2-40B4-BE49-F238E27FC236}">
                <a16:creationId xmlns:a16="http://schemas.microsoft.com/office/drawing/2014/main" id="{407A7F56-CEEA-6BF8-E3E0-9A02442B9BC2}"/>
              </a:ext>
            </a:extLst>
          </p:cNvPr>
          <p:cNvSpPr txBox="1"/>
          <p:nvPr/>
        </p:nvSpPr>
        <p:spPr>
          <a:xfrm>
            <a:off x="351990" y="222036"/>
            <a:ext cx="9916160" cy="369332"/>
          </a:xfrm>
          <a:prstGeom prst="rect">
            <a:avLst/>
          </a:prstGeom>
          <a:noFill/>
        </p:spPr>
        <p:txBody>
          <a:bodyPr wrap="square">
            <a:spAutoFit/>
          </a:bodyPr>
          <a:lstStyle/>
          <a:p>
            <a:r>
              <a:rPr lang="fi-FI" dirty="0">
                <a:latin typeface="Tanssikallio Medium" panose="00000600000000000000" pitchFamily="50" charset="0"/>
              </a:rPr>
              <a:t>3. Ohjelmaa tukevat arvot ja toimintaperiaatteet</a:t>
            </a:r>
          </a:p>
        </p:txBody>
      </p:sp>
      <p:sp>
        <p:nvSpPr>
          <p:cNvPr id="4" name="Tekstiruutu 3">
            <a:extLst>
              <a:ext uri="{FF2B5EF4-FFF2-40B4-BE49-F238E27FC236}">
                <a16:creationId xmlns:a16="http://schemas.microsoft.com/office/drawing/2014/main" id="{16D54F1E-734E-BB3E-6A84-479B346A8A71}"/>
              </a:ext>
            </a:extLst>
          </p:cNvPr>
          <p:cNvSpPr txBox="1"/>
          <p:nvPr/>
        </p:nvSpPr>
        <p:spPr>
          <a:xfrm>
            <a:off x="193700" y="591368"/>
            <a:ext cx="6990872" cy="4370427"/>
          </a:xfrm>
          <a:prstGeom prst="rect">
            <a:avLst/>
          </a:prstGeom>
          <a:noFill/>
        </p:spPr>
        <p:txBody>
          <a:bodyPr wrap="square">
            <a:spAutoFit/>
          </a:bodyPr>
          <a:lstStyle/>
          <a:p>
            <a:pPr marL="457200">
              <a:lnSpc>
                <a:spcPct val="150000"/>
              </a:lnSpc>
            </a:pPr>
            <a:r>
              <a:rPr lang="fi-FI" sz="1200" b="1" kern="100" dirty="0">
                <a:effectLst/>
                <a:latin typeface="Tanssikallio Medium" panose="00000600000000000000" pitchFamily="50" charset="0"/>
                <a:ea typeface="Calibri" panose="020F0502020204030204" pitchFamily="34" charset="0"/>
                <a:cs typeface="Times New Roman" panose="02020603050405020304" pitchFamily="18" charset="0"/>
              </a:rPr>
              <a:t>3.1. Arvot</a:t>
            </a:r>
            <a:endParaRPr lang="fi-FI" sz="1200" kern="100" dirty="0">
              <a:effectLst/>
              <a:latin typeface="Tanssikallio Medium" panose="00000600000000000000" pitchFamily="50" charset="0"/>
              <a:ea typeface="Calibri" panose="020F0502020204030204" pitchFamily="34" charset="0"/>
              <a:cs typeface="Times New Roman" panose="02020603050405020304" pitchFamily="18" charset="0"/>
            </a:endParaRPr>
          </a:p>
          <a:p>
            <a:pPr marL="457200">
              <a:lnSpc>
                <a:spcPct val="150000"/>
              </a:lnSpc>
            </a:pPr>
            <a:r>
              <a:rPr lang="fi-FI" sz="1000" kern="100" dirty="0">
                <a:effectLst/>
                <a:latin typeface="Tanssikallio Medium" panose="00000600000000000000" pitchFamily="50" charset="0"/>
                <a:ea typeface="Calibri" panose="020F0502020204030204" pitchFamily="34" charset="0"/>
                <a:cs typeface="Times New Roman" panose="02020603050405020304" pitchFamily="18" charset="0"/>
              </a:rPr>
              <a:t>Ikäystävällinen Naantali -ohjelma perustuu kaupungin keskeisiin arvoihin ja toimintaperiaatteisiin, jotka toimivat ikääntyneiden palvelujen ohjenuorina. Arvot ovat positiivisuus, uudistuminen, luottamus ja vastuullisuus</a:t>
            </a:r>
            <a:r>
              <a:rPr lang="fi-FI" sz="1000" kern="100" dirty="0">
                <a:latin typeface="Tanssikallio Medium" panose="00000600000000000000" pitchFamily="50" charset="0"/>
                <a:ea typeface="Calibri" panose="020F0502020204030204" pitchFamily="34" charset="0"/>
                <a:cs typeface="Times New Roman" panose="02020603050405020304" pitchFamily="18" charset="0"/>
              </a:rPr>
              <a:t>.</a:t>
            </a:r>
          </a:p>
          <a:p>
            <a:pPr marL="457200">
              <a:lnSpc>
                <a:spcPct val="150000"/>
              </a:lnSpc>
            </a:pPr>
            <a:endParaRPr lang="fi-FI" sz="1000" kern="100" dirty="0">
              <a:solidFill>
                <a:srgbClr val="FF0000"/>
              </a:solidFill>
              <a:latin typeface="Tanssikallio Medium" panose="00000600000000000000" pitchFamily="50" charset="0"/>
              <a:ea typeface="Calibri" panose="020F0502020204030204" pitchFamily="34" charset="0"/>
              <a:cs typeface="Times New Roman" panose="02020603050405020304" pitchFamily="18" charset="0"/>
            </a:endParaRPr>
          </a:p>
          <a:p>
            <a:pPr marL="457200"/>
            <a:r>
              <a:rPr lang="fi-FI" sz="1000" b="1" i="1" kern="100" dirty="0">
                <a:effectLst/>
                <a:latin typeface="Tanssikallio Medium" panose="00000600000000000000" pitchFamily="50" charset="0"/>
                <a:ea typeface="Calibri" panose="020F0502020204030204" pitchFamily="34" charset="0"/>
                <a:cs typeface="Times New Roman" panose="02020603050405020304" pitchFamily="18" charset="0"/>
              </a:rPr>
              <a:t>Positiivisuus</a:t>
            </a:r>
          </a:p>
          <a:p>
            <a:pPr marL="457200"/>
            <a:endParaRPr lang="fi-FI" sz="1000" i="1" kern="100" dirty="0">
              <a:latin typeface="Tanssikallio Medium" panose="00000600000000000000" pitchFamily="50" charset="0"/>
              <a:ea typeface="Calibri" panose="020F0502020204030204" pitchFamily="34" charset="0"/>
              <a:cs typeface="Times New Roman" panose="02020603050405020304" pitchFamily="18" charset="0"/>
            </a:endParaRPr>
          </a:p>
          <a:p>
            <a:pPr marL="457200"/>
            <a:r>
              <a:rPr lang="fi-FI" sz="1000" kern="100" dirty="0">
                <a:effectLst/>
                <a:latin typeface="Tanssikallio Medium" panose="00000600000000000000" pitchFamily="50" charset="0"/>
                <a:ea typeface="Calibri" panose="020F0502020204030204" pitchFamily="34" charset="0"/>
                <a:cs typeface="Times New Roman" panose="02020603050405020304" pitchFamily="18" charset="0"/>
              </a:rPr>
              <a:t>Suhtaudumme avarakatseisesti eri tilanteisiin ja korostamme positiivisia asioita.</a:t>
            </a:r>
          </a:p>
          <a:p>
            <a:pPr marL="457200"/>
            <a:r>
              <a:rPr lang="fi-FI" sz="1000" kern="100" dirty="0">
                <a:latin typeface="Tanssikallio Medium" panose="00000600000000000000" pitchFamily="50" charset="0"/>
                <a:ea typeface="Calibri" panose="020F0502020204030204" pitchFamily="34" charset="0"/>
                <a:cs typeface="Times New Roman" panose="02020603050405020304" pitchFamily="18" charset="0"/>
              </a:rPr>
              <a:t>Arvostamme sosiaalista pääomaa ja edistämme sen kehitystä. </a:t>
            </a:r>
          </a:p>
          <a:p>
            <a:pPr marL="457200"/>
            <a:endParaRPr lang="fi-FI" sz="1000" kern="100" dirty="0">
              <a:latin typeface="Tanssikallio Medium" panose="00000600000000000000" pitchFamily="50" charset="0"/>
              <a:ea typeface="Calibri" panose="020F0502020204030204" pitchFamily="34" charset="0"/>
              <a:cs typeface="Times New Roman" panose="02020603050405020304" pitchFamily="18" charset="0"/>
            </a:endParaRPr>
          </a:p>
          <a:p>
            <a:pPr marL="457200"/>
            <a:r>
              <a:rPr lang="fi-FI" sz="1000" b="1" i="1" kern="100" dirty="0">
                <a:effectLst/>
                <a:latin typeface="Tanssikallio Medium" panose="00000600000000000000" pitchFamily="50" charset="0"/>
                <a:ea typeface="Calibri" panose="020F0502020204030204" pitchFamily="34" charset="0"/>
                <a:cs typeface="Times New Roman" panose="02020603050405020304" pitchFamily="18" charset="0"/>
              </a:rPr>
              <a:t>Uudistuminen</a:t>
            </a:r>
          </a:p>
          <a:p>
            <a:pPr marL="457200"/>
            <a:endParaRPr lang="fi-FI" sz="1000" kern="100" dirty="0">
              <a:effectLst/>
              <a:latin typeface="Tanssikallio Medium" panose="00000600000000000000" pitchFamily="50" charset="0"/>
              <a:ea typeface="Calibri" panose="020F0502020204030204" pitchFamily="34" charset="0"/>
              <a:cs typeface="Times New Roman" panose="02020603050405020304" pitchFamily="18" charset="0"/>
            </a:endParaRPr>
          </a:p>
          <a:p>
            <a:pPr marL="457200"/>
            <a:r>
              <a:rPr lang="fi-FI" sz="1000" kern="100" dirty="0">
                <a:effectLst/>
                <a:latin typeface="Tanssikallio Medium" panose="00000600000000000000" pitchFamily="50" charset="0"/>
                <a:ea typeface="Calibri" panose="020F0502020204030204" pitchFamily="34" charset="0"/>
                <a:cs typeface="Times New Roman" panose="02020603050405020304" pitchFamily="18" charset="0"/>
              </a:rPr>
              <a:t>Suhtaudumme muutoksiin avoimin mielin ja uudistumme rohkeasti. Kehitystyössä </a:t>
            </a:r>
            <a:r>
              <a:rPr lang="fi-FI" sz="1000" kern="100" dirty="0">
                <a:latin typeface="Tanssikallio Medium" panose="00000600000000000000" pitchFamily="50" charset="0"/>
                <a:ea typeface="Calibri" panose="020F0502020204030204" pitchFamily="34" charset="0"/>
                <a:cs typeface="Times New Roman" panose="02020603050405020304" pitchFamily="18" charset="0"/>
              </a:rPr>
              <a:t>huomioimme ikärakenteen ja ikääntymisen synnyttämät tarpeet.</a:t>
            </a:r>
          </a:p>
          <a:p>
            <a:pPr marL="457200"/>
            <a:endParaRPr lang="fi-FI" sz="1000" kern="100" dirty="0">
              <a:effectLst/>
              <a:latin typeface="Tanssikallio Medium" panose="00000600000000000000" pitchFamily="50" charset="0"/>
              <a:ea typeface="Calibri" panose="020F0502020204030204" pitchFamily="34" charset="0"/>
              <a:cs typeface="Times New Roman" panose="02020603050405020304" pitchFamily="18" charset="0"/>
            </a:endParaRPr>
          </a:p>
          <a:p>
            <a:pPr marL="457200"/>
            <a:r>
              <a:rPr lang="fi-FI" sz="1000" b="1" i="1" kern="100" dirty="0">
                <a:effectLst/>
                <a:latin typeface="Tanssikallio Medium" panose="00000600000000000000" pitchFamily="50" charset="0"/>
                <a:ea typeface="Calibri" panose="020F0502020204030204" pitchFamily="34" charset="0"/>
                <a:cs typeface="Times New Roman" panose="02020603050405020304" pitchFamily="18" charset="0"/>
              </a:rPr>
              <a:t>Luottamus</a:t>
            </a:r>
          </a:p>
          <a:p>
            <a:pPr marL="457200"/>
            <a:endParaRPr lang="fi-FI" sz="1000" kern="100" dirty="0">
              <a:effectLst/>
              <a:latin typeface="Tanssikallio Medium" panose="00000600000000000000" pitchFamily="50" charset="0"/>
              <a:ea typeface="Calibri" panose="020F0502020204030204" pitchFamily="34" charset="0"/>
              <a:cs typeface="Times New Roman" panose="02020603050405020304" pitchFamily="18" charset="0"/>
            </a:endParaRPr>
          </a:p>
          <a:p>
            <a:pPr marL="457200"/>
            <a:r>
              <a:rPr lang="fi-FI" sz="1000" kern="100" dirty="0">
                <a:effectLst/>
                <a:latin typeface="Tanssikallio Medium" panose="00000600000000000000" pitchFamily="50" charset="0"/>
                <a:ea typeface="Calibri" panose="020F0502020204030204" pitchFamily="34" charset="0"/>
                <a:cs typeface="Times New Roman" panose="02020603050405020304" pitchFamily="18" charset="0"/>
              </a:rPr>
              <a:t>Arvostamme toisiamme, pidämme lupauksemme ja rakennamme luottamusta toimimalla avoimesti.</a:t>
            </a:r>
          </a:p>
          <a:p>
            <a:pPr marL="457200"/>
            <a:endParaRPr lang="fi-FI" sz="1000" kern="100" dirty="0">
              <a:effectLst/>
              <a:latin typeface="Tanssikallio Medium" panose="00000600000000000000" pitchFamily="50" charset="0"/>
              <a:ea typeface="Calibri" panose="020F0502020204030204" pitchFamily="34" charset="0"/>
              <a:cs typeface="Times New Roman" panose="02020603050405020304" pitchFamily="18" charset="0"/>
            </a:endParaRPr>
          </a:p>
          <a:p>
            <a:pPr marL="457200"/>
            <a:r>
              <a:rPr lang="fi-FI" sz="1000" b="1" i="1" kern="100" dirty="0">
                <a:latin typeface="Tanssikallio Medium" panose="00000600000000000000" pitchFamily="50" charset="0"/>
                <a:ea typeface="Calibri" panose="020F0502020204030204" pitchFamily="34" charset="0"/>
                <a:cs typeface="Times New Roman" panose="02020603050405020304" pitchFamily="18" charset="0"/>
              </a:rPr>
              <a:t>V</a:t>
            </a:r>
            <a:r>
              <a:rPr lang="fi-FI" sz="1000" b="1" i="1" kern="100" dirty="0">
                <a:effectLst/>
                <a:latin typeface="Tanssikallio Medium" panose="00000600000000000000" pitchFamily="50" charset="0"/>
                <a:ea typeface="Calibri" panose="020F0502020204030204" pitchFamily="34" charset="0"/>
                <a:cs typeface="Times New Roman" panose="02020603050405020304" pitchFamily="18" charset="0"/>
              </a:rPr>
              <a:t>astuullisuu</a:t>
            </a:r>
            <a:r>
              <a:rPr lang="fi-FI" sz="1000" b="1" i="1" kern="100" dirty="0">
                <a:latin typeface="Tanssikallio Medium" panose="00000600000000000000" pitchFamily="50" charset="0"/>
                <a:ea typeface="Calibri" panose="020F0502020204030204" pitchFamily="34" charset="0"/>
                <a:cs typeface="Times New Roman" panose="02020603050405020304" pitchFamily="18" charset="0"/>
              </a:rPr>
              <a:t>s</a:t>
            </a:r>
          </a:p>
          <a:p>
            <a:pPr marL="457200"/>
            <a:endParaRPr lang="fi-FI" sz="1000" i="1" kern="100" dirty="0">
              <a:latin typeface="Tanssikallio Medium" panose="00000600000000000000" pitchFamily="50" charset="0"/>
              <a:ea typeface="Calibri" panose="020F0502020204030204" pitchFamily="34" charset="0"/>
              <a:cs typeface="Times New Roman" panose="02020603050405020304" pitchFamily="18" charset="0"/>
            </a:endParaRPr>
          </a:p>
          <a:p>
            <a:pPr marL="457200"/>
            <a:r>
              <a:rPr lang="fi-FI" sz="1000" kern="100" dirty="0">
                <a:effectLst/>
                <a:latin typeface="Tanssikallio Medium" panose="00000600000000000000" pitchFamily="50" charset="0"/>
                <a:ea typeface="Calibri" panose="020F0502020204030204" pitchFamily="34" charset="0"/>
                <a:cs typeface="Times New Roman" panose="02020603050405020304" pitchFamily="18" charset="0"/>
              </a:rPr>
              <a:t>Tiedostamme toimintamme vaikutukset ja edistämme yhteisömme ja ympäristömme kestävää hyvinvointia. Huomioimme tulevaisuuden mukanaan tuomat haasteet resursoimalla ja kehittämällä ikäihmisten palveluita Ikäystävällinen </a:t>
            </a:r>
            <a:r>
              <a:rPr lang="fi-FI" sz="1000" kern="100" dirty="0" err="1">
                <a:effectLst/>
                <a:latin typeface="Tanssikallio Medium" panose="00000600000000000000" pitchFamily="50" charset="0"/>
                <a:ea typeface="Calibri" panose="020F0502020204030204" pitchFamily="34" charset="0"/>
                <a:cs typeface="Times New Roman" panose="02020603050405020304" pitchFamily="18" charset="0"/>
              </a:rPr>
              <a:t>Naantali-</a:t>
            </a:r>
            <a:r>
              <a:rPr lang="fi-FI" sz="1000" kern="100" dirty="0">
                <a:effectLst/>
                <a:latin typeface="Tanssikallio Medium" panose="00000600000000000000" pitchFamily="50" charset="0"/>
                <a:ea typeface="Calibri" panose="020F0502020204030204" pitchFamily="34" charset="0"/>
                <a:cs typeface="Times New Roman" panose="02020603050405020304" pitchFamily="18" charset="0"/>
              </a:rPr>
              <a:t> ohjelman mukaisesti.</a:t>
            </a:r>
          </a:p>
        </p:txBody>
      </p:sp>
      <p:sp>
        <p:nvSpPr>
          <p:cNvPr id="6" name="Tekstiruutu 5">
            <a:extLst>
              <a:ext uri="{FF2B5EF4-FFF2-40B4-BE49-F238E27FC236}">
                <a16:creationId xmlns:a16="http://schemas.microsoft.com/office/drawing/2014/main" id="{25C9B427-65BC-6204-133B-2981CCA98949}"/>
              </a:ext>
            </a:extLst>
          </p:cNvPr>
          <p:cNvSpPr txBox="1"/>
          <p:nvPr/>
        </p:nvSpPr>
        <p:spPr>
          <a:xfrm>
            <a:off x="193700" y="5064028"/>
            <a:ext cx="7122964" cy="1540615"/>
          </a:xfrm>
          <a:prstGeom prst="rect">
            <a:avLst/>
          </a:prstGeom>
          <a:noFill/>
        </p:spPr>
        <p:txBody>
          <a:bodyPr wrap="square">
            <a:spAutoFit/>
          </a:bodyPr>
          <a:lstStyle/>
          <a:p>
            <a:pPr marL="457200">
              <a:lnSpc>
                <a:spcPct val="150000"/>
              </a:lnSpc>
            </a:pPr>
            <a:r>
              <a:rPr lang="fi-FI" sz="1200" b="1" kern="100" dirty="0">
                <a:effectLst/>
                <a:latin typeface="Tanssikallio Medium" panose="00000600000000000000" pitchFamily="50" charset="0"/>
                <a:ea typeface="Calibri" panose="020F0502020204030204" pitchFamily="34" charset="0"/>
                <a:cs typeface="Times New Roman" panose="02020603050405020304" pitchFamily="18" charset="0"/>
              </a:rPr>
              <a:t>3.2. Visio</a:t>
            </a:r>
            <a:r>
              <a:rPr lang="fi-FI" sz="1200" kern="100" dirty="0">
                <a:effectLst/>
                <a:latin typeface="Tanssikallio Medium" panose="00000600000000000000" pitchFamily="50" charset="0"/>
                <a:ea typeface="Calibri" panose="020F0502020204030204" pitchFamily="34" charset="0"/>
                <a:cs typeface="Times New Roman" panose="02020603050405020304" pitchFamily="18" charset="0"/>
              </a:rPr>
              <a:t> </a:t>
            </a:r>
          </a:p>
          <a:p>
            <a:pPr marL="457200">
              <a:lnSpc>
                <a:spcPct val="150000"/>
              </a:lnSpc>
            </a:pPr>
            <a:r>
              <a:rPr lang="fi-FI" sz="1000" kern="100" dirty="0">
                <a:effectLst/>
                <a:latin typeface="Tanssikallio Medium" panose="00000600000000000000" pitchFamily="50" charset="0"/>
                <a:ea typeface="Calibri" panose="020F0502020204030204" pitchFamily="34" charset="0"/>
                <a:cs typeface="Times New Roman" panose="02020603050405020304" pitchFamily="18" charset="0"/>
              </a:rPr>
              <a:t>Naantali - onnellisen elämän saaristokaupunki.</a:t>
            </a:r>
          </a:p>
          <a:p>
            <a:pPr marL="457200">
              <a:lnSpc>
                <a:spcPct val="150000"/>
              </a:lnSpc>
            </a:pPr>
            <a:r>
              <a:rPr lang="fi-FI" sz="1000" kern="100" dirty="0">
                <a:effectLst/>
                <a:latin typeface="Tanssikallio Medium" panose="00000600000000000000" pitchFamily="50" charset="0"/>
                <a:ea typeface="Calibri" panose="020F0502020204030204" pitchFamily="34" charset="0"/>
                <a:cs typeface="Times New Roman" panose="02020603050405020304" pitchFamily="18" charset="0"/>
              </a:rPr>
              <a:t>Naantalissa ikäihminen saa elää onnellista ja aktiivista elämää. Hänellä on voimavaroja huolehtia omasta hyvinvoinnistaan. Ikäihminen saa ennaltaehkäiseviä ja toimintakykyään vahvistavia palveluja ja voimien vähetessä hänen hyvinvoinnistaan huolehditaan.</a:t>
            </a:r>
          </a:p>
          <a:p>
            <a:pPr marL="457200">
              <a:lnSpc>
                <a:spcPct val="150000"/>
              </a:lnSpc>
              <a:spcAft>
                <a:spcPts val="800"/>
              </a:spcAft>
            </a:pPr>
            <a:r>
              <a:rPr lang="fi-FI" sz="1200" kern="100" dirty="0">
                <a:effectLst/>
                <a:latin typeface="Tanssikallio Medium" panose="00000600000000000000" pitchFamily="50"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732734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ulukko 1">
            <a:extLst>
              <a:ext uri="{FF2B5EF4-FFF2-40B4-BE49-F238E27FC236}">
                <a16:creationId xmlns:a16="http://schemas.microsoft.com/office/drawing/2014/main" id="{1A64BE9D-601B-BDF5-FBEF-A604D0D95274}"/>
              </a:ext>
            </a:extLst>
          </p:cNvPr>
          <p:cNvGraphicFramePr>
            <a:graphicFrameLocks noGrp="1"/>
          </p:cNvGraphicFramePr>
          <p:nvPr>
            <p:extLst>
              <p:ext uri="{D42A27DB-BD31-4B8C-83A1-F6EECF244321}">
                <p14:modId xmlns:p14="http://schemas.microsoft.com/office/powerpoint/2010/main" val="3833442896"/>
              </p:ext>
            </p:extLst>
          </p:nvPr>
        </p:nvGraphicFramePr>
        <p:xfrm>
          <a:off x="709315" y="1432078"/>
          <a:ext cx="5029334" cy="4081183"/>
        </p:xfrm>
        <a:graphic>
          <a:graphicData uri="http://schemas.openxmlformats.org/drawingml/2006/table">
            <a:tbl>
              <a:tblPr firstRow="1" bandRow="1">
                <a:tableStyleId>{69CF1AB2-1976-4502-BF36-3FF5EA218861}</a:tableStyleId>
              </a:tblPr>
              <a:tblGrid>
                <a:gridCol w="2478948">
                  <a:extLst>
                    <a:ext uri="{9D8B030D-6E8A-4147-A177-3AD203B41FA5}">
                      <a16:colId xmlns:a16="http://schemas.microsoft.com/office/drawing/2014/main" val="1780662991"/>
                    </a:ext>
                  </a:extLst>
                </a:gridCol>
                <a:gridCol w="2550386">
                  <a:extLst>
                    <a:ext uri="{9D8B030D-6E8A-4147-A177-3AD203B41FA5}">
                      <a16:colId xmlns:a16="http://schemas.microsoft.com/office/drawing/2014/main" val="520683810"/>
                    </a:ext>
                  </a:extLst>
                </a:gridCol>
              </a:tblGrid>
              <a:tr h="19185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000" b="1" kern="100" dirty="0">
                          <a:effectLst/>
                          <a:latin typeface="Tanssikallio Medium" panose="00000600000000000000" pitchFamily="50" charset="0"/>
                          <a:ea typeface="Calibri" panose="020F0502020204030204" pitchFamily="34" charset="0"/>
                          <a:cs typeface="Times New Roman" panose="02020603050405020304" pitchFamily="18" charset="0"/>
                        </a:rPr>
                        <a:t>Naantalilaiset ikäihmiset säilyttävät terveytensä ja hyvinvointinsa</a:t>
                      </a:r>
                      <a:endParaRPr lang="fi-FI" sz="1000" kern="100" dirty="0">
                        <a:effectLst/>
                        <a:latin typeface="Tanssikallio Medium" panose="00000600000000000000" pitchFamily="50" charset="0"/>
                        <a:ea typeface="Calibri" panose="020F0502020204030204" pitchFamily="34" charset="0"/>
                        <a:cs typeface="Times New Roman" panose="02020603050405020304" pitchFamily="18" charset="0"/>
                      </a:endParaRPr>
                    </a:p>
                  </a:txBody>
                  <a:tcPr/>
                </a:tc>
                <a:tc>
                  <a:txBody>
                    <a:bodyPr/>
                    <a:lstStyle/>
                    <a:p>
                      <a:pPr marL="171450" lvl="0" indent="-171450">
                        <a:lnSpc>
                          <a:spcPct val="100000"/>
                        </a:lnSpc>
                        <a:spcBef>
                          <a:spcPts val="0"/>
                        </a:spcBef>
                        <a:buFont typeface="Arial" panose="020B0604020202020204" pitchFamily="34" charset="0"/>
                        <a:buChar char="•"/>
                      </a:pPr>
                      <a:r>
                        <a:rPr lang="fi-FI" sz="800" b="0" kern="100" dirty="0">
                          <a:effectLst/>
                          <a:latin typeface="Tanssikallio Medium" panose="00000600000000000000" pitchFamily="50" charset="0"/>
                          <a:ea typeface="Calibri" panose="020F0502020204030204" pitchFamily="34" charset="0"/>
                          <a:cs typeface="Times New Roman" panose="02020603050405020304" pitchFamily="18" charset="0"/>
                        </a:rPr>
                        <a:t>Tarjotaan ikäihmisille hyvinvointia, terveyttä ja toimintakykyä edistäviä ja ylläpitäviä palveluja, </a:t>
                      </a:r>
                      <a:r>
                        <a:rPr lang="fi-FI" sz="800" b="0" kern="100" dirty="0">
                          <a:solidFill>
                            <a:schemeClr val="tx1"/>
                          </a:solidFill>
                          <a:effectLst/>
                          <a:latin typeface="Tanssikallio Medium" panose="00000600000000000000" pitchFamily="50" charset="0"/>
                          <a:ea typeface="Calibri" panose="020F0502020204030204" pitchFamily="34" charset="0"/>
                          <a:cs typeface="Times New Roman" panose="02020603050405020304" pitchFamily="18" charset="0"/>
                        </a:rPr>
                        <a:t>kuten esim. kulttuuri-, liikunta- ja kirjastopalveluja.</a:t>
                      </a:r>
                    </a:p>
                    <a:p>
                      <a:pPr marL="171450" lvl="0" indent="-171450">
                        <a:lnSpc>
                          <a:spcPct val="100000"/>
                        </a:lnSpc>
                        <a:spcBef>
                          <a:spcPts val="0"/>
                        </a:spcBef>
                        <a:spcAft>
                          <a:spcPts val="0"/>
                        </a:spcAft>
                        <a:buFont typeface="Arial" panose="020B0604020202020204" pitchFamily="34" charset="0"/>
                        <a:buChar char="•"/>
                      </a:pPr>
                      <a:r>
                        <a:rPr lang="fi-FI" sz="800" b="0" kern="100" dirty="0">
                          <a:effectLst/>
                          <a:latin typeface="Tanssikallio Medium" panose="00000600000000000000" pitchFamily="50" charset="0"/>
                          <a:ea typeface="Calibri" panose="020F0502020204030204" pitchFamily="34" charset="0"/>
                          <a:cs typeface="Times New Roman" panose="02020603050405020304" pitchFamily="18" charset="0"/>
                        </a:rPr>
                        <a:t>Kannustetaan ikäihmisiä omaehtoiseen </a:t>
                      </a:r>
                      <a:r>
                        <a:rPr lang="fi-FI" sz="800" b="0" kern="100" dirty="0">
                          <a:solidFill>
                            <a:schemeClr val="tx1"/>
                          </a:solidFill>
                          <a:effectLst/>
                          <a:latin typeface="Tanssikallio Medium" panose="00000600000000000000" pitchFamily="50" charset="0"/>
                          <a:ea typeface="Calibri" panose="020F0502020204030204" pitchFamily="34" charset="0"/>
                          <a:cs typeface="Times New Roman" panose="02020603050405020304" pitchFamily="18" charset="0"/>
                        </a:rPr>
                        <a:t>hyvinvoinnin- ja terveyden edistämiseen esim. käyttämällä liikunta- ja puistoalueita sekä hyödyntämällä seniorikortin etuja. </a:t>
                      </a:r>
                    </a:p>
                    <a:p>
                      <a:pPr marL="171450" lvl="0" indent="-171450">
                        <a:lnSpc>
                          <a:spcPct val="100000"/>
                        </a:lnSpc>
                        <a:spcBef>
                          <a:spcPts val="0"/>
                        </a:spcBef>
                        <a:spcAft>
                          <a:spcPts val="0"/>
                        </a:spcAft>
                        <a:buFont typeface="Arial" panose="020B0604020202020204" pitchFamily="34" charset="0"/>
                        <a:buChar char="•"/>
                      </a:pPr>
                      <a:r>
                        <a:rPr lang="fi-FI" sz="800" b="0" kern="100" dirty="0">
                          <a:solidFill>
                            <a:schemeClr val="tx1"/>
                          </a:solidFill>
                          <a:effectLst/>
                          <a:latin typeface="Tanssikallio Medium" panose="00000600000000000000" pitchFamily="50" charset="0"/>
                          <a:ea typeface="Calibri" panose="020F0502020204030204" pitchFamily="34" charset="0"/>
                          <a:cs typeface="Times New Roman" panose="02020603050405020304" pitchFamily="18" charset="0"/>
                        </a:rPr>
                        <a:t>Viestitään oikea-aikaisesti ja kohderyhmälle kohdennetusti (esim. ikääntyneiden liikuntaesite).</a:t>
                      </a:r>
                    </a:p>
                  </a:txBody>
                  <a:tcPr/>
                </a:tc>
                <a:extLst>
                  <a:ext uri="{0D108BD9-81ED-4DB2-BD59-A6C34878D82A}">
                    <a16:rowId xmlns:a16="http://schemas.microsoft.com/office/drawing/2014/main" val="3792176004"/>
                  </a:ext>
                </a:extLst>
              </a:tr>
              <a:tr h="10813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000" b="1" kern="100" dirty="0">
                          <a:effectLst/>
                          <a:latin typeface="Tanssikallio Medium" panose="00000600000000000000" pitchFamily="50" charset="0"/>
                          <a:ea typeface="Calibri" panose="020F0502020204030204" pitchFamily="34" charset="0"/>
                          <a:cs typeface="Times New Roman" panose="02020603050405020304" pitchFamily="18" charset="0"/>
                        </a:rPr>
                        <a:t>Yksinäisyyden ehkäisy ja yhteisöllisyyden lisääminen</a:t>
                      </a:r>
                      <a:endParaRPr lang="fi-FI" sz="1000" kern="100" dirty="0">
                        <a:effectLst/>
                        <a:latin typeface="Tanssikallio Medium" panose="00000600000000000000" pitchFamily="50" charset="0"/>
                        <a:ea typeface="Calibri" panose="020F0502020204030204" pitchFamily="34" charset="0"/>
                        <a:cs typeface="Times New Roman" panose="02020603050405020304" pitchFamily="18" charset="0"/>
                      </a:endParaRPr>
                    </a:p>
                    <a:p>
                      <a:endParaRPr lang="fi-FI" sz="1600" dirty="0"/>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kern="100" dirty="0">
                          <a:effectLst/>
                          <a:latin typeface="Tanssikallio Medium" panose="00000600000000000000" pitchFamily="50" charset="0"/>
                          <a:ea typeface="Calibri" panose="020F0502020204030204" pitchFamily="34" charset="0"/>
                          <a:cs typeface="Times New Roman" panose="02020603050405020304" pitchFamily="18" charset="0"/>
                        </a:rPr>
                        <a:t>Toteutetaan yhteistyössä kaupungin eri tulosalueiden, hyvinvointialueen ja 3.sektorin kanssa</a:t>
                      </a:r>
                      <a:r>
                        <a:rPr lang="fi-FI" sz="800" kern="100" dirty="0">
                          <a:latin typeface="Tanssikallio Medium" panose="00000600000000000000" pitchFamily="50" charset="0"/>
                          <a:ea typeface="Calibri" panose="020F0502020204030204" pitchFamily="34" charset="0"/>
                          <a:cs typeface="Times New Roman" panose="02020603050405020304" pitchFamily="18" charset="0"/>
                        </a:rPr>
                        <a:t>. T</a:t>
                      </a:r>
                      <a:r>
                        <a:rPr lang="fi-FI" sz="800" kern="100" dirty="0">
                          <a:effectLst/>
                          <a:latin typeface="Tanssikallio Medium" panose="00000600000000000000" pitchFamily="50" charset="0"/>
                          <a:ea typeface="Calibri" panose="020F0502020204030204" pitchFamily="34" charset="0"/>
                          <a:cs typeface="Times New Roman" panose="02020603050405020304" pitchFamily="18" charset="0"/>
                        </a:rPr>
                        <a:t>iivistetään yhteistyötä erilaisten aktiviteettien ja kaikille avoimien tapahtumien järjestämiseksi.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kern="100" dirty="0">
                          <a:solidFill>
                            <a:schemeClr val="tx1"/>
                          </a:solidFill>
                          <a:effectLst/>
                          <a:latin typeface="Tanssikallio Medium" panose="00000600000000000000" pitchFamily="50" charset="0"/>
                          <a:ea typeface="Calibri" panose="020F0502020204030204" pitchFamily="34" charset="0"/>
                          <a:cs typeface="Times New Roman" panose="02020603050405020304" pitchFamily="18" charset="0"/>
                        </a:rPr>
                        <a:t>Tarjotaan tiloja yhdistyksien käyttöön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i-FI" sz="800" dirty="0">
                        <a:solidFill>
                          <a:schemeClr val="tx1"/>
                        </a:solidFill>
                      </a:endParaRPr>
                    </a:p>
                  </a:txBody>
                  <a:tcPr/>
                </a:tc>
                <a:extLst>
                  <a:ext uri="{0D108BD9-81ED-4DB2-BD59-A6C34878D82A}">
                    <a16:rowId xmlns:a16="http://schemas.microsoft.com/office/drawing/2014/main" val="2773267894"/>
                  </a:ext>
                </a:extLst>
              </a:tr>
              <a:tr h="10813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000" b="1" kern="100" dirty="0">
                          <a:effectLst/>
                          <a:latin typeface="Tanssikallio Medium" panose="00000600000000000000" pitchFamily="50" charset="0"/>
                          <a:ea typeface="Calibri" panose="020F0502020204030204" pitchFamily="34" charset="0"/>
                          <a:cs typeface="Times New Roman" panose="02020603050405020304" pitchFamily="18" charset="0"/>
                        </a:rPr>
                        <a:t>Hyvinvointia edistävien palveluiden yhdenvertainen saatavuus asuinpaikasta riippumatta</a:t>
                      </a:r>
                      <a:endParaRPr lang="fi-FI" sz="1000" kern="100" dirty="0">
                        <a:effectLst/>
                        <a:latin typeface="Tanssikallio Medium" panose="00000600000000000000" pitchFamily="50" charset="0"/>
                        <a:ea typeface="Calibri" panose="020F0502020204030204" pitchFamily="34" charset="0"/>
                        <a:cs typeface="Times New Roman" panose="02020603050405020304" pitchFamily="18" charset="0"/>
                      </a:endParaRPr>
                    </a:p>
                    <a:p>
                      <a:endParaRPr lang="fi-FI" sz="1600" dirty="0"/>
                    </a:p>
                  </a:txBody>
                  <a:tcPr/>
                </a:tc>
                <a:tc>
                  <a:txBody>
                    <a:bodyPr/>
                    <a:lstStyle/>
                    <a:p>
                      <a:pPr marL="171450" lvl="0" indent="-171450">
                        <a:lnSpc>
                          <a:spcPct val="100000"/>
                        </a:lnSpc>
                        <a:buFont typeface="Arial" panose="020B0604020202020204" pitchFamily="34" charset="0"/>
                        <a:buChar char="•"/>
                      </a:pPr>
                      <a:r>
                        <a:rPr lang="fi-FI" sz="800" kern="100" dirty="0">
                          <a:effectLst/>
                          <a:latin typeface="Tanssikallio Medium" panose="00000600000000000000" pitchFamily="50" charset="0"/>
                          <a:ea typeface="Calibri" panose="020F0502020204030204" pitchFamily="34" charset="0"/>
                          <a:cs typeface="Times New Roman" panose="02020603050405020304" pitchFamily="18" charset="0"/>
                        </a:rPr>
                        <a:t>Tarjotaan lähipalveluita eri puolilla Naantalia.</a:t>
                      </a:r>
                    </a:p>
                    <a:p>
                      <a:pPr marL="171450" lvl="0" indent="-171450">
                        <a:lnSpc>
                          <a:spcPct val="100000"/>
                        </a:lnSpc>
                        <a:buFont typeface="Arial" panose="020B0604020202020204" pitchFamily="34" charset="0"/>
                        <a:buChar char="•"/>
                      </a:pPr>
                      <a:r>
                        <a:rPr lang="fi-FI" sz="800" kern="100" dirty="0">
                          <a:effectLst/>
                          <a:latin typeface="Tanssikallio Medium" panose="00000600000000000000" pitchFamily="50" charset="0"/>
                          <a:ea typeface="Calibri" panose="020F0502020204030204" pitchFamily="34" charset="0"/>
                          <a:cs typeface="Times New Roman" panose="02020603050405020304" pitchFamily="18" charset="0"/>
                        </a:rPr>
                        <a:t>Kehitetään virtuaalisia palveluja ikäihmisille, esim. kirjaston digi-opastus.</a:t>
                      </a:r>
                    </a:p>
                    <a:p>
                      <a:pPr marL="171450" lvl="0" indent="-171450">
                        <a:lnSpc>
                          <a:spcPct val="100000"/>
                        </a:lnSpc>
                        <a:buFont typeface="Arial" panose="020B0604020202020204" pitchFamily="34" charset="0"/>
                        <a:buChar char="•"/>
                      </a:pPr>
                      <a:r>
                        <a:rPr lang="fi-FI" sz="800" kern="100" dirty="0">
                          <a:solidFill>
                            <a:schemeClr val="tx1"/>
                          </a:solidFill>
                          <a:effectLst/>
                          <a:latin typeface="Tanssikallio Medium" panose="00000600000000000000" pitchFamily="50" charset="0"/>
                          <a:ea typeface="Calibri" panose="020F0502020204030204" pitchFamily="34" charset="0"/>
                          <a:cs typeface="Times New Roman" panose="02020603050405020304" pitchFamily="18" charset="0"/>
                        </a:rPr>
                        <a:t>Turvataan riittävät julkiset liikennepalvelut/kulkuyhteydet, käytössä esim. kutsubussi</a:t>
                      </a:r>
                    </a:p>
                  </a:txBody>
                  <a:tcPr/>
                </a:tc>
                <a:extLst>
                  <a:ext uri="{0D108BD9-81ED-4DB2-BD59-A6C34878D82A}">
                    <a16:rowId xmlns:a16="http://schemas.microsoft.com/office/drawing/2014/main" val="2110291999"/>
                  </a:ext>
                </a:extLst>
              </a:tr>
            </a:tbl>
          </a:graphicData>
        </a:graphic>
      </p:graphicFrame>
      <p:sp>
        <p:nvSpPr>
          <p:cNvPr id="3" name="Tekstiruutu 2">
            <a:extLst>
              <a:ext uri="{FF2B5EF4-FFF2-40B4-BE49-F238E27FC236}">
                <a16:creationId xmlns:a16="http://schemas.microsoft.com/office/drawing/2014/main" id="{EE5D9D3F-F2C7-D827-6AB8-93D906543150}"/>
              </a:ext>
            </a:extLst>
          </p:cNvPr>
          <p:cNvSpPr txBox="1"/>
          <p:nvPr/>
        </p:nvSpPr>
        <p:spPr>
          <a:xfrm>
            <a:off x="623731" y="693580"/>
            <a:ext cx="5664459" cy="738664"/>
          </a:xfrm>
          <a:prstGeom prst="rect">
            <a:avLst/>
          </a:prstGeom>
          <a:noFill/>
        </p:spPr>
        <p:txBody>
          <a:bodyPr wrap="square" rtlCol="0">
            <a:spAutoFit/>
          </a:bodyPr>
          <a:lstStyle/>
          <a:p>
            <a:r>
              <a:rPr lang="fi-FI" sz="1400" b="1" dirty="0">
                <a:effectLst/>
                <a:latin typeface="Tanssikallio Medium" panose="00000600000000000000" pitchFamily="50" charset="0"/>
                <a:ea typeface="Calibri" panose="020F0502020204030204" pitchFamily="34" charset="0"/>
                <a:cs typeface="Times New Roman" panose="02020603050405020304" pitchFamily="18" charset="0"/>
              </a:rPr>
              <a:t>1. Hyvinvoinnin, terveyden ja toimintakyvyn   ylläpitäminen ja edistäminen</a:t>
            </a:r>
            <a:endParaRPr lang="fi-FI" sz="1400" b="1" dirty="0">
              <a:latin typeface="Tanssikallio Medium" panose="00000600000000000000" pitchFamily="50" charset="0"/>
            </a:endParaRPr>
          </a:p>
          <a:p>
            <a:endParaRPr lang="fi-FI" sz="1400" dirty="0"/>
          </a:p>
        </p:txBody>
      </p:sp>
      <p:sp>
        <p:nvSpPr>
          <p:cNvPr id="4" name="Tekstiruutu 3">
            <a:extLst>
              <a:ext uri="{FF2B5EF4-FFF2-40B4-BE49-F238E27FC236}">
                <a16:creationId xmlns:a16="http://schemas.microsoft.com/office/drawing/2014/main" id="{465EA660-363F-B89A-0867-9688F73B2D03}"/>
              </a:ext>
            </a:extLst>
          </p:cNvPr>
          <p:cNvSpPr txBox="1"/>
          <p:nvPr/>
        </p:nvSpPr>
        <p:spPr>
          <a:xfrm>
            <a:off x="351412" y="216503"/>
            <a:ext cx="10963656" cy="369332"/>
          </a:xfrm>
          <a:prstGeom prst="rect">
            <a:avLst/>
          </a:prstGeom>
          <a:noFill/>
        </p:spPr>
        <p:txBody>
          <a:bodyPr wrap="square" rtlCol="0">
            <a:spAutoFit/>
          </a:bodyPr>
          <a:lstStyle/>
          <a:p>
            <a:r>
              <a:rPr lang="fi-FI" b="1" dirty="0">
                <a:latin typeface="Tanssikallio Medium" panose="00000600000000000000" pitchFamily="50" charset="0"/>
                <a:ea typeface="Calibri" panose="020F0502020204030204" pitchFamily="34" charset="0"/>
                <a:cs typeface="Times New Roman" panose="02020603050405020304" pitchFamily="18" charset="0"/>
              </a:rPr>
              <a:t>4</a:t>
            </a:r>
            <a:r>
              <a:rPr lang="fi-FI" sz="1800" b="1" dirty="0">
                <a:effectLst/>
                <a:latin typeface="Tanssikallio Medium" panose="00000600000000000000" pitchFamily="50" charset="0"/>
                <a:ea typeface="Calibri" panose="020F0502020204030204" pitchFamily="34" charset="0"/>
                <a:cs typeface="Times New Roman" panose="02020603050405020304" pitchFamily="18" charset="0"/>
              </a:rPr>
              <a:t>. Ohjelma</a:t>
            </a:r>
            <a:r>
              <a:rPr lang="fi-FI" b="1" dirty="0">
                <a:latin typeface="Tanssikallio Medium" panose="00000600000000000000" pitchFamily="50" charset="0"/>
                <a:ea typeface="Calibri" panose="020F0502020204030204" pitchFamily="34" charset="0"/>
                <a:cs typeface="Times New Roman" panose="02020603050405020304" pitchFamily="18" charset="0"/>
              </a:rPr>
              <a:t>n tavoitteet ja toimenpiteet</a:t>
            </a:r>
            <a:endParaRPr lang="fi-FI" dirty="0"/>
          </a:p>
        </p:txBody>
      </p:sp>
      <p:sp>
        <p:nvSpPr>
          <p:cNvPr id="7" name="Tekstiruutu 6">
            <a:extLst>
              <a:ext uri="{FF2B5EF4-FFF2-40B4-BE49-F238E27FC236}">
                <a16:creationId xmlns:a16="http://schemas.microsoft.com/office/drawing/2014/main" id="{4C4C4ADA-2013-6A51-DB5C-D06C64B2EBFD}"/>
              </a:ext>
            </a:extLst>
          </p:cNvPr>
          <p:cNvSpPr txBox="1"/>
          <p:nvPr/>
        </p:nvSpPr>
        <p:spPr>
          <a:xfrm>
            <a:off x="6402919" y="693580"/>
            <a:ext cx="5559969" cy="738664"/>
          </a:xfrm>
          <a:prstGeom prst="rect">
            <a:avLst/>
          </a:prstGeom>
          <a:noFill/>
        </p:spPr>
        <p:txBody>
          <a:bodyPr wrap="square" rtlCol="0">
            <a:spAutoFit/>
          </a:bodyPr>
          <a:lstStyle/>
          <a:p>
            <a:r>
              <a:rPr lang="fi-FI" sz="1400" b="1" dirty="0">
                <a:effectLst/>
                <a:latin typeface="Tanssikallio Medium" panose="00000600000000000000" pitchFamily="50" charset="0"/>
                <a:ea typeface="Calibri" panose="020F0502020204030204" pitchFamily="34" charset="0"/>
                <a:cs typeface="Times New Roman" panose="02020603050405020304" pitchFamily="18" charset="0"/>
              </a:rPr>
              <a:t>2. Ikäihmisten osallisuuden ja vaikuttamismahdollisuuksien lisääminen</a:t>
            </a:r>
            <a:endParaRPr lang="fi-FI" sz="1400" dirty="0">
              <a:latin typeface="Tanssikallio Medium" panose="00000600000000000000" pitchFamily="50" charset="0"/>
            </a:endParaRPr>
          </a:p>
          <a:p>
            <a:endParaRPr lang="fi-FI" sz="1400" dirty="0"/>
          </a:p>
        </p:txBody>
      </p:sp>
      <p:graphicFrame>
        <p:nvGraphicFramePr>
          <p:cNvPr id="8" name="Taulukko 7">
            <a:extLst>
              <a:ext uri="{FF2B5EF4-FFF2-40B4-BE49-F238E27FC236}">
                <a16:creationId xmlns:a16="http://schemas.microsoft.com/office/drawing/2014/main" id="{D89F3A5C-9058-1865-8AA1-0709A27426B2}"/>
              </a:ext>
            </a:extLst>
          </p:cNvPr>
          <p:cNvGraphicFramePr>
            <a:graphicFrameLocks noGrp="1"/>
          </p:cNvGraphicFramePr>
          <p:nvPr>
            <p:extLst>
              <p:ext uri="{D42A27DB-BD31-4B8C-83A1-F6EECF244321}">
                <p14:modId xmlns:p14="http://schemas.microsoft.com/office/powerpoint/2010/main" val="2143519043"/>
              </p:ext>
            </p:extLst>
          </p:nvPr>
        </p:nvGraphicFramePr>
        <p:xfrm>
          <a:off x="6451851" y="1432078"/>
          <a:ext cx="5029334" cy="4081183"/>
        </p:xfrm>
        <a:graphic>
          <a:graphicData uri="http://schemas.openxmlformats.org/drawingml/2006/table">
            <a:tbl>
              <a:tblPr firstRow="1" bandRow="1">
                <a:tableStyleId>{69CF1AB2-1976-4502-BF36-3FF5EA218861}</a:tableStyleId>
              </a:tblPr>
              <a:tblGrid>
                <a:gridCol w="2514667">
                  <a:extLst>
                    <a:ext uri="{9D8B030D-6E8A-4147-A177-3AD203B41FA5}">
                      <a16:colId xmlns:a16="http://schemas.microsoft.com/office/drawing/2014/main" val="1780662991"/>
                    </a:ext>
                  </a:extLst>
                </a:gridCol>
                <a:gridCol w="2514667">
                  <a:extLst>
                    <a:ext uri="{9D8B030D-6E8A-4147-A177-3AD203B41FA5}">
                      <a16:colId xmlns:a16="http://schemas.microsoft.com/office/drawing/2014/main" val="520683810"/>
                    </a:ext>
                  </a:extLst>
                </a:gridCol>
              </a:tblGrid>
              <a:tr h="15641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000" b="1" kern="100" dirty="0">
                          <a:effectLst/>
                          <a:latin typeface="Tanssikallio Medium" panose="00000600000000000000" pitchFamily="50" charset="0"/>
                          <a:ea typeface="Calibri" panose="020F0502020204030204" pitchFamily="34" charset="0"/>
                          <a:cs typeface="Times New Roman" panose="02020603050405020304" pitchFamily="18" charset="0"/>
                        </a:rPr>
                        <a:t>Ikäihmisten palvelut suunnitellaan osallisuutta edistävästi</a:t>
                      </a:r>
                      <a:endParaRPr lang="fi-FI" sz="1000" b="1" kern="100" dirty="0">
                        <a:latin typeface="Tanssikallio Medium" panose="00000600000000000000" pitchFamily="50" charset="0"/>
                        <a:ea typeface="Calibri" panose="020F0502020204030204" pitchFamily="34" charset="0"/>
                        <a:cs typeface="Times New Roman" panose="02020603050405020304" pitchFamily="18" charset="0"/>
                      </a:endParaRPr>
                    </a:p>
                    <a:p>
                      <a:endParaRPr lang="fi-FI"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b="0" dirty="0">
                          <a:effectLst/>
                          <a:latin typeface="Tanssikallio Medium" panose="00000600000000000000" pitchFamily="50" charset="0"/>
                          <a:ea typeface="Calibri" panose="020F0502020204030204" pitchFamily="34" charset="0"/>
                          <a:cs typeface="Times New Roman" panose="02020603050405020304" pitchFamily="18" charset="0"/>
                        </a:rPr>
                        <a:t>Esteettömyys huomioidaan kaikessa yhdyskuntasuunnittelussa.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b="0" dirty="0" err="1">
                          <a:solidFill>
                            <a:schemeClr val="tx1"/>
                          </a:solidFill>
                          <a:effectLst/>
                          <a:latin typeface="Tanssikallio Medium" panose="00000600000000000000" pitchFamily="50" charset="0"/>
                          <a:ea typeface="Calibri" panose="020F0502020204030204" pitchFamily="34" charset="0"/>
                          <a:cs typeface="Times New Roman" panose="02020603050405020304" pitchFamily="18" charset="0"/>
                        </a:rPr>
                        <a:t>Vanhus-ja</a:t>
                      </a:r>
                      <a:r>
                        <a:rPr lang="fi-FI" sz="800" b="0" dirty="0">
                          <a:solidFill>
                            <a:schemeClr val="tx1"/>
                          </a:solidFill>
                          <a:effectLst/>
                          <a:latin typeface="Tanssikallio Medium" panose="00000600000000000000" pitchFamily="50" charset="0"/>
                          <a:ea typeface="Calibri" panose="020F0502020204030204" pitchFamily="34" charset="0"/>
                          <a:cs typeface="Times New Roman" panose="02020603050405020304" pitchFamily="18" charset="0"/>
                        </a:rPr>
                        <a:t> vammaisneuvostoja kannustetaan aktiivisuuteen ja neuvostoilta pyydetään lausuntoja.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b="0" dirty="0">
                          <a:solidFill>
                            <a:schemeClr val="tx1"/>
                          </a:solidFill>
                          <a:effectLst/>
                          <a:latin typeface="Tanssikallio Medium" panose="00000600000000000000" pitchFamily="50" charset="0"/>
                          <a:ea typeface="Calibri" panose="020F0502020204030204" pitchFamily="34" charset="0"/>
                          <a:cs typeface="Times New Roman" panose="02020603050405020304" pitchFamily="18" charset="0"/>
                        </a:rPr>
                        <a:t>Ikäihmisten mielipiteitä kysytään ja huomioidaan, esim. Liikuntaraati.</a:t>
                      </a:r>
                    </a:p>
                  </a:txBody>
                  <a:tcPr/>
                </a:tc>
                <a:extLst>
                  <a:ext uri="{0D108BD9-81ED-4DB2-BD59-A6C34878D82A}">
                    <a16:rowId xmlns:a16="http://schemas.microsoft.com/office/drawing/2014/main" val="3792176004"/>
                  </a:ext>
                </a:extLst>
              </a:tr>
              <a:tr h="14572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000" b="1" kern="100" dirty="0">
                          <a:effectLst/>
                          <a:latin typeface="Tanssikallio Medium" panose="00000600000000000000" pitchFamily="50" charset="0"/>
                          <a:ea typeface="Calibri" panose="020F0502020204030204" pitchFamily="34" charset="0"/>
                          <a:cs typeface="Times New Roman" panose="02020603050405020304" pitchFamily="18" charset="0"/>
                        </a:rPr>
                        <a:t>Yhteistyötä kaupungin hallinnonalojen, hyvinvointialueen sekä yksityisen- ja kolmannen sektorin välillä tiivistetään</a:t>
                      </a:r>
                      <a:r>
                        <a:rPr lang="fi-FI" sz="1000" kern="100" dirty="0">
                          <a:effectLst/>
                          <a:latin typeface="Tanssikallio Medium" panose="00000600000000000000" pitchFamily="50" charset="0"/>
                          <a:ea typeface="Calibri" panose="020F0502020204030204" pitchFamily="34" charset="0"/>
                          <a:cs typeface="Times New Roman" panose="02020603050405020304" pitchFamily="18" charset="0"/>
                        </a:rPr>
                        <a:t> </a:t>
                      </a:r>
                      <a:r>
                        <a:rPr lang="fi-FI" sz="1000" b="1" kern="100" dirty="0">
                          <a:effectLst/>
                          <a:latin typeface="Tanssikallio Medium" panose="00000600000000000000" pitchFamily="50" charset="0"/>
                          <a:ea typeface="Calibri" panose="020F0502020204030204" pitchFamily="34" charset="0"/>
                          <a:cs typeface="Times New Roman" panose="02020603050405020304" pitchFamily="18" charset="0"/>
                        </a:rPr>
                        <a:t>ikäihmisten palveluissa</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strike="noStrike" dirty="0">
                          <a:effectLst/>
                          <a:latin typeface="Tanssikallio Medium" panose="00000600000000000000" pitchFamily="50" charset="0"/>
                          <a:ea typeface="Calibri" panose="020F0502020204030204" pitchFamily="34" charset="0"/>
                          <a:cs typeface="Times New Roman" panose="02020603050405020304" pitchFamily="18" charset="0"/>
                        </a:rPr>
                        <a:t>Perustetaan monialaisia työryhmiä.</a:t>
                      </a:r>
                      <a:endParaRPr lang="fi-FI" sz="800" strike="sngStrike" dirty="0">
                        <a:effectLst/>
                        <a:latin typeface="Tanssikallio Medium" panose="00000600000000000000" pitchFamily="50"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strike="noStrike" dirty="0">
                          <a:effectLst/>
                          <a:latin typeface="Tanssikallio Medium" panose="00000600000000000000" pitchFamily="50" charset="0"/>
                          <a:ea typeface="Calibri" panose="020F0502020204030204" pitchFamily="34" charset="0"/>
                          <a:cs typeface="Times New Roman" panose="02020603050405020304" pitchFamily="18" charset="0"/>
                        </a:rPr>
                        <a:t>Järjestetään yhteisiä palavereita jo suunnitteluvaiheessa.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strike="noStrike" dirty="0" err="1">
                          <a:effectLst/>
                          <a:latin typeface="Tanssikallio Medium" panose="00000600000000000000" pitchFamily="50" charset="0"/>
                          <a:ea typeface="Calibri" panose="020F0502020204030204" pitchFamily="34" charset="0"/>
                          <a:cs typeface="Times New Roman" panose="02020603050405020304" pitchFamily="18" charset="0"/>
                        </a:rPr>
                        <a:t>Osallistetaan</a:t>
                      </a:r>
                      <a:r>
                        <a:rPr lang="fi-FI" sz="800" strike="noStrike" dirty="0">
                          <a:effectLst/>
                          <a:latin typeface="Tanssikallio Medium" panose="00000600000000000000" pitchFamily="50" charset="0"/>
                          <a:ea typeface="Calibri" panose="020F0502020204030204" pitchFamily="34" charset="0"/>
                          <a:cs typeface="Times New Roman" panose="02020603050405020304" pitchFamily="18" charset="0"/>
                        </a:rPr>
                        <a:t> aktiivisesti järjestöjä ja seuroja</a:t>
                      </a:r>
                    </a:p>
                  </a:txBody>
                  <a:tcPr/>
                </a:tc>
                <a:extLst>
                  <a:ext uri="{0D108BD9-81ED-4DB2-BD59-A6C34878D82A}">
                    <a16:rowId xmlns:a16="http://schemas.microsoft.com/office/drawing/2014/main" val="2773267894"/>
                  </a:ext>
                </a:extLst>
              </a:tr>
              <a:tr h="10598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000" b="1" kern="100" dirty="0">
                          <a:effectLst/>
                          <a:latin typeface="Tanssikallio Medium" panose="00000600000000000000" pitchFamily="50" charset="0"/>
                          <a:ea typeface="Calibri" panose="020F0502020204030204" pitchFamily="34" charset="0"/>
                          <a:cs typeface="Times New Roman" panose="02020603050405020304" pitchFamily="18" charset="0"/>
                        </a:rPr>
                        <a:t>Ikäihmiset osallistuvat palveluiden suunnitteluun, toteutukseen ja arviointiin</a:t>
                      </a:r>
                      <a:endParaRPr lang="fi-FI" sz="1000" kern="100" dirty="0">
                        <a:effectLst/>
                        <a:latin typeface="Tanssikallio Medium" panose="00000600000000000000" pitchFamily="50" charset="0"/>
                        <a:ea typeface="Calibri" panose="020F0502020204030204" pitchFamily="34" charset="0"/>
                        <a:cs typeface="Times New Roman" panose="02020603050405020304" pitchFamily="18" charset="0"/>
                      </a:endParaRPr>
                    </a:p>
                  </a:txBody>
                  <a:tcPr/>
                </a:tc>
                <a:tc>
                  <a:txBody>
                    <a:bodyPr/>
                    <a:lstStyle/>
                    <a:p>
                      <a:pPr marL="285750" lvl="0" indent="-285750">
                        <a:lnSpc>
                          <a:spcPct val="100000"/>
                        </a:lnSpc>
                        <a:buFont typeface="Arial" panose="020B0604020202020204" pitchFamily="34" charset="0"/>
                        <a:buChar char="•"/>
                      </a:pPr>
                      <a:r>
                        <a:rPr lang="fi-FI" sz="800" kern="100" dirty="0">
                          <a:effectLst/>
                          <a:latin typeface="Tanssikallio Medium" panose="00000600000000000000" pitchFamily="50" charset="0"/>
                          <a:ea typeface="Calibri" panose="020F0502020204030204" pitchFamily="34" charset="0"/>
                          <a:cs typeface="Times New Roman" panose="02020603050405020304" pitchFamily="18" charset="0"/>
                        </a:rPr>
                        <a:t>Vanhusneuvosto on vahvasti mukana kehittämässä ja arvioimassa kaupungin palveluja</a:t>
                      </a:r>
                    </a:p>
                    <a:p>
                      <a:pPr marL="285750" lvl="0" indent="-285750">
                        <a:lnSpc>
                          <a:spcPct val="100000"/>
                        </a:lnSpc>
                        <a:spcAft>
                          <a:spcPts val="800"/>
                        </a:spcAft>
                        <a:buFont typeface="Arial" panose="020B0604020202020204" pitchFamily="34" charset="0"/>
                        <a:buChar char="•"/>
                      </a:pPr>
                      <a:r>
                        <a:rPr lang="fi-FI" sz="800" kern="100" dirty="0">
                          <a:effectLst/>
                          <a:latin typeface="Tanssikallio Medium" panose="00000600000000000000" pitchFamily="50" charset="0"/>
                          <a:ea typeface="Calibri" panose="020F0502020204030204" pitchFamily="34" charset="0"/>
                          <a:cs typeface="Times New Roman" panose="02020603050405020304" pitchFamily="18" charset="0"/>
                        </a:rPr>
                        <a:t>Ikääntyvien ihmisten roolia suunnittelu- ja päätöksenteko-osallisuudessa </a:t>
                      </a:r>
                      <a:r>
                        <a:rPr lang="fi-FI" sz="800" kern="100" dirty="0">
                          <a:solidFill>
                            <a:schemeClr val="tx1"/>
                          </a:solidFill>
                          <a:effectLst/>
                          <a:latin typeface="Tanssikallio Medium" panose="00000600000000000000" pitchFamily="50" charset="0"/>
                          <a:ea typeface="Calibri" panose="020F0502020204030204" pitchFamily="34" charset="0"/>
                          <a:cs typeface="Times New Roman" panose="02020603050405020304" pitchFamily="18" charset="0"/>
                        </a:rPr>
                        <a:t>säilytetään</a:t>
                      </a:r>
                      <a:endParaRPr lang="fi-FI" sz="800" dirty="0">
                        <a:solidFill>
                          <a:schemeClr val="tx1"/>
                        </a:solidFill>
                      </a:endParaRPr>
                    </a:p>
                  </a:txBody>
                  <a:tcPr/>
                </a:tc>
                <a:extLst>
                  <a:ext uri="{0D108BD9-81ED-4DB2-BD59-A6C34878D82A}">
                    <a16:rowId xmlns:a16="http://schemas.microsoft.com/office/drawing/2014/main" val="2110291999"/>
                  </a:ext>
                </a:extLst>
              </a:tr>
            </a:tbl>
          </a:graphicData>
        </a:graphic>
      </p:graphicFrame>
    </p:spTree>
    <p:extLst>
      <p:ext uri="{BB962C8B-B14F-4D97-AF65-F5344CB8AC3E}">
        <p14:creationId xmlns:p14="http://schemas.microsoft.com/office/powerpoint/2010/main" val="484059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alvella Naantalin keskustan uusia kerrostaloja kadun varrella, toisella puolella vanhaa rakennuskantaa.">
            <a:extLst>
              <a:ext uri="{FF2B5EF4-FFF2-40B4-BE49-F238E27FC236}">
                <a16:creationId xmlns:a16="http://schemas.microsoft.com/office/drawing/2014/main" id="{0ADFD28D-C484-CD28-E2BB-3C541A7958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961" t="7297" r="30190" b="7330"/>
          <a:stretch/>
        </p:blipFill>
        <p:spPr bwMode="auto">
          <a:xfrm>
            <a:off x="7866332" y="776626"/>
            <a:ext cx="3927819" cy="4983444"/>
          </a:xfrm>
          <a:prstGeom prst="rect">
            <a:avLst/>
          </a:prstGeom>
          <a:noFill/>
          <a:extLst>
            <a:ext uri="{909E8E84-426E-40DD-AFC4-6F175D3DCCD1}">
              <a14:hiddenFill xmlns:a14="http://schemas.microsoft.com/office/drawing/2010/main">
                <a:solidFill>
                  <a:srgbClr val="FFFFFF"/>
                </a:solidFill>
              </a14:hiddenFill>
            </a:ext>
          </a:extLst>
        </p:spPr>
      </p:pic>
      <p:sp>
        <p:nvSpPr>
          <p:cNvPr id="6" name="Tekstiruutu 5">
            <a:extLst>
              <a:ext uri="{FF2B5EF4-FFF2-40B4-BE49-F238E27FC236}">
                <a16:creationId xmlns:a16="http://schemas.microsoft.com/office/drawing/2014/main" id="{3AC1F8D3-5EBE-F174-5A0C-9CF6AE18DE30}"/>
              </a:ext>
            </a:extLst>
          </p:cNvPr>
          <p:cNvSpPr txBox="1"/>
          <p:nvPr/>
        </p:nvSpPr>
        <p:spPr>
          <a:xfrm>
            <a:off x="600501" y="713563"/>
            <a:ext cx="4515830" cy="523220"/>
          </a:xfrm>
          <a:prstGeom prst="rect">
            <a:avLst/>
          </a:prstGeom>
          <a:noFill/>
        </p:spPr>
        <p:txBody>
          <a:bodyPr wrap="square" rtlCol="0">
            <a:spAutoFit/>
          </a:bodyPr>
          <a:lstStyle/>
          <a:p>
            <a:r>
              <a:rPr lang="fi-FI" sz="1400" b="1" dirty="0">
                <a:effectLst/>
                <a:latin typeface="Tanssikallio Medium" panose="00000600000000000000" pitchFamily="50" charset="0"/>
                <a:ea typeface="Calibri" panose="020F0502020204030204" pitchFamily="34" charset="0"/>
                <a:cs typeface="Times New Roman" panose="02020603050405020304" pitchFamily="18" charset="0"/>
              </a:rPr>
              <a:t>3. Asumisen ja elinympäristön kehittäminen</a:t>
            </a:r>
            <a:endParaRPr lang="fi-FI" sz="1400" dirty="0">
              <a:latin typeface="Tanssikallio Medium" panose="00000600000000000000" pitchFamily="50" charset="0"/>
            </a:endParaRPr>
          </a:p>
          <a:p>
            <a:endParaRPr lang="fi-FI" sz="1400" dirty="0"/>
          </a:p>
        </p:txBody>
      </p:sp>
      <p:graphicFrame>
        <p:nvGraphicFramePr>
          <p:cNvPr id="7" name="Taulukko 6">
            <a:extLst>
              <a:ext uri="{FF2B5EF4-FFF2-40B4-BE49-F238E27FC236}">
                <a16:creationId xmlns:a16="http://schemas.microsoft.com/office/drawing/2014/main" id="{195FCDFC-5556-6FFC-F078-E119C4DD04C2}"/>
              </a:ext>
            </a:extLst>
          </p:cNvPr>
          <p:cNvGraphicFramePr>
            <a:graphicFrameLocks noGrp="1"/>
          </p:cNvGraphicFramePr>
          <p:nvPr>
            <p:extLst>
              <p:ext uri="{D42A27DB-BD31-4B8C-83A1-F6EECF244321}">
                <p14:modId xmlns:p14="http://schemas.microsoft.com/office/powerpoint/2010/main" val="818440120"/>
              </p:ext>
            </p:extLst>
          </p:nvPr>
        </p:nvGraphicFramePr>
        <p:xfrm>
          <a:off x="702692" y="1227757"/>
          <a:ext cx="5031452" cy="4081182"/>
        </p:xfrm>
        <a:graphic>
          <a:graphicData uri="http://schemas.openxmlformats.org/drawingml/2006/table">
            <a:tbl>
              <a:tblPr firstRow="1" bandRow="1">
                <a:tableStyleId>{69CF1AB2-1976-4502-BF36-3FF5EA218861}</a:tableStyleId>
              </a:tblPr>
              <a:tblGrid>
                <a:gridCol w="2514667">
                  <a:extLst>
                    <a:ext uri="{9D8B030D-6E8A-4147-A177-3AD203B41FA5}">
                      <a16:colId xmlns:a16="http://schemas.microsoft.com/office/drawing/2014/main" val="3499405416"/>
                    </a:ext>
                  </a:extLst>
                </a:gridCol>
                <a:gridCol w="2516785">
                  <a:extLst>
                    <a:ext uri="{9D8B030D-6E8A-4147-A177-3AD203B41FA5}">
                      <a16:colId xmlns:a16="http://schemas.microsoft.com/office/drawing/2014/main" val="1827618308"/>
                    </a:ext>
                  </a:extLst>
                </a:gridCol>
              </a:tblGrid>
              <a:tr h="12506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000" b="1" kern="100" dirty="0">
                          <a:effectLst/>
                          <a:latin typeface="Tanssikallio Medium" panose="00000600000000000000" pitchFamily="50" charset="0"/>
                          <a:ea typeface="Calibri" panose="020F0502020204030204" pitchFamily="34" charset="0"/>
                          <a:cs typeface="Times New Roman" panose="02020603050405020304" pitchFamily="18" charset="0"/>
                        </a:rPr>
                        <a:t>Ikäihmisillä on mahdollisuus asua kotona</a:t>
                      </a:r>
                      <a:endParaRPr lang="fi-FI" sz="1000" kern="100" dirty="0">
                        <a:effectLst/>
                        <a:latin typeface="Tanssikallio Medium" panose="00000600000000000000" pitchFamily="50" charset="0"/>
                        <a:ea typeface="Calibri" panose="020F0502020204030204" pitchFamily="34" charset="0"/>
                        <a:cs typeface="Times New Roman" panose="02020603050405020304" pitchFamily="18" charset="0"/>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b="0" kern="100" dirty="0">
                          <a:effectLst/>
                          <a:latin typeface="Tanssikallio Medium" panose="00000600000000000000" pitchFamily="50" charset="0"/>
                          <a:ea typeface="Calibri" panose="020F0502020204030204" pitchFamily="34" charset="0"/>
                          <a:cs typeface="Times New Roman" panose="02020603050405020304" pitchFamily="18" charset="0"/>
                        </a:rPr>
                        <a:t>Kuntalaiset saavat tietoa kodin muutostöiden eri mahdollisuuksista kaupungin verkkosivuilta.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b="0" kern="100" dirty="0">
                          <a:solidFill>
                            <a:schemeClr val="tx1"/>
                          </a:solidFill>
                          <a:effectLst/>
                          <a:latin typeface="Tanssikallio Medium" panose="00000600000000000000" pitchFamily="50" charset="0"/>
                          <a:ea typeface="Calibri" panose="020F0502020204030204" pitchFamily="34" charset="0"/>
                          <a:cs typeface="Times New Roman" panose="02020603050405020304" pitchFamily="18" charset="0"/>
                        </a:rPr>
                        <a:t>Kaupunki luo edellytyksiä senioriväestön asuntojen rakentamiselle.</a:t>
                      </a:r>
                    </a:p>
                  </a:txBody>
                  <a:tcPr/>
                </a:tc>
                <a:extLst>
                  <a:ext uri="{0D108BD9-81ED-4DB2-BD59-A6C34878D82A}">
                    <a16:rowId xmlns:a16="http://schemas.microsoft.com/office/drawing/2014/main" val="2463707976"/>
                  </a:ext>
                </a:extLst>
              </a:tr>
              <a:tr h="28304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000" b="1" kern="100" dirty="0">
                          <a:effectLst/>
                          <a:latin typeface="Tanssikallio Medium" panose="00000600000000000000" pitchFamily="50" charset="0"/>
                          <a:ea typeface="Calibri" panose="020F0502020204030204" pitchFamily="34" charset="0"/>
                          <a:cs typeface="Times New Roman" panose="02020603050405020304" pitchFamily="18" charset="0"/>
                        </a:rPr>
                        <a:t>Asuinympäristöt ovat esteettömiä, turvallisia ja kauniita ja ne houkuttelevat liikkumaan</a:t>
                      </a:r>
                      <a:endParaRPr lang="fi-FI" sz="1000" kern="100" dirty="0">
                        <a:effectLst/>
                        <a:latin typeface="Tanssikallio Medium" panose="00000600000000000000" pitchFamily="50" charset="0"/>
                        <a:ea typeface="Calibri" panose="020F0502020204030204" pitchFamily="34" charset="0"/>
                        <a:cs typeface="Times New Roman" panose="02020603050405020304" pitchFamily="18" charset="0"/>
                      </a:endParaRPr>
                    </a:p>
                  </a:txBody>
                  <a:tcPr/>
                </a:tc>
                <a:tc>
                  <a:txBody>
                    <a:bodyPr/>
                    <a:lstStyle/>
                    <a:p>
                      <a:pPr marL="171450" lvl="0" indent="-171450">
                        <a:lnSpc>
                          <a:spcPct val="100000"/>
                        </a:lnSpc>
                        <a:buFont typeface="Arial" panose="020B0604020202020204" pitchFamily="34" charset="0"/>
                        <a:buChar char="•"/>
                      </a:pPr>
                      <a:r>
                        <a:rPr lang="fi-FI" sz="800" b="0" kern="100" dirty="0">
                          <a:solidFill>
                            <a:schemeClr val="tx1"/>
                          </a:solidFill>
                          <a:effectLst/>
                          <a:latin typeface="Tanssikallio Medium" panose="00000600000000000000" pitchFamily="50" charset="0"/>
                          <a:ea typeface="Calibri" panose="020F0502020204030204" pitchFamily="34" charset="0"/>
                          <a:cs typeface="Times New Roman" panose="02020603050405020304" pitchFamily="18" charset="0"/>
                        </a:rPr>
                        <a:t>Asuinkerrostaloyhtiöillä on mahdollisuus hakea hissiavustusta kaupungilta</a:t>
                      </a:r>
                    </a:p>
                    <a:p>
                      <a:pPr marL="171450" lvl="0" indent="-171450">
                        <a:lnSpc>
                          <a:spcPct val="100000"/>
                        </a:lnSpc>
                        <a:buFont typeface="Arial" panose="020B0604020202020204" pitchFamily="34" charset="0"/>
                        <a:buChar char="•"/>
                      </a:pPr>
                      <a:r>
                        <a:rPr lang="fi-FI" sz="800" b="0" kern="100" dirty="0">
                          <a:effectLst/>
                          <a:latin typeface="Tanssikallio Medium" panose="00000600000000000000" pitchFamily="50" charset="0"/>
                          <a:ea typeface="Calibri" panose="020F0502020204030204" pitchFamily="34" charset="0"/>
                          <a:cs typeface="Times New Roman" panose="02020603050405020304" pitchFamily="18" charset="0"/>
                        </a:rPr>
                        <a:t>Kaupunkisuunnittelussa kiinnitetään huomiota asuinalueiden lähipalveluihin ja julkiseen liikenteeseen </a:t>
                      </a:r>
                    </a:p>
                    <a:p>
                      <a:pPr marL="171450" lvl="0" indent="-171450">
                        <a:lnSpc>
                          <a:spcPct val="100000"/>
                        </a:lnSpc>
                        <a:spcAft>
                          <a:spcPts val="0"/>
                        </a:spcAft>
                        <a:buFont typeface="Arial" panose="020B0604020202020204" pitchFamily="34" charset="0"/>
                        <a:buChar char="•"/>
                      </a:pPr>
                      <a:r>
                        <a:rPr lang="fi-FI" sz="800" b="0" kern="100" dirty="0">
                          <a:effectLst/>
                          <a:latin typeface="Tanssikallio Medium" panose="00000600000000000000" pitchFamily="50" charset="0"/>
                          <a:ea typeface="Calibri" panose="020F0502020204030204" pitchFamily="34" charset="0"/>
                          <a:cs typeface="Times New Roman" panose="02020603050405020304" pitchFamily="18" charset="0"/>
                        </a:rPr>
                        <a:t>Edistetään asuinympäristöjen yhteisöllisyyttä ja viihtyvyyttä, esim. kehittämällä ulkoilualueita, puistoja, reittejä. </a:t>
                      </a:r>
                    </a:p>
                    <a:p>
                      <a:pPr marL="171450" lvl="0" indent="-171450">
                        <a:lnSpc>
                          <a:spcPct val="100000"/>
                        </a:lnSpc>
                        <a:spcAft>
                          <a:spcPts val="0"/>
                        </a:spcAft>
                        <a:buFont typeface="Arial" panose="020B0604020202020204" pitchFamily="34" charset="0"/>
                        <a:buChar char="•"/>
                      </a:pPr>
                      <a:r>
                        <a:rPr lang="fi-FI" sz="800" b="0" kern="100" dirty="0">
                          <a:effectLst/>
                          <a:latin typeface="Tanssikallio Medium" panose="00000600000000000000" pitchFamily="50" charset="0"/>
                          <a:ea typeface="Calibri" panose="020F0502020204030204" pitchFamily="34" charset="0"/>
                          <a:cs typeface="Times New Roman" panose="02020603050405020304" pitchFamily="18" charset="0"/>
                        </a:rPr>
                        <a:t>Pyritään lisäämään julkisen taiteen määrää eri puolilla Naantalia</a:t>
                      </a:r>
                    </a:p>
                  </a:txBody>
                  <a:tcPr/>
                </a:tc>
                <a:extLst>
                  <a:ext uri="{0D108BD9-81ED-4DB2-BD59-A6C34878D82A}">
                    <a16:rowId xmlns:a16="http://schemas.microsoft.com/office/drawing/2014/main" val="2322375368"/>
                  </a:ext>
                </a:extLst>
              </a:tr>
            </a:tbl>
          </a:graphicData>
        </a:graphic>
      </p:graphicFrame>
    </p:spTree>
    <p:extLst>
      <p:ext uri="{BB962C8B-B14F-4D97-AF65-F5344CB8AC3E}">
        <p14:creationId xmlns:p14="http://schemas.microsoft.com/office/powerpoint/2010/main" val="1333644535"/>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1" id="{BBBE3FFD-1162-4876-BC6F-891402D1DF37}" vid="{30ED5185-A01A-4212-A087-1F07B1B4DA7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446f10e-306a-4929-8a4e-763a0e5911af">
      <Terms xmlns="http://schemas.microsoft.com/office/infopath/2007/PartnerControls"/>
    </lcf76f155ced4ddcb4097134ff3c332f>
    <TaxCatchAll xmlns="88b14070-a31d-4689-9cc9-f682f47ad4d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Asiakirja" ma:contentTypeID="0x010100B8A7C392283870488CC5DF3490C0C012" ma:contentTypeVersion="8" ma:contentTypeDescription="Luo uusi asiakirja." ma:contentTypeScope="" ma:versionID="1615bb105fb073f244c80d91828cd349">
  <xsd:schema xmlns:xsd="http://www.w3.org/2001/XMLSchema" xmlns:xs="http://www.w3.org/2001/XMLSchema" xmlns:p="http://schemas.microsoft.com/office/2006/metadata/properties" xmlns:ns2="1446f10e-306a-4929-8a4e-763a0e5911af" xmlns:ns3="88b14070-a31d-4689-9cc9-f682f47ad4d3" targetNamespace="http://schemas.microsoft.com/office/2006/metadata/properties" ma:root="true" ma:fieldsID="35bb78850d7c2e3c0e959f9d1d610df2" ns2:_="" ns3:_="">
    <xsd:import namespace="1446f10e-306a-4929-8a4e-763a0e5911af"/>
    <xsd:import namespace="88b14070-a31d-4689-9cc9-f682f47ad4d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46f10e-306a-4929-8a4e-763a0e5911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Kuvien tunnisteet" ma:readOnly="false" ma:fieldId="{5cf76f15-5ced-4ddc-b409-7134ff3c332f}" ma:taxonomyMulti="true" ma:sspId="354404d6-ee00-452b-8f13-392ab8500b3b"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8b14070-a31d-4689-9cc9-f682f47ad4d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de7b137-28be-487b-9fcf-ff90724cb74f}" ma:internalName="TaxCatchAll" ma:showField="CatchAllData" ma:web="88b14070-a31d-4689-9cc9-f682f47ad4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33EAEA-4843-47C7-B49A-DF6E4F644A43}">
  <ds:schemaRefs>
    <ds:schemaRef ds:uri="http://purl.org/dc/terms/"/>
    <ds:schemaRef ds:uri="http://purl.org/dc/dcmitype/"/>
    <ds:schemaRef ds:uri="88b14070-a31d-4689-9cc9-f682f47ad4d3"/>
    <ds:schemaRef ds:uri="http://www.w3.org/XML/1998/namespace"/>
    <ds:schemaRef ds:uri="1446f10e-306a-4929-8a4e-763a0e5911af"/>
    <ds:schemaRef ds:uri="http://schemas.microsoft.com/office/2006/documentManagement/types"/>
    <ds:schemaRef ds:uri="http://schemas.microsoft.com/office/2006/metadata/properties"/>
    <ds:schemaRef ds:uri="http://purl.org/dc/elements/1.1/"/>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4ED3978A-4956-459D-8AEB-C415A1ADC0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46f10e-306a-4929-8a4e-763a0e5911af"/>
    <ds:schemaRef ds:uri="88b14070-a31d-4689-9cc9-f682f47ad4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B9B5C95-51F7-427C-B797-D227BB37C1F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Powerpoint-pohja vihreä - kansilehdellä</Template>
  <TotalTime>1080</TotalTime>
  <Words>1486</Words>
  <Application>Microsoft Office PowerPoint</Application>
  <PresentationFormat>Laajakuva</PresentationFormat>
  <Paragraphs>135</Paragraphs>
  <Slides>10</Slides>
  <Notes>0</Notes>
  <HiddenSlides>0</HiddenSlides>
  <MMClips>0</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10</vt:i4>
      </vt:variant>
    </vt:vector>
  </HeadingPairs>
  <TitlesOfParts>
    <vt:vector size="14" baseType="lpstr">
      <vt:lpstr>Arial</vt:lpstr>
      <vt:lpstr>Calibri</vt:lpstr>
      <vt:lpstr>Tanssikallio Medium</vt:lpstr>
      <vt:lpstr>Office-teema</vt:lpstr>
      <vt:lpstr>Ikäystävällinen Naantali</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Company>Naantalin kaupunki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Ikäystävällinen Naantali</dc:title>
  <dc:creator>Lineri Marika</dc:creator>
  <cp:lastModifiedBy>Lineri Marika</cp:lastModifiedBy>
  <cp:revision>8</cp:revision>
  <dcterms:created xsi:type="dcterms:W3CDTF">2023-10-16T12:15:38Z</dcterms:created>
  <dcterms:modified xsi:type="dcterms:W3CDTF">2024-04-04T06:34:58Z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0x010100B8A7C392283870488CC5DF3490C0C012</vt:lpwstr>
  </property>
  <property fmtid="{D5CDD505-2E9C-101B-9397-08002B2CF9AE}" pid="3" name="MediaServiceImageTags">
    <vt:lpwstr/>
  </property>
</Properties>
</file>