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D6E99-C6D8-4F4C-AFDF-D59E4AC90B7B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F0802-44B5-4F69-AAE7-337A22D091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0900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4122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4279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181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5969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9177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3209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6479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3528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14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470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464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837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552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46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5230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701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368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A95C711-646B-4E12-A59F-C698E5FEEA17}" type="datetimeFigureOut">
              <a:rPr lang="fi-FI" smtClean="0"/>
              <a:t>6.5.2019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CD9282A-5BF1-4324-91FA-E4D8242FF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10547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Ajatuksia itsesäätelystä koulun näkökulmasta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Maria Hvitfelt-Kuusinen</a:t>
            </a:r>
          </a:p>
          <a:p>
            <a:r>
              <a:rPr lang="fi-FI" dirty="0" err="1" smtClean="0"/>
              <a:t>Kouluuntutustumispäivä</a:t>
            </a:r>
            <a:r>
              <a:rPr lang="fi-FI" dirty="0" smtClean="0"/>
              <a:t> 7.5.2019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980368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Koulutyö - oppiminen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Koulussa opetus on yhä ryhmämuotoista </a:t>
            </a:r>
          </a:p>
          <a:p>
            <a:r>
              <a:rPr lang="fi-FI" dirty="0" smtClean="0"/>
              <a:t>Ryhmäopetus vaatii lapsilta itsesäätelyä/malttia/keskittymistä</a:t>
            </a:r>
          </a:p>
          <a:p>
            <a:r>
              <a:rPr lang="fi-FI" dirty="0" smtClean="0"/>
              <a:t>Oppilaiden on opittavat luokan toimintakulttuuri ja säännöt (turvallinen oppimisympäristö kaikille)</a:t>
            </a:r>
          </a:p>
          <a:p>
            <a:r>
              <a:rPr lang="fi-FI" dirty="0" smtClean="0"/>
              <a:t>Uusi OPS voi antaa julkisuudessa harhaanjohtavan kuvan toiminnasta ja vapaudesta (valinnat, menetelmät, tilat). Valintoja voidaan tehdä, kun toimintaympäristön rutiinit ja vaadittavat taidot hallitaan.</a:t>
            </a:r>
          </a:p>
          <a:p>
            <a:r>
              <a:rPr lang="fi-FI" dirty="0" smtClean="0"/>
              <a:t>Keskittymisen yhteys oppimiseen tärkeää</a:t>
            </a:r>
          </a:p>
          <a:p>
            <a:r>
              <a:rPr lang="fi-FI" dirty="0" smtClean="0"/>
              <a:t>Jokaisen käytös ja toiminta luokkayhteisössä on tärkeää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3345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Lasten erilaisuus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Jokaisella oma persoona</a:t>
            </a:r>
            <a:endParaRPr lang="fi-FI" dirty="0"/>
          </a:p>
          <a:p>
            <a:r>
              <a:rPr lang="fi-FI" dirty="0" smtClean="0"/>
              <a:t>Lapset tarvitsevat </a:t>
            </a:r>
            <a:r>
              <a:rPr lang="fi-FI" dirty="0"/>
              <a:t>eri määrän </a:t>
            </a:r>
            <a:r>
              <a:rPr lang="fi-FI" dirty="0" smtClean="0"/>
              <a:t>tukea (yleinen, tehostettu ja erityinen tuki)</a:t>
            </a:r>
            <a:endParaRPr lang="fi-FI" dirty="0"/>
          </a:p>
          <a:p>
            <a:r>
              <a:rPr lang="fi-FI" dirty="0" smtClean="0"/>
              <a:t>Persoonallisuus ei kuitenkaan oikeuta häirintään</a:t>
            </a:r>
          </a:p>
          <a:p>
            <a:r>
              <a:rPr lang="fi-FI" dirty="0"/>
              <a:t>R</a:t>
            </a:r>
            <a:r>
              <a:rPr lang="fi-FI" dirty="0" smtClean="0"/>
              <a:t>yhmän </a:t>
            </a:r>
            <a:r>
              <a:rPr lang="fi-FI" dirty="0"/>
              <a:t>hyvä </a:t>
            </a:r>
            <a:r>
              <a:rPr lang="fi-FI" dirty="0" smtClean="0"/>
              <a:t>malli on arvokasta</a:t>
            </a:r>
            <a:endParaRPr lang="fi-FI" dirty="0"/>
          </a:p>
          <a:p>
            <a:r>
              <a:rPr lang="fi-FI" dirty="0" smtClean="0"/>
              <a:t>Ryhmän </a:t>
            </a:r>
            <a:r>
              <a:rPr lang="fi-FI" dirty="0"/>
              <a:t>on vaikea tukea hyvää käytöstä, jos itsesäätely/käytöksessä on paljon </a:t>
            </a:r>
            <a:r>
              <a:rPr lang="fi-FI" dirty="0" smtClean="0"/>
              <a:t>pulmia osalla oppilaista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2320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</a:t>
            </a:r>
            <a:r>
              <a:rPr lang="fi-FI" dirty="0" smtClean="0"/>
              <a:t>iestintä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Koulussa yhteydenpito ei ole jokapäiväistä</a:t>
            </a:r>
          </a:p>
          <a:p>
            <a:r>
              <a:rPr lang="fi-FI" dirty="0" smtClean="0"/>
              <a:t>Itsesäätelyn pulmat ovat kodin ja koulun yhteinen haaste</a:t>
            </a:r>
          </a:p>
          <a:p>
            <a:pPr lvl="1"/>
            <a:r>
              <a:rPr lang="fi-FI" dirty="0" smtClean="0"/>
              <a:t>Opettajan viestintään kannattaa suhtautua myönteisesti, huoli on yhteinen</a:t>
            </a:r>
          </a:p>
          <a:p>
            <a:pPr lvl="1"/>
            <a:r>
              <a:rPr lang="fi-FI" dirty="0" smtClean="0"/>
              <a:t>Lapselle on tärkeää, että koti ja koulu pitävät ’yhtä köyttä’</a:t>
            </a:r>
          </a:p>
          <a:p>
            <a:pPr lvl="1"/>
            <a:r>
              <a:rPr lang="fi-FI" dirty="0" smtClean="0"/>
              <a:t>Malttamattomuus häiritsee lasta itseään ja muita</a:t>
            </a:r>
          </a:p>
          <a:p>
            <a:pPr lvl="1"/>
            <a:r>
              <a:rPr lang="fi-FI" dirty="0" smtClean="0"/>
              <a:t>Oman oppimisen häiriintyminen (edistyminen häiriintyy, omat kyvyt eivät tule käyttöön optimaalisesti)</a:t>
            </a:r>
          </a:p>
          <a:p>
            <a:pPr lvl="1"/>
            <a:r>
              <a:rPr lang="fi-FI" dirty="0" smtClean="0"/>
              <a:t>Häiriköksi </a:t>
            </a:r>
            <a:r>
              <a:rPr lang="fi-FI" dirty="0" err="1" smtClean="0"/>
              <a:t>leimaantuminen</a:t>
            </a:r>
            <a:r>
              <a:rPr lang="fi-FI" dirty="0" smtClean="0"/>
              <a:t> pyritään välttämään</a:t>
            </a:r>
          </a:p>
          <a:p>
            <a:pPr lvl="1"/>
            <a:r>
              <a:rPr lang="fi-FI" dirty="0" smtClean="0"/>
              <a:t>Halu onnistua ja pärjätä on jokaisella lapsella koulutyön alussa todella tärkeää!</a:t>
            </a:r>
          </a:p>
          <a:p>
            <a:pPr marL="457200" lvl="1" indent="0">
              <a:buNone/>
            </a:pPr>
            <a:endParaRPr lang="fi-FI" dirty="0" smtClean="0"/>
          </a:p>
          <a:p>
            <a:pPr marL="457200" lvl="1" indent="0">
              <a:buNone/>
            </a:pPr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2035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Kouluviihtyvyys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Itsesäätelyn taidot auttavat kouluviihtyvyyteen</a:t>
            </a:r>
          </a:p>
          <a:p>
            <a:r>
              <a:rPr lang="fi-FI" b="1" dirty="0" smtClean="0"/>
              <a:t>Myönteinen kuva omasta oppimisesta ja onnistunut vuorovaikutus </a:t>
            </a:r>
            <a:r>
              <a:rPr lang="fi-FI" dirty="0" smtClean="0"/>
              <a:t>kavereiden kanssa ovat koulussa viihtymiselle erityisen tärkeitä!</a:t>
            </a:r>
          </a:p>
          <a:p>
            <a:endParaRPr lang="fi-FI" dirty="0"/>
          </a:p>
          <a:p>
            <a:r>
              <a:rPr lang="fi-FI" dirty="0" smtClean="0"/>
              <a:t>Onneksi itsesäätelyn taidot karttuvat kun niitä harjoitellaan!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4871304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i">
  <a:themeElements>
    <a:clrScheme name="Sektori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1556</TotalTime>
  <Words>213</Words>
  <Application>Microsoft Office PowerPoint</Application>
  <PresentationFormat>Laajakuva</PresentationFormat>
  <Paragraphs>31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Calibri</vt:lpstr>
      <vt:lpstr>Century Gothic</vt:lpstr>
      <vt:lpstr>Wingdings 3</vt:lpstr>
      <vt:lpstr>Sektori</vt:lpstr>
      <vt:lpstr>Ajatuksia itsesäätelystä koulun näkökulmasta</vt:lpstr>
      <vt:lpstr>Koulutyö - oppiminen</vt:lpstr>
      <vt:lpstr>Lasten erilaisuus</vt:lpstr>
      <vt:lpstr>Viestintä</vt:lpstr>
      <vt:lpstr>Kouluviihtyvyys</vt:lpstr>
    </vt:vector>
  </TitlesOfParts>
  <Company>Naantalin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Hvitfelt-Kuusinen Maria</dc:creator>
  <cp:lastModifiedBy>Malin Vesa</cp:lastModifiedBy>
  <cp:revision>7</cp:revision>
  <cp:lastPrinted>2019-03-05T12:37:53Z</cp:lastPrinted>
  <dcterms:created xsi:type="dcterms:W3CDTF">2019-03-05T09:21:11Z</dcterms:created>
  <dcterms:modified xsi:type="dcterms:W3CDTF">2019-05-06T09:27:48Z</dcterms:modified>
</cp:coreProperties>
</file>