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4"/>
  </p:sldMasterIdLst>
  <p:notesMasterIdLst>
    <p:notesMasterId r:id="rId31"/>
  </p:notesMasterIdLst>
  <p:sldIdLst>
    <p:sldId id="256" r:id="rId5"/>
    <p:sldId id="270" r:id="rId6"/>
    <p:sldId id="294" r:id="rId7"/>
    <p:sldId id="292" r:id="rId8"/>
    <p:sldId id="293" r:id="rId9"/>
    <p:sldId id="297" r:id="rId10"/>
    <p:sldId id="315" r:id="rId11"/>
    <p:sldId id="304" r:id="rId12"/>
    <p:sldId id="309" r:id="rId13"/>
    <p:sldId id="313" r:id="rId14"/>
    <p:sldId id="288" r:id="rId15"/>
    <p:sldId id="289" r:id="rId16"/>
    <p:sldId id="281" r:id="rId17"/>
    <p:sldId id="286" r:id="rId18"/>
    <p:sldId id="279" r:id="rId19"/>
    <p:sldId id="314" r:id="rId20"/>
    <p:sldId id="317" r:id="rId21"/>
    <p:sldId id="300" r:id="rId22"/>
    <p:sldId id="312" r:id="rId23"/>
    <p:sldId id="316" r:id="rId24"/>
    <p:sldId id="318" r:id="rId25"/>
    <p:sldId id="521" r:id="rId26"/>
    <p:sldId id="511" r:id="rId27"/>
    <p:sldId id="520" r:id="rId28"/>
    <p:sldId id="523" r:id="rId29"/>
    <p:sldId id="296" r:id="rId3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EFCBAA-B647-411E-B0BF-8A85A452FE79}" v="326" dt="2022-09-20T12:25:32.2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rjämäki Miia" userId="6b19a32f-127f-4eee-a9ee-72d6819de5f6" providerId="ADAL" clId="{72E38A01-C37D-4D57-B288-3DCC0EBA5F04}"/>
    <pc:docChg chg="modSld">
      <pc:chgData name="Syrjämäki Miia" userId="6b19a32f-127f-4eee-a9ee-72d6819de5f6" providerId="ADAL" clId="{72E38A01-C37D-4D57-B288-3DCC0EBA5F04}" dt="2022-09-06T08:20:53.491" v="91" actId="20577"/>
      <pc:docMkLst>
        <pc:docMk/>
      </pc:docMkLst>
      <pc:sldChg chg="modSp mod">
        <pc:chgData name="Syrjämäki Miia" userId="6b19a32f-127f-4eee-a9ee-72d6819de5f6" providerId="ADAL" clId="{72E38A01-C37D-4D57-B288-3DCC0EBA5F04}" dt="2022-09-06T08:20:53.491" v="91" actId="20577"/>
        <pc:sldMkLst>
          <pc:docMk/>
          <pc:sldMk cId="4056244194" sldId="521"/>
        </pc:sldMkLst>
        <pc:spChg chg="mod">
          <ac:chgData name="Syrjämäki Miia" userId="6b19a32f-127f-4eee-a9ee-72d6819de5f6" providerId="ADAL" clId="{72E38A01-C37D-4D57-B288-3DCC0EBA5F04}" dt="2022-09-06T08:20:53.491" v="91" actId="20577"/>
          <ac:spMkLst>
            <pc:docMk/>
            <pc:sldMk cId="4056244194" sldId="521"/>
            <ac:spMk id="3" creationId="{0472089A-CB48-4C45-A800-4F1C6B6FD33A}"/>
          </ac:spMkLst>
        </pc:spChg>
      </pc:sldChg>
    </pc:docChg>
  </pc:docChgLst>
  <pc:docChgLst>
    <pc:chgData name="Syrjämäki Miia" userId="S::miia.syrjamaki@naantali.fi::6b19a32f-127f-4eee-a9ee-72d6819de5f6" providerId="AD" clId="Web-{4AEFCBAA-B647-411E-B0BF-8A85A452FE79}"/>
    <pc:docChg chg="addSld delSld modSld sldOrd">
      <pc:chgData name="Syrjämäki Miia" userId="S::miia.syrjamaki@naantali.fi::6b19a32f-127f-4eee-a9ee-72d6819de5f6" providerId="AD" clId="Web-{4AEFCBAA-B647-411E-B0BF-8A85A452FE79}" dt="2022-09-20T12:25:32.220" v="192" actId="20577"/>
      <pc:docMkLst>
        <pc:docMk/>
      </pc:docMkLst>
      <pc:sldChg chg="new del">
        <pc:chgData name="Syrjämäki Miia" userId="S::miia.syrjamaki@naantali.fi::6b19a32f-127f-4eee-a9ee-72d6819de5f6" providerId="AD" clId="Web-{4AEFCBAA-B647-411E-B0BF-8A85A452FE79}" dt="2022-09-20T12:24:33.360" v="171"/>
        <pc:sldMkLst>
          <pc:docMk/>
          <pc:sldMk cId="3095874732" sldId="522"/>
        </pc:sldMkLst>
      </pc:sldChg>
      <pc:sldChg chg="addSp modSp add ord replId">
        <pc:chgData name="Syrjämäki Miia" userId="S::miia.syrjamaki@naantali.fi::6b19a32f-127f-4eee-a9ee-72d6819de5f6" providerId="AD" clId="Web-{4AEFCBAA-B647-411E-B0BF-8A85A452FE79}" dt="2022-09-20T12:25:32.220" v="192" actId="20577"/>
        <pc:sldMkLst>
          <pc:docMk/>
          <pc:sldMk cId="2210619094" sldId="523"/>
        </pc:sldMkLst>
        <pc:spChg chg="mod">
          <ac:chgData name="Syrjämäki Miia" userId="S::miia.syrjamaki@naantali.fi::6b19a32f-127f-4eee-a9ee-72d6819de5f6" providerId="AD" clId="Web-{4AEFCBAA-B647-411E-B0BF-8A85A452FE79}" dt="2022-09-20T12:17:54.822" v="39" actId="20577"/>
          <ac:spMkLst>
            <pc:docMk/>
            <pc:sldMk cId="2210619094" sldId="523"/>
            <ac:spMk id="2" creationId="{BAD5B983-6654-49AA-851F-3FC832C3D421}"/>
          </ac:spMkLst>
        </pc:spChg>
        <pc:spChg chg="mod">
          <ac:chgData name="Syrjämäki Miia" userId="S::miia.syrjamaki@naantali.fi::6b19a32f-127f-4eee-a9ee-72d6819de5f6" providerId="AD" clId="Web-{4AEFCBAA-B647-411E-B0BF-8A85A452FE79}" dt="2022-09-20T12:17:23.462" v="26" actId="20577"/>
          <ac:spMkLst>
            <pc:docMk/>
            <pc:sldMk cId="2210619094" sldId="523"/>
            <ac:spMk id="3" creationId="{600367A1-FB3D-4E6E-BE16-7D8F7757BDB2}"/>
          </ac:spMkLst>
        </pc:spChg>
        <pc:spChg chg="add mod">
          <ac:chgData name="Syrjämäki Miia" userId="S::miia.syrjamaki@naantali.fi::6b19a32f-127f-4eee-a9ee-72d6819de5f6" providerId="AD" clId="Web-{4AEFCBAA-B647-411E-B0BF-8A85A452FE79}" dt="2022-09-20T12:25:32.220" v="192" actId="20577"/>
          <ac:spMkLst>
            <pc:docMk/>
            <pc:sldMk cId="2210619094" sldId="523"/>
            <ac:spMk id="4" creationId="{5106F091-75A1-5609-D7BE-EF6E3059288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CD82E7-F657-4E72-97CC-5A524A6E7A76}" type="doc">
      <dgm:prSet loTypeId="urn:microsoft.com/office/officeart/2005/8/layout/cycle4" loCatId="cycle" qsTypeId="urn:microsoft.com/office/officeart/2005/8/quickstyle/simple1" qsCatId="simple" csTypeId="urn:microsoft.com/office/officeart/2005/8/colors/colorful5" csCatId="colorful" phldr="1"/>
      <dgm:spPr/>
      <dgm:t>
        <a:bodyPr/>
        <a:lstStyle/>
        <a:p>
          <a:endParaRPr lang="fi-FI"/>
        </a:p>
      </dgm:t>
    </dgm:pt>
    <dgm:pt modelId="{75123C09-61A4-474E-A520-33F343DF0E0D}">
      <dgm:prSet phldrT="[Teksti]" custT="1"/>
      <dgm:spPr/>
      <dgm:t>
        <a:bodyPr/>
        <a:lstStyle/>
        <a:p>
          <a:r>
            <a:rPr lang="fi-FI" sz="3200">
              <a:solidFill>
                <a:sysClr val="windowText" lastClr="000000"/>
              </a:solidFill>
            </a:rPr>
            <a:t>KOULU</a:t>
          </a:r>
        </a:p>
      </dgm:t>
    </dgm:pt>
    <dgm:pt modelId="{FDDAB703-2FFE-4090-8B28-51F670F4D82A}" type="parTrans" cxnId="{F9E3A4FC-CFDE-49E4-B079-084209544C3B}">
      <dgm:prSet/>
      <dgm:spPr/>
      <dgm:t>
        <a:bodyPr/>
        <a:lstStyle/>
        <a:p>
          <a:endParaRPr lang="fi-FI"/>
        </a:p>
      </dgm:t>
    </dgm:pt>
    <dgm:pt modelId="{9F8A3B59-AE73-4ACD-8A98-DAA9D7DE7DF1}" type="sibTrans" cxnId="{F9E3A4FC-CFDE-49E4-B079-084209544C3B}">
      <dgm:prSet/>
      <dgm:spPr/>
      <dgm:t>
        <a:bodyPr/>
        <a:lstStyle/>
        <a:p>
          <a:endParaRPr lang="fi-FI"/>
        </a:p>
      </dgm:t>
    </dgm:pt>
    <dgm:pt modelId="{6D6D90EC-8E49-485C-892F-45BDC5D11295}">
      <dgm:prSet phldrT="[Teksti]" custT="1"/>
      <dgm:spPr>
        <a:ln w="38100">
          <a:solidFill>
            <a:schemeClr val="accent5">
              <a:lumMod val="60000"/>
              <a:lumOff val="40000"/>
            </a:schemeClr>
          </a:solidFill>
        </a:ln>
      </dgm:spPr>
      <dgm:t>
        <a:bodyPr/>
        <a:lstStyle/>
        <a:p>
          <a:r>
            <a:rPr lang="fi-FI" sz="2000"/>
            <a:t>Poissaolot</a:t>
          </a:r>
        </a:p>
      </dgm:t>
    </dgm:pt>
    <dgm:pt modelId="{E04347B1-584E-4D2F-B55B-B6667EED8752}" type="parTrans" cxnId="{BA1B1574-77E9-4C5D-9F8A-6766AFA402F8}">
      <dgm:prSet/>
      <dgm:spPr/>
      <dgm:t>
        <a:bodyPr/>
        <a:lstStyle/>
        <a:p>
          <a:endParaRPr lang="fi-FI"/>
        </a:p>
      </dgm:t>
    </dgm:pt>
    <dgm:pt modelId="{CC1815AE-F655-4D96-B880-678F75930F3C}" type="sibTrans" cxnId="{BA1B1574-77E9-4C5D-9F8A-6766AFA402F8}">
      <dgm:prSet/>
      <dgm:spPr/>
      <dgm:t>
        <a:bodyPr/>
        <a:lstStyle/>
        <a:p>
          <a:endParaRPr lang="fi-FI"/>
        </a:p>
      </dgm:t>
    </dgm:pt>
    <dgm:pt modelId="{2886081B-C757-4533-AF9B-01045DDBF623}">
      <dgm:prSet phldrT="[Teksti]" custT="1"/>
      <dgm:spPr>
        <a:ln w="38100">
          <a:solidFill>
            <a:srgbClr val="92D050"/>
          </a:solidFill>
        </a:ln>
      </dgm:spPr>
      <dgm:t>
        <a:bodyPr/>
        <a:lstStyle/>
        <a:p>
          <a:pPr algn="l"/>
          <a:r>
            <a:rPr lang="fi-FI" sz="2000"/>
            <a:t>Miten sujuu? </a:t>
          </a:r>
        </a:p>
      </dgm:t>
    </dgm:pt>
    <dgm:pt modelId="{1A485606-4219-4F13-8247-990BB0D79E12}" type="parTrans" cxnId="{C0849544-4BA9-4E25-AE31-016425A305EC}">
      <dgm:prSet/>
      <dgm:spPr/>
      <dgm:t>
        <a:bodyPr/>
        <a:lstStyle/>
        <a:p>
          <a:endParaRPr lang="fi-FI"/>
        </a:p>
      </dgm:t>
    </dgm:pt>
    <dgm:pt modelId="{31F6C254-D283-4277-9337-D3911FDED616}" type="sibTrans" cxnId="{C0849544-4BA9-4E25-AE31-016425A305EC}">
      <dgm:prSet/>
      <dgm:spPr/>
      <dgm:t>
        <a:bodyPr/>
        <a:lstStyle/>
        <a:p>
          <a:endParaRPr lang="fi-FI"/>
        </a:p>
      </dgm:t>
    </dgm:pt>
    <dgm:pt modelId="{5685DA4E-B14E-4AC1-898F-4BEA981F06F3}">
      <dgm:prSet phldrT="[Teksti]" custT="1"/>
      <dgm:spPr>
        <a:solidFill>
          <a:srgbClr val="C844EC"/>
        </a:solidFill>
      </dgm:spPr>
      <dgm:t>
        <a:bodyPr/>
        <a:lstStyle/>
        <a:p>
          <a:r>
            <a:rPr lang="fi-FI" sz="3200">
              <a:solidFill>
                <a:sysClr val="windowText" lastClr="000000"/>
              </a:solidFill>
            </a:rPr>
            <a:t>HYVIN-VOINTI</a:t>
          </a:r>
        </a:p>
      </dgm:t>
    </dgm:pt>
    <dgm:pt modelId="{1F69AC0F-E744-420E-83A4-5631E88B4AD2}" type="parTrans" cxnId="{EC0AD00E-DA7F-42D6-8A5F-4C0DB8AD2F1B}">
      <dgm:prSet/>
      <dgm:spPr/>
      <dgm:t>
        <a:bodyPr/>
        <a:lstStyle/>
        <a:p>
          <a:endParaRPr lang="fi-FI"/>
        </a:p>
      </dgm:t>
    </dgm:pt>
    <dgm:pt modelId="{CBB5D3C5-319C-46ED-A553-14019AED4048}" type="sibTrans" cxnId="{EC0AD00E-DA7F-42D6-8A5F-4C0DB8AD2F1B}">
      <dgm:prSet/>
      <dgm:spPr/>
      <dgm:t>
        <a:bodyPr/>
        <a:lstStyle/>
        <a:p>
          <a:endParaRPr lang="fi-FI"/>
        </a:p>
      </dgm:t>
    </dgm:pt>
    <dgm:pt modelId="{5787B59E-AB10-44B0-8A84-1FC40070E139}">
      <dgm:prSet phldrT="[Teksti]" custT="1"/>
      <dgm:spPr>
        <a:ln w="38100">
          <a:solidFill>
            <a:srgbClr val="C844EC"/>
          </a:solidFill>
        </a:ln>
      </dgm:spPr>
      <dgm:t>
        <a:bodyPr/>
        <a:lstStyle/>
        <a:p>
          <a:pPr algn="l"/>
          <a:r>
            <a:rPr lang="fi-FI" sz="2000"/>
            <a:t>Oma mieliala ja jaksaminen</a:t>
          </a:r>
        </a:p>
      </dgm:t>
    </dgm:pt>
    <dgm:pt modelId="{7CCE4B05-DFE3-44C7-A699-449AB59B0BE9}" type="parTrans" cxnId="{028E7CE3-F774-4977-818D-2301A8A5FB76}">
      <dgm:prSet/>
      <dgm:spPr/>
      <dgm:t>
        <a:bodyPr/>
        <a:lstStyle/>
        <a:p>
          <a:endParaRPr lang="fi-FI"/>
        </a:p>
      </dgm:t>
    </dgm:pt>
    <dgm:pt modelId="{EEE777BF-9E06-4EA4-95B5-8B34CF7854D3}" type="sibTrans" cxnId="{028E7CE3-F774-4977-818D-2301A8A5FB76}">
      <dgm:prSet/>
      <dgm:spPr/>
      <dgm:t>
        <a:bodyPr/>
        <a:lstStyle/>
        <a:p>
          <a:endParaRPr lang="fi-FI"/>
        </a:p>
      </dgm:t>
    </dgm:pt>
    <dgm:pt modelId="{893A676E-DB57-4629-83DB-ADEE5B2F7477}">
      <dgm:prSet phldrT="[Teksti]" custT="1"/>
      <dgm:spPr>
        <a:solidFill>
          <a:schemeClr val="accent6"/>
        </a:solidFill>
      </dgm:spPr>
      <dgm:t>
        <a:bodyPr/>
        <a:lstStyle/>
        <a:p>
          <a:r>
            <a:rPr lang="fi-FI" sz="3200">
              <a:solidFill>
                <a:sysClr val="windowText" lastClr="000000"/>
              </a:solidFill>
            </a:rPr>
            <a:t>VAPAA-AIKA</a:t>
          </a:r>
        </a:p>
      </dgm:t>
    </dgm:pt>
    <dgm:pt modelId="{66385F56-6C9B-45ED-9F1A-E7348EC72E79}" type="parTrans" cxnId="{580B4A79-AD38-4265-ADC4-9CC9F2858CC3}">
      <dgm:prSet/>
      <dgm:spPr/>
      <dgm:t>
        <a:bodyPr/>
        <a:lstStyle/>
        <a:p>
          <a:endParaRPr lang="fi-FI"/>
        </a:p>
      </dgm:t>
    </dgm:pt>
    <dgm:pt modelId="{82EED3CF-A1CB-45B6-A72F-100C74587457}" type="sibTrans" cxnId="{580B4A79-AD38-4265-ADC4-9CC9F2858CC3}">
      <dgm:prSet/>
      <dgm:spPr/>
      <dgm:t>
        <a:bodyPr/>
        <a:lstStyle/>
        <a:p>
          <a:endParaRPr lang="fi-FI"/>
        </a:p>
      </dgm:t>
    </dgm:pt>
    <dgm:pt modelId="{41470F19-6F11-4FEB-991B-9BFEE3BFA058}">
      <dgm:prSet phldrT="[Teksti]" custT="1"/>
      <dgm:spPr>
        <a:ln w="38100">
          <a:solidFill>
            <a:schemeClr val="accent6"/>
          </a:solidFill>
        </a:ln>
      </dgm:spPr>
      <dgm:t>
        <a:bodyPr/>
        <a:lstStyle/>
        <a:p>
          <a:pPr algn="l"/>
          <a:r>
            <a:rPr lang="fi-FI" sz="2000"/>
            <a:t>Kaverit</a:t>
          </a:r>
        </a:p>
      </dgm:t>
    </dgm:pt>
    <dgm:pt modelId="{62E4D61E-EF42-44DF-BF92-8E1E6A8C844F}" type="parTrans" cxnId="{944EE60F-F6F2-4565-9BE4-0634B578B834}">
      <dgm:prSet/>
      <dgm:spPr/>
      <dgm:t>
        <a:bodyPr/>
        <a:lstStyle/>
        <a:p>
          <a:endParaRPr lang="fi-FI"/>
        </a:p>
      </dgm:t>
    </dgm:pt>
    <dgm:pt modelId="{6C38ACE1-9E38-40FF-94B4-2DF226C8EE44}" type="sibTrans" cxnId="{944EE60F-F6F2-4565-9BE4-0634B578B834}">
      <dgm:prSet/>
      <dgm:spPr/>
      <dgm:t>
        <a:bodyPr/>
        <a:lstStyle/>
        <a:p>
          <a:endParaRPr lang="fi-FI"/>
        </a:p>
      </dgm:t>
    </dgm:pt>
    <dgm:pt modelId="{4DB5A6C9-CD41-438D-8FE8-39A23DB821DB}">
      <dgm:prSet phldrT="[Teksti]" custT="1"/>
      <dgm:spPr/>
      <dgm:t>
        <a:bodyPr/>
        <a:lstStyle/>
        <a:p>
          <a:r>
            <a:rPr lang="fi-FI" sz="3200">
              <a:solidFill>
                <a:sysClr val="windowText" lastClr="000000"/>
              </a:solidFill>
            </a:rPr>
            <a:t>KOTI</a:t>
          </a:r>
        </a:p>
      </dgm:t>
    </dgm:pt>
    <dgm:pt modelId="{36A2E5C8-ABF1-49A6-AC6F-C57DD4E9F3A8}" type="sibTrans" cxnId="{A38C0E36-02A6-4440-A7C3-8C198E0031C6}">
      <dgm:prSet/>
      <dgm:spPr/>
      <dgm:t>
        <a:bodyPr/>
        <a:lstStyle/>
        <a:p>
          <a:endParaRPr lang="fi-FI"/>
        </a:p>
      </dgm:t>
    </dgm:pt>
    <dgm:pt modelId="{6D41C8AF-8E00-4E32-99F8-0262F2E55A82}" type="parTrans" cxnId="{A38C0E36-02A6-4440-A7C3-8C198E0031C6}">
      <dgm:prSet/>
      <dgm:spPr/>
      <dgm:t>
        <a:bodyPr/>
        <a:lstStyle/>
        <a:p>
          <a:endParaRPr lang="fi-FI"/>
        </a:p>
      </dgm:t>
    </dgm:pt>
    <dgm:pt modelId="{1C8E0DB2-34E8-4C13-ABC7-4A33FA6C37F3}">
      <dgm:prSet phldrT="[Teksti]" custT="1"/>
      <dgm:spPr>
        <a:ln w="38100">
          <a:solidFill>
            <a:schemeClr val="accent5">
              <a:lumMod val="60000"/>
              <a:lumOff val="40000"/>
            </a:schemeClr>
          </a:solidFill>
        </a:ln>
      </dgm:spPr>
      <dgm:t>
        <a:bodyPr/>
        <a:lstStyle/>
        <a:p>
          <a:r>
            <a:rPr lang="fi-FI" sz="2000"/>
            <a:t>Motivaatio</a:t>
          </a:r>
        </a:p>
      </dgm:t>
    </dgm:pt>
    <dgm:pt modelId="{2EECAC78-E2DD-4A15-B562-E3910D772C21}" type="parTrans" cxnId="{27DF634E-8CC7-4010-8DD1-E2C918B037F5}">
      <dgm:prSet/>
      <dgm:spPr/>
      <dgm:t>
        <a:bodyPr/>
        <a:lstStyle/>
        <a:p>
          <a:endParaRPr lang="fi-FI"/>
        </a:p>
      </dgm:t>
    </dgm:pt>
    <dgm:pt modelId="{30764F53-8533-4278-B896-62A34B27DEFA}" type="sibTrans" cxnId="{27DF634E-8CC7-4010-8DD1-E2C918B037F5}">
      <dgm:prSet/>
      <dgm:spPr/>
      <dgm:t>
        <a:bodyPr/>
        <a:lstStyle/>
        <a:p>
          <a:endParaRPr lang="fi-FI"/>
        </a:p>
      </dgm:t>
    </dgm:pt>
    <dgm:pt modelId="{CDE7B8BC-DAF3-40A0-9227-D76459805221}">
      <dgm:prSet phldrT="[Teksti]" custT="1"/>
      <dgm:spPr>
        <a:ln w="38100">
          <a:solidFill>
            <a:schemeClr val="accent5">
              <a:lumMod val="60000"/>
              <a:lumOff val="40000"/>
            </a:schemeClr>
          </a:solidFill>
        </a:ln>
      </dgm:spPr>
      <dgm:t>
        <a:bodyPr/>
        <a:lstStyle/>
        <a:p>
          <a:r>
            <a:rPr lang="fi-FI" sz="2000"/>
            <a:t>Koulumatkat</a:t>
          </a:r>
        </a:p>
      </dgm:t>
    </dgm:pt>
    <dgm:pt modelId="{9B2E9B36-D95B-4C3C-A843-DB5BA15E7326}" type="parTrans" cxnId="{6538E2EC-789B-40C9-B31F-7222E5C0D49B}">
      <dgm:prSet/>
      <dgm:spPr/>
      <dgm:t>
        <a:bodyPr/>
        <a:lstStyle/>
        <a:p>
          <a:endParaRPr lang="fi-FI"/>
        </a:p>
      </dgm:t>
    </dgm:pt>
    <dgm:pt modelId="{A1B97B73-7F63-4AF5-91A1-00A20AC2F9FB}" type="sibTrans" cxnId="{6538E2EC-789B-40C9-B31F-7222E5C0D49B}">
      <dgm:prSet/>
      <dgm:spPr/>
      <dgm:t>
        <a:bodyPr/>
        <a:lstStyle/>
        <a:p>
          <a:endParaRPr lang="fi-FI"/>
        </a:p>
      </dgm:t>
    </dgm:pt>
    <dgm:pt modelId="{A6D4B5A4-9B80-4814-BC52-DC48496BBF75}">
      <dgm:prSet phldrT="[Teksti]" custT="1"/>
      <dgm:spPr>
        <a:ln w="38100">
          <a:solidFill>
            <a:schemeClr val="accent5">
              <a:lumMod val="60000"/>
              <a:lumOff val="40000"/>
            </a:schemeClr>
          </a:solidFill>
        </a:ln>
      </dgm:spPr>
      <dgm:t>
        <a:bodyPr/>
        <a:lstStyle/>
        <a:p>
          <a:r>
            <a:rPr lang="fi-FI" sz="2000"/>
            <a:t>Välitunnit</a:t>
          </a:r>
        </a:p>
      </dgm:t>
    </dgm:pt>
    <dgm:pt modelId="{4997D187-0875-4FED-BF4D-871EC84F5D81}" type="parTrans" cxnId="{6DE3EB9E-2B41-4AF7-9A4E-69597E0B8D44}">
      <dgm:prSet/>
      <dgm:spPr/>
      <dgm:t>
        <a:bodyPr/>
        <a:lstStyle/>
        <a:p>
          <a:endParaRPr lang="fi-FI"/>
        </a:p>
      </dgm:t>
    </dgm:pt>
    <dgm:pt modelId="{BC107DB7-EF53-45CC-A1F1-FB4E4A944BA2}" type="sibTrans" cxnId="{6DE3EB9E-2B41-4AF7-9A4E-69597E0B8D44}">
      <dgm:prSet/>
      <dgm:spPr/>
      <dgm:t>
        <a:bodyPr/>
        <a:lstStyle/>
        <a:p>
          <a:endParaRPr lang="fi-FI"/>
        </a:p>
      </dgm:t>
    </dgm:pt>
    <dgm:pt modelId="{5762F48D-E03E-433A-94BE-C2A534DE5958}">
      <dgm:prSet phldrT="[Teksti]" custT="1"/>
      <dgm:spPr>
        <a:ln w="38100">
          <a:solidFill>
            <a:schemeClr val="accent5">
              <a:lumMod val="60000"/>
              <a:lumOff val="40000"/>
            </a:schemeClr>
          </a:solidFill>
        </a:ln>
      </dgm:spPr>
      <dgm:t>
        <a:bodyPr/>
        <a:lstStyle/>
        <a:p>
          <a:r>
            <a:rPr lang="fi-FI" sz="2000"/>
            <a:t>Oppiminen ja mahdolliset vaikeudet</a:t>
          </a:r>
        </a:p>
      </dgm:t>
    </dgm:pt>
    <dgm:pt modelId="{3AEF7CBC-2429-42E6-90BD-1987456EAF01}" type="parTrans" cxnId="{12E5658B-984E-4F36-88FC-D3F0EA8B8D94}">
      <dgm:prSet/>
      <dgm:spPr/>
      <dgm:t>
        <a:bodyPr/>
        <a:lstStyle/>
        <a:p>
          <a:endParaRPr lang="fi-FI"/>
        </a:p>
      </dgm:t>
    </dgm:pt>
    <dgm:pt modelId="{AF844C61-1873-4A04-8F18-D25F105FFA9F}" type="sibTrans" cxnId="{12E5658B-984E-4F36-88FC-D3F0EA8B8D94}">
      <dgm:prSet/>
      <dgm:spPr/>
      <dgm:t>
        <a:bodyPr/>
        <a:lstStyle/>
        <a:p>
          <a:endParaRPr lang="fi-FI"/>
        </a:p>
      </dgm:t>
    </dgm:pt>
    <dgm:pt modelId="{4BCA9BCA-6247-4F14-91CF-7D86405A6791}">
      <dgm:prSet phldrT="[Teksti]" custT="1"/>
      <dgm:spPr>
        <a:ln w="38100">
          <a:solidFill>
            <a:schemeClr val="accent5">
              <a:lumMod val="60000"/>
              <a:lumOff val="40000"/>
            </a:schemeClr>
          </a:solidFill>
        </a:ln>
      </dgm:spPr>
      <dgm:t>
        <a:bodyPr/>
        <a:lstStyle/>
        <a:p>
          <a:r>
            <a:rPr lang="fi-FI" sz="2000"/>
            <a:t>Kotitehtävät/arvosanat</a:t>
          </a:r>
        </a:p>
      </dgm:t>
    </dgm:pt>
    <dgm:pt modelId="{54EC8C7B-BC8D-4BE2-9475-098270156151}" type="parTrans" cxnId="{4CA1EDB4-4CC1-47B3-AFCA-40ED0498BB0C}">
      <dgm:prSet/>
      <dgm:spPr/>
      <dgm:t>
        <a:bodyPr/>
        <a:lstStyle/>
        <a:p>
          <a:endParaRPr lang="fi-FI"/>
        </a:p>
      </dgm:t>
    </dgm:pt>
    <dgm:pt modelId="{805D832A-3D64-4639-9404-BA9DAEA3CE1E}" type="sibTrans" cxnId="{4CA1EDB4-4CC1-47B3-AFCA-40ED0498BB0C}">
      <dgm:prSet/>
      <dgm:spPr/>
      <dgm:t>
        <a:bodyPr/>
        <a:lstStyle/>
        <a:p>
          <a:endParaRPr lang="fi-FI"/>
        </a:p>
      </dgm:t>
    </dgm:pt>
    <dgm:pt modelId="{351AAD8F-9963-4BAB-8CDF-9F982B894D9F}">
      <dgm:prSet phldrT="[Teksti]" custT="1"/>
      <dgm:spPr>
        <a:ln w="38100">
          <a:solidFill>
            <a:schemeClr val="accent5">
              <a:lumMod val="60000"/>
              <a:lumOff val="40000"/>
            </a:schemeClr>
          </a:solidFill>
        </a:ln>
      </dgm:spPr>
      <dgm:t>
        <a:bodyPr/>
        <a:lstStyle/>
        <a:p>
          <a:endParaRPr lang="fi-FI" sz="1100"/>
        </a:p>
      </dgm:t>
    </dgm:pt>
    <dgm:pt modelId="{7F8105F2-1374-48E4-94B0-A6FCE64DFE16}" type="parTrans" cxnId="{6423C011-B7A8-48E5-B896-ACECBE5B5DD4}">
      <dgm:prSet/>
      <dgm:spPr/>
      <dgm:t>
        <a:bodyPr/>
        <a:lstStyle/>
        <a:p>
          <a:endParaRPr lang="fi-FI"/>
        </a:p>
      </dgm:t>
    </dgm:pt>
    <dgm:pt modelId="{363BD1EC-3AFD-4B9F-8F49-BAB3A844E69A}" type="sibTrans" cxnId="{6423C011-B7A8-48E5-B896-ACECBE5B5DD4}">
      <dgm:prSet/>
      <dgm:spPr/>
      <dgm:t>
        <a:bodyPr/>
        <a:lstStyle/>
        <a:p>
          <a:endParaRPr lang="fi-FI"/>
        </a:p>
      </dgm:t>
    </dgm:pt>
    <dgm:pt modelId="{0D944A74-B6C5-40F5-B3FC-FD0374FA220A}">
      <dgm:prSet phldrT="[Teksti]" custT="1"/>
      <dgm:spPr>
        <a:ln w="38100">
          <a:solidFill>
            <a:srgbClr val="92D050"/>
          </a:solidFill>
        </a:ln>
      </dgm:spPr>
      <dgm:t>
        <a:bodyPr/>
        <a:lstStyle/>
        <a:p>
          <a:pPr algn="l"/>
          <a:r>
            <a:rPr lang="fi-FI" sz="2000"/>
            <a:t>Nukkuminen</a:t>
          </a:r>
        </a:p>
      </dgm:t>
    </dgm:pt>
    <dgm:pt modelId="{EBFDBD86-89CA-4E00-8FDF-53A41ECCC26E}" type="parTrans" cxnId="{3D7E7BF5-D924-4BA6-BA61-5243C2359A7B}">
      <dgm:prSet/>
      <dgm:spPr/>
      <dgm:t>
        <a:bodyPr/>
        <a:lstStyle/>
        <a:p>
          <a:endParaRPr lang="fi-FI"/>
        </a:p>
      </dgm:t>
    </dgm:pt>
    <dgm:pt modelId="{0DF47E94-AAF1-4DF9-99CF-971585C03F28}" type="sibTrans" cxnId="{3D7E7BF5-D924-4BA6-BA61-5243C2359A7B}">
      <dgm:prSet/>
      <dgm:spPr/>
      <dgm:t>
        <a:bodyPr/>
        <a:lstStyle/>
        <a:p>
          <a:endParaRPr lang="fi-FI"/>
        </a:p>
      </dgm:t>
    </dgm:pt>
    <dgm:pt modelId="{0F56E71C-6705-41D4-86BC-30BE19DF925F}">
      <dgm:prSet phldrT="[Teksti]" custT="1"/>
      <dgm:spPr>
        <a:ln w="38100">
          <a:solidFill>
            <a:srgbClr val="92D050"/>
          </a:solidFill>
        </a:ln>
      </dgm:spPr>
      <dgm:t>
        <a:bodyPr/>
        <a:lstStyle/>
        <a:p>
          <a:pPr algn="l"/>
          <a:r>
            <a:rPr lang="fi-FI" sz="2000"/>
            <a:t>Syöminen</a:t>
          </a:r>
        </a:p>
      </dgm:t>
    </dgm:pt>
    <dgm:pt modelId="{90E214D4-1DBC-4C2E-84C1-803999AF37A0}" type="parTrans" cxnId="{D9EFDD3E-BCCE-4C41-BCF8-96320A0339B0}">
      <dgm:prSet/>
      <dgm:spPr/>
      <dgm:t>
        <a:bodyPr/>
        <a:lstStyle/>
        <a:p>
          <a:endParaRPr lang="fi-FI"/>
        </a:p>
      </dgm:t>
    </dgm:pt>
    <dgm:pt modelId="{4A2F8F55-875B-4CCD-8517-C9E80C374487}" type="sibTrans" cxnId="{D9EFDD3E-BCCE-4C41-BCF8-96320A0339B0}">
      <dgm:prSet/>
      <dgm:spPr/>
      <dgm:t>
        <a:bodyPr/>
        <a:lstStyle/>
        <a:p>
          <a:endParaRPr lang="fi-FI"/>
        </a:p>
      </dgm:t>
    </dgm:pt>
    <dgm:pt modelId="{774906C2-56C1-42D9-8D55-18745BD47CC7}">
      <dgm:prSet phldrT="[Teksti]" custT="1"/>
      <dgm:spPr>
        <a:ln w="38100">
          <a:solidFill>
            <a:srgbClr val="92D050"/>
          </a:solidFill>
        </a:ln>
      </dgm:spPr>
      <dgm:t>
        <a:bodyPr/>
        <a:lstStyle/>
        <a:p>
          <a:pPr algn="l"/>
          <a:r>
            <a:rPr lang="fi-FI" sz="2000"/>
            <a:t>Ruutu-aika</a:t>
          </a:r>
        </a:p>
      </dgm:t>
    </dgm:pt>
    <dgm:pt modelId="{4ECD3FF2-3820-46AF-9CF2-3DE31C7C063B}" type="parTrans" cxnId="{C2747AEC-639D-4E0C-AB92-FB38380CAA46}">
      <dgm:prSet/>
      <dgm:spPr/>
      <dgm:t>
        <a:bodyPr/>
        <a:lstStyle/>
        <a:p>
          <a:endParaRPr lang="fi-FI"/>
        </a:p>
      </dgm:t>
    </dgm:pt>
    <dgm:pt modelId="{ADBBD282-AB9D-46EF-86C7-08D0C4D94BC5}" type="sibTrans" cxnId="{C2747AEC-639D-4E0C-AB92-FB38380CAA46}">
      <dgm:prSet/>
      <dgm:spPr/>
      <dgm:t>
        <a:bodyPr/>
        <a:lstStyle/>
        <a:p>
          <a:endParaRPr lang="fi-FI"/>
        </a:p>
      </dgm:t>
    </dgm:pt>
    <dgm:pt modelId="{3F003B1A-BB0A-46F6-BA43-9BBCF61E38E8}">
      <dgm:prSet phldrT="[Teksti]" custT="1"/>
      <dgm:spPr>
        <a:ln w="38100">
          <a:solidFill>
            <a:schemeClr val="accent5">
              <a:lumMod val="60000"/>
              <a:lumOff val="40000"/>
            </a:schemeClr>
          </a:solidFill>
        </a:ln>
      </dgm:spPr>
      <dgm:t>
        <a:bodyPr/>
        <a:lstStyle/>
        <a:p>
          <a:r>
            <a:rPr lang="fi-FI" sz="2000"/>
            <a:t>Kiusaaminen</a:t>
          </a:r>
        </a:p>
      </dgm:t>
    </dgm:pt>
    <dgm:pt modelId="{D8F41870-5654-45DB-A42E-DAE9903934FE}" type="parTrans" cxnId="{684AD269-197F-44F9-B990-42532C3E8FBA}">
      <dgm:prSet/>
      <dgm:spPr/>
      <dgm:t>
        <a:bodyPr/>
        <a:lstStyle/>
        <a:p>
          <a:endParaRPr lang="fi-FI"/>
        </a:p>
      </dgm:t>
    </dgm:pt>
    <dgm:pt modelId="{A11F5C17-DF56-449A-B689-2778F32ED12F}" type="sibTrans" cxnId="{684AD269-197F-44F9-B990-42532C3E8FBA}">
      <dgm:prSet/>
      <dgm:spPr/>
      <dgm:t>
        <a:bodyPr/>
        <a:lstStyle/>
        <a:p>
          <a:endParaRPr lang="fi-FI"/>
        </a:p>
      </dgm:t>
    </dgm:pt>
    <dgm:pt modelId="{8975FA52-B32D-4749-AD81-E6E511D5ECB1}">
      <dgm:prSet phldrT="[Teksti]" custT="1"/>
      <dgm:spPr>
        <a:ln w="38100">
          <a:solidFill>
            <a:schemeClr val="accent5">
              <a:lumMod val="60000"/>
              <a:lumOff val="40000"/>
            </a:schemeClr>
          </a:solidFill>
        </a:ln>
      </dgm:spPr>
      <dgm:t>
        <a:bodyPr/>
        <a:lstStyle/>
        <a:p>
          <a:r>
            <a:rPr lang="fi-FI" sz="2000"/>
            <a:t>Kaverit</a:t>
          </a:r>
        </a:p>
      </dgm:t>
    </dgm:pt>
    <dgm:pt modelId="{2572F50D-EC7E-4565-8BC7-EDFE4B978B98}" type="parTrans" cxnId="{A76D4811-231E-44B3-BECE-C5ED9C3AA366}">
      <dgm:prSet/>
      <dgm:spPr/>
      <dgm:t>
        <a:bodyPr/>
        <a:lstStyle/>
        <a:p>
          <a:endParaRPr lang="fi-FI"/>
        </a:p>
      </dgm:t>
    </dgm:pt>
    <dgm:pt modelId="{750BE1CE-1675-4AA7-AC34-CCDCEAE65AA2}" type="sibTrans" cxnId="{A76D4811-231E-44B3-BECE-C5ED9C3AA366}">
      <dgm:prSet/>
      <dgm:spPr/>
      <dgm:t>
        <a:bodyPr/>
        <a:lstStyle/>
        <a:p>
          <a:endParaRPr lang="fi-FI"/>
        </a:p>
      </dgm:t>
    </dgm:pt>
    <dgm:pt modelId="{39FC991F-6CE4-4BC5-9563-1B1E27642275}">
      <dgm:prSet phldrT="[Teksti]" custT="1"/>
      <dgm:spPr>
        <a:ln w="38100">
          <a:solidFill>
            <a:schemeClr val="accent6"/>
          </a:solidFill>
        </a:ln>
      </dgm:spPr>
      <dgm:t>
        <a:bodyPr/>
        <a:lstStyle/>
        <a:p>
          <a:pPr algn="l"/>
          <a:r>
            <a:rPr lang="fi-FI" sz="2000"/>
            <a:t>Harrastukset</a:t>
          </a:r>
        </a:p>
      </dgm:t>
    </dgm:pt>
    <dgm:pt modelId="{EE95EA2E-7A2F-46F9-BE32-6226A799BF0F}" type="parTrans" cxnId="{2F7FFBED-84A8-47BB-994A-7D53DD48B95A}">
      <dgm:prSet/>
      <dgm:spPr/>
      <dgm:t>
        <a:bodyPr/>
        <a:lstStyle/>
        <a:p>
          <a:endParaRPr lang="fi-FI"/>
        </a:p>
      </dgm:t>
    </dgm:pt>
    <dgm:pt modelId="{571F20EA-3936-4B1B-A28D-B9EF19541F39}" type="sibTrans" cxnId="{2F7FFBED-84A8-47BB-994A-7D53DD48B95A}">
      <dgm:prSet/>
      <dgm:spPr/>
      <dgm:t>
        <a:bodyPr/>
        <a:lstStyle/>
        <a:p>
          <a:endParaRPr lang="fi-FI"/>
        </a:p>
      </dgm:t>
    </dgm:pt>
    <dgm:pt modelId="{3476E750-1E37-4549-964D-B16959756E74}">
      <dgm:prSet phldrT="[Teksti]" custT="1"/>
      <dgm:spPr>
        <a:ln w="38100">
          <a:solidFill>
            <a:schemeClr val="accent6"/>
          </a:solidFill>
        </a:ln>
      </dgm:spPr>
      <dgm:t>
        <a:bodyPr/>
        <a:lstStyle/>
        <a:p>
          <a:pPr algn="l"/>
          <a:r>
            <a:rPr lang="fi-FI" sz="2000"/>
            <a:t>Päihteet</a:t>
          </a:r>
        </a:p>
      </dgm:t>
    </dgm:pt>
    <dgm:pt modelId="{2FB1C1A1-B49D-4A4D-9D82-672A34146652}" type="parTrans" cxnId="{431C67AF-16FD-4A4E-A855-ABF5C436FF7A}">
      <dgm:prSet/>
      <dgm:spPr/>
      <dgm:t>
        <a:bodyPr/>
        <a:lstStyle/>
        <a:p>
          <a:endParaRPr lang="fi-FI"/>
        </a:p>
      </dgm:t>
    </dgm:pt>
    <dgm:pt modelId="{136ED9B3-0AE4-456A-9BD9-A771C6E16381}" type="sibTrans" cxnId="{431C67AF-16FD-4A4E-A855-ABF5C436FF7A}">
      <dgm:prSet/>
      <dgm:spPr/>
      <dgm:t>
        <a:bodyPr/>
        <a:lstStyle/>
        <a:p>
          <a:endParaRPr lang="fi-FI"/>
        </a:p>
      </dgm:t>
    </dgm:pt>
    <dgm:pt modelId="{9B5E3CFE-3459-4812-A690-6FD17D3222BA}">
      <dgm:prSet phldrT="[Teksti]" custT="1"/>
      <dgm:spPr>
        <a:ln w="38100">
          <a:solidFill>
            <a:srgbClr val="92D050"/>
          </a:solidFill>
        </a:ln>
      </dgm:spPr>
      <dgm:t>
        <a:bodyPr/>
        <a:lstStyle/>
        <a:p>
          <a:pPr algn="l"/>
          <a:r>
            <a:rPr lang="fi-FI" sz="2000"/>
            <a:t>Rajat ja säännöt</a:t>
          </a:r>
        </a:p>
      </dgm:t>
    </dgm:pt>
    <dgm:pt modelId="{C1C571E7-5E46-4738-9684-4A4313B9B153}" type="parTrans" cxnId="{0091F023-821B-443D-AAA4-8105C09AC3D0}">
      <dgm:prSet/>
      <dgm:spPr/>
      <dgm:t>
        <a:bodyPr/>
        <a:lstStyle/>
        <a:p>
          <a:endParaRPr lang="fi-FI"/>
        </a:p>
      </dgm:t>
    </dgm:pt>
    <dgm:pt modelId="{666C1738-7A12-42A5-93A6-0FC58FFF8568}" type="sibTrans" cxnId="{0091F023-821B-443D-AAA4-8105C09AC3D0}">
      <dgm:prSet/>
      <dgm:spPr/>
      <dgm:t>
        <a:bodyPr/>
        <a:lstStyle/>
        <a:p>
          <a:endParaRPr lang="fi-FI"/>
        </a:p>
      </dgm:t>
    </dgm:pt>
    <dgm:pt modelId="{411C13B4-0DAE-4596-A6EE-9CE96FAA0005}">
      <dgm:prSet phldrT="[Teksti]" custT="1"/>
      <dgm:spPr>
        <a:ln w="38100">
          <a:solidFill>
            <a:srgbClr val="C844EC"/>
          </a:solidFill>
        </a:ln>
      </dgm:spPr>
      <dgm:t>
        <a:bodyPr/>
        <a:lstStyle/>
        <a:p>
          <a:pPr algn="l"/>
          <a:r>
            <a:rPr lang="fi-FI" sz="2000"/>
            <a:t>Läheisten vointi</a:t>
          </a:r>
        </a:p>
      </dgm:t>
    </dgm:pt>
    <dgm:pt modelId="{F3C21763-E5D9-41DB-91EB-C257C5EB5179}" type="parTrans" cxnId="{63144672-EFF8-40C2-A72C-44B8D32299B9}">
      <dgm:prSet/>
      <dgm:spPr/>
      <dgm:t>
        <a:bodyPr/>
        <a:lstStyle/>
        <a:p>
          <a:endParaRPr lang="fi-FI"/>
        </a:p>
      </dgm:t>
    </dgm:pt>
    <dgm:pt modelId="{2215C994-92BE-4954-9A80-A2B5EC446598}" type="sibTrans" cxnId="{63144672-EFF8-40C2-A72C-44B8D32299B9}">
      <dgm:prSet/>
      <dgm:spPr/>
      <dgm:t>
        <a:bodyPr/>
        <a:lstStyle/>
        <a:p>
          <a:endParaRPr lang="fi-FI"/>
        </a:p>
      </dgm:t>
    </dgm:pt>
    <dgm:pt modelId="{6BB79732-396C-44D7-AB2D-B5C063B9D41C}">
      <dgm:prSet phldrT="[Teksti]" custT="1"/>
      <dgm:spPr>
        <a:ln w="38100">
          <a:solidFill>
            <a:srgbClr val="C844EC"/>
          </a:solidFill>
        </a:ln>
      </dgm:spPr>
      <dgm:t>
        <a:bodyPr/>
        <a:lstStyle/>
        <a:p>
          <a:pPr algn="l"/>
          <a:r>
            <a:rPr lang="fi-FI" sz="2000"/>
            <a:t>Fyysiset sairaudet/oireet</a:t>
          </a:r>
        </a:p>
      </dgm:t>
    </dgm:pt>
    <dgm:pt modelId="{FD2843B1-F53C-4A89-A012-89D9503C734F}" type="parTrans" cxnId="{E81D3D29-D1B0-48FE-8F32-A0DF58014831}">
      <dgm:prSet/>
      <dgm:spPr/>
      <dgm:t>
        <a:bodyPr/>
        <a:lstStyle/>
        <a:p>
          <a:endParaRPr lang="fi-FI"/>
        </a:p>
      </dgm:t>
    </dgm:pt>
    <dgm:pt modelId="{E040EB09-E735-4F1C-8E23-74A9C1E6F4F1}" type="sibTrans" cxnId="{E81D3D29-D1B0-48FE-8F32-A0DF58014831}">
      <dgm:prSet/>
      <dgm:spPr/>
      <dgm:t>
        <a:bodyPr/>
        <a:lstStyle/>
        <a:p>
          <a:endParaRPr lang="fi-FI"/>
        </a:p>
      </dgm:t>
    </dgm:pt>
    <dgm:pt modelId="{E4CB2FE4-AB52-46AA-8FD7-F69EC3DBD1F9}">
      <dgm:prSet phldrT="[Teksti]" custT="1"/>
      <dgm:spPr>
        <a:ln w="38100">
          <a:solidFill>
            <a:srgbClr val="C844EC"/>
          </a:solidFill>
        </a:ln>
      </dgm:spPr>
      <dgm:t>
        <a:bodyPr/>
        <a:lstStyle/>
        <a:p>
          <a:pPr algn="l"/>
          <a:r>
            <a:rPr lang="fi-FI" sz="2000"/>
            <a:t>Liikunta</a:t>
          </a:r>
        </a:p>
      </dgm:t>
    </dgm:pt>
    <dgm:pt modelId="{4CCD5694-F1C6-4826-811D-3844D2692007}" type="parTrans" cxnId="{7EAB6A06-7881-4F60-ABC8-7AD690454010}">
      <dgm:prSet/>
      <dgm:spPr/>
      <dgm:t>
        <a:bodyPr/>
        <a:lstStyle/>
        <a:p>
          <a:endParaRPr lang="fi-FI"/>
        </a:p>
      </dgm:t>
    </dgm:pt>
    <dgm:pt modelId="{B41D466B-2FF2-4354-8EA0-7E18CAC1A456}" type="sibTrans" cxnId="{7EAB6A06-7881-4F60-ABC8-7AD690454010}">
      <dgm:prSet/>
      <dgm:spPr/>
      <dgm:t>
        <a:bodyPr/>
        <a:lstStyle/>
        <a:p>
          <a:endParaRPr lang="fi-FI"/>
        </a:p>
      </dgm:t>
    </dgm:pt>
    <dgm:pt modelId="{AFA1D6BC-9AA1-468F-948A-53D8A424EF03}">
      <dgm:prSet phldrT="[Teksti]" custT="1"/>
      <dgm:spPr>
        <a:ln w="38100">
          <a:solidFill>
            <a:srgbClr val="92D050"/>
          </a:solidFill>
        </a:ln>
      </dgm:spPr>
      <dgm:t>
        <a:bodyPr/>
        <a:lstStyle/>
        <a:p>
          <a:pPr algn="l"/>
          <a:r>
            <a:rPr lang="fi-FI" sz="2000"/>
            <a:t>Perhetilanne</a:t>
          </a:r>
        </a:p>
      </dgm:t>
    </dgm:pt>
    <dgm:pt modelId="{D3A88A43-C6FE-4062-9ECE-207A4553D4D1}" type="parTrans" cxnId="{DCB52B95-50DE-461E-BE74-153476DB6205}">
      <dgm:prSet/>
      <dgm:spPr/>
      <dgm:t>
        <a:bodyPr/>
        <a:lstStyle/>
        <a:p>
          <a:endParaRPr lang="fi-FI"/>
        </a:p>
      </dgm:t>
    </dgm:pt>
    <dgm:pt modelId="{210F55F4-9C5E-4790-AFFD-096203116C45}" type="sibTrans" cxnId="{DCB52B95-50DE-461E-BE74-153476DB6205}">
      <dgm:prSet/>
      <dgm:spPr/>
      <dgm:t>
        <a:bodyPr/>
        <a:lstStyle/>
        <a:p>
          <a:endParaRPr lang="fi-FI"/>
        </a:p>
      </dgm:t>
    </dgm:pt>
    <dgm:pt modelId="{4132ED3A-1695-4EA3-A799-213090BFD1A3}" type="pres">
      <dgm:prSet presAssocID="{BECD82E7-F657-4E72-97CC-5A524A6E7A76}" presName="cycleMatrixDiagram" presStyleCnt="0">
        <dgm:presLayoutVars>
          <dgm:chMax val="1"/>
          <dgm:dir/>
          <dgm:animLvl val="lvl"/>
          <dgm:resizeHandles val="exact"/>
        </dgm:presLayoutVars>
      </dgm:prSet>
      <dgm:spPr/>
    </dgm:pt>
    <dgm:pt modelId="{FE20514E-6FFE-47E3-8DE7-7040FAFEED83}" type="pres">
      <dgm:prSet presAssocID="{BECD82E7-F657-4E72-97CC-5A524A6E7A76}" presName="children" presStyleCnt="0"/>
      <dgm:spPr/>
    </dgm:pt>
    <dgm:pt modelId="{F9D8FF04-B2C6-40D0-93FB-DB15C4806D27}" type="pres">
      <dgm:prSet presAssocID="{BECD82E7-F657-4E72-97CC-5A524A6E7A76}" presName="child1group" presStyleCnt="0"/>
      <dgm:spPr/>
    </dgm:pt>
    <dgm:pt modelId="{4B7C5975-627D-415B-86A3-D00A38052F6C}" type="pres">
      <dgm:prSet presAssocID="{BECD82E7-F657-4E72-97CC-5A524A6E7A76}" presName="child1" presStyleLbl="bgAcc1" presStyleIdx="0" presStyleCnt="4" custScaleX="163699" custScaleY="142881" custLinFactNeighborX="-9553" custLinFactNeighborY="28169"/>
      <dgm:spPr/>
    </dgm:pt>
    <dgm:pt modelId="{36DA1968-4E12-435C-AE57-03934DA03E2C}" type="pres">
      <dgm:prSet presAssocID="{BECD82E7-F657-4E72-97CC-5A524A6E7A76}" presName="child1Text" presStyleLbl="bgAcc1" presStyleIdx="0" presStyleCnt="4">
        <dgm:presLayoutVars>
          <dgm:bulletEnabled val="1"/>
        </dgm:presLayoutVars>
      </dgm:prSet>
      <dgm:spPr/>
    </dgm:pt>
    <dgm:pt modelId="{38D29B59-B401-4482-A142-36B74C28A1F5}" type="pres">
      <dgm:prSet presAssocID="{BECD82E7-F657-4E72-97CC-5A524A6E7A76}" presName="child2group" presStyleCnt="0"/>
      <dgm:spPr/>
    </dgm:pt>
    <dgm:pt modelId="{DEE43DBB-53B2-4B5C-9937-03326D797469}" type="pres">
      <dgm:prSet presAssocID="{BECD82E7-F657-4E72-97CC-5A524A6E7A76}" presName="child2" presStyleLbl="bgAcc1" presStyleIdx="1" presStyleCnt="4" custScaleX="119666" custScaleY="138209" custLinFactNeighborX="8676" custLinFactNeighborY="26519"/>
      <dgm:spPr/>
    </dgm:pt>
    <dgm:pt modelId="{9B208895-0EA0-4336-AAB4-09AA064BDDEE}" type="pres">
      <dgm:prSet presAssocID="{BECD82E7-F657-4E72-97CC-5A524A6E7A76}" presName="child2Text" presStyleLbl="bgAcc1" presStyleIdx="1" presStyleCnt="4">
        <dgm:presLayoutVars>
          <dgm:bulletEnabled val="1"/>
        </dgm:presLayoutVars>
      </dgm:prSet>
      <dgm:spPr/>
    </dgm:pt>
    <dgm:pt modelId="{A7595320-060C-4B4C-B243-0D3C73C90419}" type="pres">
      <dgm:prSet presAssocID="{BECD82E7-F657-4E72-97CC-5A524A6E7A76}" presName="child3group" presStyleCnt="0"/>
      <dgm:spPr/>
    </dgm:pt>
    <dgm:pt modelId="{83F40F72-E300-4E3E-A2C1-7D593A9E024A}" type="pres">
      <dgm:prSet presAssocID="{BECD82E7-F657-4E72-97CC-5A524A6E7A76}" presName="child3" presStyleLbl="bgAcc1" presStyleIdx="2" presStyleCnt="4" custScaleX="108934" custScaleY="149034" custLinFactNeighborX="15538" custLinFactNeighborY="-29418"/>
      <dgm:spPr/>
    </dgm:pt>
    <dgm:pt modelId="{0BCBA629-180B-42A9-8BC1-37A5E75FAE07}" type="pres">
      <dgm:prSet presAssocID="{BECD82E7-F657-4E72-97CC-5A524A6E7A76}" presName="child3Text" presStyleLbl="bgAcc1" presStyleIdx="2" presStyleCnt="4">
        <dgm:presLayoutVars>
          <dgm:bulletEnabled val="1"/>
        </dgm:presLayoutVars>
      </dgm:prSet>
      <dgm:spPr/>
    </dgm:pt>
    <dgm:pt modelId="{9A231B35-2696-41BB-83DF-892F7F3F6D00}" type="pres">
      <dgm:prSet presAssocID="{BECD82E7-F657-4E72-97CC-5A524A6E7A76}" presName="child4group" presStyleCnt="0"/>
      <dgm:spPr/>
    </dgm:pt>
    <dgm:pt modelId="{9A5E0FF5-6F1B-42EA-A98D-009787293670}" type="pres">
      <dgm:prSet presAssocID="{BECD82E7-F657-4E72-97CC-5A524A6E7A76}" presName="child4" presStyleLbl="bgAcc1" presStyleIdx="3" presStyleCnt="4" custScaleX="128398" custScaleY="118537" custLinFactNeighborX="-25871" custLinFactNeighborY="-18265"/>
      <dgm:spPr/>
    </dgm:pt>
    <dgm:pt modelId="{ABF77128-F315-49C6-99D8-7B9FDBB6C6E8}" type="pres">
      <dgm:prSet presAssocID="{BECD82E7-F657-4E72-97CC-5A524A6E7A76}" presName="child4Text" presStyleLbl="bgAcc1" presStyleIdx="3" presStyleCnt="4">
        <dgm:presLayoutVars>
          <dgm:bulletEnabled val="1"/>
        </dgm:presLayoutVars>
      </dgm:prSet>
      <dgm:spPr/>
    </dgm:pt>
    <dgm:pt modelId="{769A6664-9562-48C8-A381-4576C37E9FE9}" type="pres">
      <dgm:prSet presAssocID="{BECD82E7-F657-4E72-97CC-5A524A6E7A76}" presName="childPlaceholder" presStyleCnt="0"/>
      <dgm:spPr/>
    </dgm:pt>
    <dgm:pt modelId="{C91F5C89-C249-43E7-83F7-73ECBEE42021}" type="pres">
      <dgm:prSet presAssocID="{BECD82E7-F657-4E72-97CC-5A524A6E7A76}" presName="circle" presStyleCnt="0"/>
      <dgm:spPr/>
    </dgm:pt>
    <dgm:pt modelId="{994BC2F3-412D-4F5F-97F6-8E27AE300556}" type="pres">
      <dgm:prSet presAssocID="{BECD82E7-F657-4E72-97CC-5A524A6E7A76}" presName="quadrant1" presStyleLbl="node1" presStyleIdx="0" presStyleCnt="4" custScaleX="96976" custScaleY="95062" custLinFactNeighborX="8107" custLinFactNeighborY="2134">
        <dgm:presLayoutVars>
          <dgm:chMax val="1"/>
          <dgm:bulletEnabled val="1"/>
        </dgm:presLayoutVars>
      </dgm:prSet>
      <dgm:spPr/>
    </dgm:pt>
    <dgm:pt modelId="{1B662D30-3603-41FA-B6C1-3F97DBD6111A}" type="pres">
      <dgm:prSet presAssocID="{BECD82E7-F657-4E72-97CC-5A524A6E7A76}" presName="quadrant2" presStyleLbl="node1" presStyleIdx="1" presStyleCnt="4" custScaleX="90872" custScaleY="95858" custLinFactNeighborX="-15" custLinFactNeighborY="1679">
        <dgm:presLayoutVars>
          <dgm:chMax val="1"/>
          <dgm:bulletEnabled val="1"/>
        </dgm:presLayoutVars>
      </dgm:prSet>
      <dgm:spPr/>
    </dgm:pt>
    <dgm:pt modelId="{FDA6ADC8-6EB2-42A7-8274-D7ECF3426B66}" type="pres">
      <dgm:prSet presAssocID="{BECD82E7-F657-4E72-97CC-5A524A6E7A76}" presName="quadrant3" presStyleLbl="node1" presStyleIdx="2" presStyleCnt="4" custScaleX="91696" custScaleY="97646" custLinFactNeighborX="-1281" custLinFactNeighborY="-5121">
        <dgm:presLayoutVars>
          <dgm:chMax val="1"/>
          <dgm:bulletEnabled val="1"/>
        </dgm:presLayoutVars>
      </dgm:prSet>
      <dgm:spPr/>
    </dgm:pt>
    <dgm:pt modelId="{CAE03023-4D78-485F-808A-B072F45B9680}" type="pres">
      <dgm:prSet presAssocID="{BECD82E7-F657-4E72-97CC-5A524A6E7A76}" presName="quadrant4" presStyleLbl="node1" presStyleIdx="3" presStyleCnt="4" custScaleX="95810" custScaleY="98498" custLinFactNeighborX="7640" custLinFactNeighborY="-4694">
        <dgm:presLayoutVars>
          <dgm:chMax val="1"/>
          <dgm:bulletEnabled val="1"/>
        </dgm:presLayoutVars>
      </dgm:prSet>
      <dgm:spPr/>
    </dgm:pt>
    <dgm:pt modelId="{BAE98A24-10B9-4D3E-9D95-7939CC47CF5C}" type="pres">
      <dgm:prSet presAssocID="{BECD82E7-F657-4E72-97CC-5A524A6E7A76}" presName="quadrantPlaceholder" presStyleCnt="0"/>
      <dgm:spPr/>
    </dgm:pt>
    <dgm:pt modelId="{2678AB1E-D4F2-44A7-B4A4-AB5F01B96D1D}" type="pres">
      <dgm:prSet presAssocID="{BECD82E7-F657-4E72-97CC-5A524A6E7A76}" presName="center1" presStyleLbl="fgShp" presStyleIdx="0" presStyleCnt="2" custLinFactNeighborX="12356" custLinFactNeighborY="-1421"/>
      <dgm:spPr>
        <a:solidFill>
          <a:schemeClr val="tx1"/>
        </a:solidFill>
        <a:effectLst>
          <a:glow rad="63500">
            <a:schemeClr val="accent1">
              <a:satMod val="175000"/>
              <a:alpha val="40000"/>
            </a:schemeClr>
          </a:glow>
        </a:effectLst>
      </dgm:spPr>
    </dgm:pt>
    <dgm:pt modelId="{8D21D19C-ED30-41DF-B786-CDCB76E3C9BA}" type="pres">
      <dgm:prSet presAssocID="{BECD82E7-F657-4E72-97CC-5A524A6E7A76}" presName="center2" presStyleLbl="fgShp" presStyleIdx="1" presStyleCnt="2" custLinFactNeighborX="12356" custLinFactNeighborY="-5684"/>
      <dgm:spPr>
        <a:solidFill>
          <a:schemeClr val="tx1"/>
        </a:solidFill>
      </dgm:spPr>
    </dgm:pt>
  </dgm:ptLst>
  <dgm:cxnLst>
    <dgm:cxn modelId="{35E85D00-A67C-40F8-A9F0-A2CF33A4D80D}" type="presOf" srcId="{41470F19-6F11-4FEB-991B-9BFEE3BFA058}" destId="{9A5E0FF5-6F1B-42EA-A98D-009787293670}" srcOrd="0" destOrd="0" presId="urn:microsoft.com/office/officeart/2005/8/layout/cycle4"/>
    <dgm:cxn modelId="{2115FB05-B4C0-40BF-95B5-3BC9BDBEE766}" type="presOf" srcId="{4BCA9BCA-6247-4F14-91CF-7D86405A6791}" destId="{36DA1968-4E12-435C-AE57-03934DA03E2C}" srcOrd="1" destOrd="5" presId="urn:microsoft.com/office/officeart/2005/8/layout/cycle4"/>
    <dgm:cxn modelId="{7EAB6A06-7881-4F60-ABC8-7AD690454010}" srcId="{5685DA4E-B14E-4AC1-898F-4BEA981F06F3}" destId="{E4CB2FE4-AB52-46AA-8FD7-F69EC3DBD1F9}" srcOrd="3" destOrd="0" parTransId="{4CCD5694-F1C6-4826-811D-3844D2692007}" sibTransId="{B41D466B-2FF2-4354-8EA0-7E18CAC1A456}"/>
    <dgm:cxn modelId="{EC0AD00E-DA7F-42D6-8A5F-4C0DB8AD2F1B}" srcId="{BECD82E7-F657-4E72-97CC-5A524A6E7A76}" destId="{5685DA4E-B14E-4AC1-898F-4BEA981F06F3}" srcOrd="2" destOrd="0" parTransId="{1F69AC0F-E744-420E-83A4-5631E88B4AD2}" sibTransId="{CBB5D3C5-319C-46ED-A553-14019AED4048}"/>
    <dgm:cxn modelId="{944EE60F-F6F2-4565-9BE4-0634B578B834}" srcId="{893A676E-DB57-4629-83DB-ADEE5B2F7477}" destId="{41470F19-6F11-4FEB-991B-9BFEE3BFA058}" srcOrd="0" destOrd="0" parTransId="{62E4D61E-EF42-44DF-BF92-8E1E6A8C844F}" sibTransId="{6C38ACE1-9E38-40FF-94B4-2DF226C8EE44}"/>
    <dgm:cxn modelId="{A76D4811-231E-44B3-BECE-C5ED9C3AA366}" srcId="{75123C09-61A4-474E-A520-33F343DF0E0D}" destId="{8975FA52-B32D-4749-AD81-E6E511D5ECB1}" srcOrd="7" destOrd="0" parTransId="{2572F50D-EC7E-4565-8BC7-EDFE4B978B98}" sibTransId="{750BE1CE-1675-4AA7-AC34-CCDCEAE65AA2}"/>
    <dgm:cxn modelId="{6423C011-B7A8-48E5-B896-ACECBE5B5DD4}" srcId="{75123C09-61A4-474E-A520-33F343DF0E0D}" destId="{351AAD8F-9963-4BAB-8CDF-9F982B894D9F}" srcOrd="8" destOrd="0" parTransId="{7F8105F2-1374-48E4-94B0-A6FCE64DFE16}" sibTransId="{363BD1EC-3AFD-4B9F-8F49-BAB3A844E69A}"/>
    <dgm:cxn modelId="{E8EA0913-4E7B-41D1-BA33-3D538C3EB12D}" type="presOf" srcId="{411C13B4-0DAE-4596-A6EE-9CE96FAA0005}" destId="{0BCBA629-180B-42A9-8BC1-37A5E75FAE07}" srcOrd="1" destOrd="1" presId="urn:microsoft.com/office/officeart/2005/8/layout/cycle4"/>
    <dgm:cxn modelId="{DFE3D719-1033-46FE-A93C-200B317EBD01}" type="presOf" srcId="{5787B59E-AB10-44B0-8A84-1FC40070E139}" destId="{83F40F72-E300-4E3E-A2C1-7D593A9E024A}" srcOrd="0" destOrd="0" presId="urn:microsoft.com/office/officeart/2005/8/layout/cycle4"/>
    <dgm:cxn modelId="{EE77841E-BCFB-42DE-A271-0779FD709A97}" type="presOf" srcId="{8975FA52-B32D-4749-AD81-E6E511D5ECB1}" destId="{36DA1968-4E12-435C-AE57-03934DA03E2C}" srcOrd="1" destOrd="7" presId="urn:microsoft.com/office/officeart/2005/8/layout/cycle4"/>
    <dgm:cxn modelId="{E335ED1F-9E89-4B49-A3AF-7C6604C83A3E}" type="presOf" srcId="{0D944A74-B6C5-40F5-B3FC-FD0374FA220A}" destId="{DEE43DBB-53B2-4B5C-9937-03326D797469}" srcOrd="0" destOrd="1" presId="urn:microsoft.com/office/officeart/2005/8/layout/cycle4"/>
    <dgm:cxn modelId="{ADE04C22-D185-405D-B0B8-C6757CA7E974}" type="presOf" srcId="{5762F48D-E03E-433A-94BE-C2A534DE5958}" destId="{4B7C5975-627D-415B-86A3-D00A38052F6C}" srcOrd="0" destOrd="4" presId="urn:microsoft.com/office/officeart/2005/8/layout/cycle4"/>
    <dgm:cxn modelId="{0091F023-821B-443D-AAA4-8105C09AC3D0}" srcId="{4DB5A6C9-CD41-438D-8FE8-39A23DB821DB}" destId="{9B5E3CFE-3459-4812-A690-6FD17D3222BA}" srcOrd="4" destOrd="0" parTransId="{C1C571E7-5E46-4738-9684-4A4313B9B153}" sibTransId="{666C1738-7A12-42A5-93A6-0FC58FFF8568}"/>
    <dgm:cxn modelId="{B0DB0424-C43A-4405-A9ED-1836363F3094}" type="presOf" srcId="{0D944A74-B6C5-40F5-B3FC-FD0374FA220A}" destId="{9B208895-0EA0-4336-AAB4-09AA064BDDEE}" srcOrd="1" destOrd="1" presId="urn:microsoft.com/office/officeart/2005/8/layout/cycle4"/>
    <dgm:cxn modelId="{56933424-E0F2-44FC-9192-37EFAB62CAB7}" type="presOf" srcId="{41470F19-6F11-4FEB-991B-9BFEE3BFA058}" destId="{ABF77128-F315-49C6-99D8-7B9FDBB6C6E8}" srcOrd="1" destOrd="0" presId="urn:microsoft.com/office/officeart/2005/8/layout/cycle4"/>
    <dgm:cxn modelId="{D08B3625-4961-4AA7-84DA-4DC0EDC19C3B}" type="presOf" srcId="{CDE7B8BC-DAF3-40A0-9227-D76459805221}" destId="{36DA1968-4E12-435C-AE57-03934DA03E2C}" srcOrd="1" destOrd="2" presId="urn:microsoft.com/office/officeart/2005/8/layout/cycle4"/>
    <dgm:cxn modelId="{E40A0826-3BCE-49B4-9C2D-3E67AA409993}" type="presOf" srcId="{BECD82E7-F657-4E72-97CC-5A524A6E7A76}" destId="{4132ED3A-1695-4EA3-A799-213090BFD1A3}" srcOrd="0" destOrd="0" presId="urn:microsoft.com/office/officeart/2005/8/layout/cycle4"/>
    <dgm:cxn modelId="{E81D3D29-D1B0-48FE-8F32-A0DF58014831}" srcId="{5685DA4E-B14E-4AC1-898F-4BEA981F06F3}" destId="{6BB79732-396C-44D7-AB2D-B5C063B9D41C}" srcOrd="2" destOrd="0" parTransId="{FD2843B1-F53C-4A89-A012-89D9503C734F}" sibTransId="{E040EB09-E735-4F1C-8E23-74A9C1E6F4F1}"/>
    <dgm:cxn modelId="{81A3832A-332E-4468-86BB-995F2DEB7A4A}" type="presOf" srcId="{E4CB2FE4-AB52-46AA-8FD7-F69EC3DBD1F9}" destId="{0BCBA629-180B-42A9-8BC1-37A5E75FAE07}" srcOrd="1" destOrd="3" presId="urn:microsoft.com/office/officeart/2005/8/layout/cycle4"/>
    <dgm:cxn modelId="{308C262C-7920-4B74-93B3-25825506F26B}" type="presOf" srcId="{5685DA4E-B14E-4AC1-898F-4BEA981F06F3}" destId="{FDA6ADC8-6EB2-42A7-8274-D7ECF3426B66}" srcOrd="0" destOrd="0" presId="urn:microsoft.com/office/officeart/2005/8/layout/cycle4"/>
    <dgm:cxn modelId="{3D99C535-4BE0-4FE9-B53B-9EE9B5100E80}" type="presOf" srcId="{3F003B1A-BB0A-46F6-BA43-9BBCF61E38E8}" destId="{36DA1968-4E12-435C-AE57-03934DA03E2C}" srcOrd="1" destOrd="6" presId="urn:microsoft.com/office/officeart/2005/8/layout/cycle4"/>
    <dgm:cxn modelId="{A38C0E36-02A6-4440-A7C3-8C198E0031C6}" srcId="{BECD82E7-F657-4E72-97CC-5A524A6E7A76}" destId="{4DB5A6C9-CD41-438D-8FE8-39A23DB821DB}" srcOrd="1" destOrd="0" parTransId="{6D41C8AF-8E00-4E32-99F8-0262F2E55A82}" sibTransId="{36A2E5C8-ABF1-49A6-AC6F-C57DD4E9F3A8}"/>
    <dgm:cxn modelId="{235BB23A-2C5A-41F4-9196-73047DC2DA9B}" type="presOf" srcId="{8975FA52-B32D-4749-AD81-E6E511D5ECB1}" destId="{4B7C5975-627D-415B-86A3-D00A38052F6C}" srcOrd="0" destOrd="7" presId="urn:microsoft.com/office/officeart/2005/8/layout/cycle4"/>
    <dgm:cxn modelId="{D9EFDD3E-BCCE-4C41-BCF8-96320A0339B0}" srcId="{4DB5A6C9-CD41-438D-8FE8-39A23DB821DB}" destId="{0F56E71C-6705-41D4-86BC-30BE19DF925F}" srcOrd="2" destOrd="0" parTransId="{90E214D4-1DBC-4C2E-84C1-803999AF37A0}" sibTransId="{4A2F8F55-875B-4CCD-8517-C9E80C374487}"/>
    <dgm:cxn modelId="{39A3DD62-8DC8-4AC2-B759-081A4DB44C3A}" type="presOf" srcId="{2886081B-C757-4533-AF9B-01045DDBF623}" destId="{9B208895-0EA0-4336-AAB4-09AA064BDDEE}" srcOrd="1" destOrd="0" presId="urn:microsoft.com/office/officeart/2005/8/layout/cycle4"/>
    <dgm:cxn modelId="{18840E63-A243-46CB-8408-F06003925E45}" type="presOf" srcId="{4BCA9BCA-6247-4F14-91CF-7D86405A6791}" destId="{4B7C5975-627D-415B-86A3-D00A38052F6C}" srcOrd="0" destOrd="5" presId="urn:microsoft.com/office/officeart/2005/8/layout/cycle4"/>
    <dgm:cxn modelId="{73DBD663-2AF7-45B3-A446-E22BBD3CEC3A}" type="presOf" srcId="{CDE7B8BC-DAF3-40A0-9227-D76459805221}" destId="{4B7C5975-627D-415B-86A3-D00A38052F6C}" srcOrd="0" destOrd="2" presId="urn:microsoft.com/office/officeart/2005/8/layout/cycle4"/>
    <dgm:cxn modelId="{32AF5B64-E23F-497A-A28A-1818F5249593}" type="presOf" srcId="{E4CB2FE4-AB52-46AA-8FD7-F69EC3DBD1F9}" destId="{83F40F72-E300-4E3E-A2C1-7D593A9E024A}" srcOrd="0" destOrd="3" presId="urn:microsoft.com/office/officeart/2005/8/layout/cycle4"/>
    <dgm:cxn modelId="{C0849544-4BA9-4E25-AE31-016425A305EC}" srcId="{4DB5A6C9-CD41-438D-8FE8-39A23DB821DB}" destId="{2886081B-C757-4533-AF9B-01045DDBF623}" srcOrd="0" destOrd="0" parTransId="{1A485606-4219-4F13-8247-990BB0D79E12}" sibTransId="{31F6C254-D283-4277-9337-D3911FDED616}"/>
    <dgm:cxn modelId="{9F636745-ADC6-43DE-839D-EFA97B75641A}" type="presOf" srcId="{3476E750-1E37-4549-964D-B16959756E74}" destId="{9A5E0FF5-6F1B-42EA-A98D-009787293670}" srcOrd="0" destOrd="2" presId="urn:microsoft.com/office/officeart/2005/8/layout/cycle4"/>
    <dgm:cxn modelId="{684AD269-197F-44F9-B990-42532C3E8FBA}" srcId="{75123C09-61A4-474E-A520-33F343DF0E0D}" destId="{3F003B1A-BB0A-46F6-BA43-9BBCF61E38E8}" srcOrd="6" destOrd="0" parTransId="{D8F41870-5654-45DB-A42E-DAE9903934FE}" sibTransId="{A11F5C17-DF56-449A-B689-2778F32ED12F}"/>
    <dgm:cxn modelId="{D75B324A-1B6F-4055-A401-29EC4235560C}" type="presOf" srcId="{351AAD8F-9963-4BAB-8CDF-9F982B894D9F}" destId="{4B7C5975-627D-415B-86A3-D00A38052F6C}" srcOrd="0" destOrd="8" presId="urn:microsoft.com/office/officeart/2005/8/layout/cycle4"/>
    <dgm:cxn modelId="{7916036D-6437-4E9D-B78C-9426CD7C893C}" type="presOf" srcId="{774906C2-56C1-42D9-8D55-18745BD47CC7}" destId="{9B208895-0EA0-4336-AAB4-09AA064BDDEE}" srcOrd="1" destOrd="3" presId="urn:microsoft.com/office/officeart/2005/8/layout/cycle4"/>
    <dgm:cxn modelId="{27DF634E-8CC7-4010-8DD1-E2C918B037F5}" srcId="{75123C09-61A4-474E-A520-33F343DF0E0D}" destId="{1C8E0DB2-34E8-4C13-ABC7-4A33FA6C37F3}" srcOrd="1" destOrd="0" parTransId="{2EECAC78-E2DD-4A15-B562-E3910D772C21}" sibTransId="{30764F53-8533-4278-B896-62A34B27DEFA}"/>
    <dgm:cxn modelId="{63144672-EFF8-40C2-A72C-44B8D32299B9}" srcId="{5685DA4E-B14E-4AC1-898F-4BEA981F06F3}" destId="{411C13B4-0DAE-4596-A6EE-9CE96FAA0005}" srcOrd="1" destOrd="0" parTransId="{F3C21763-E5D9-41DB-91EB-C257C5EB5179}" sibTransId="{2215C994-92BE-4954-9A80-A2B5EC446598}"/>
    <dgm:cxn modelId="{9DB91473-2480-419B-8DCE-355F664652F7}" type="presOf" srcId="{AFA1D6BC-9AA1-468F-948A-53D8A424EF03}" destId="{9B208895-0EA0-4336-AAB4-09AA064BDDEE}" srcOrd="1" destOrd="5" presId="urn:microsoft.com/office/officeart/2005/8/layout/cycle4"/>
    <dgm:cxn modelId="{DE3A7773-13CF-4205-AFC5-021645C04479}" type="presOf" srcId="{3F003B1A-BB0A-46F6-BA43-9BBCF61E38E8}" destId="{4B7C5975-627D-415B-86A3-D00A38052F6C}" srcOrd="0" destOrd="6" presId="urn:microsoft.com/office/officeart/2005/8/layout/cycle4"/>
    <dgm:cxn modelId="{BA1B1574-77E9-4C5D-9F8A-6766AFA402F8}" srcId="{75123C09-61A4-474E-A520-33F343DF0E0D}" destId="{6D6D90EC-8E49-485C-892F-45BDC5D11295}" srcOrd="0" destOrd="0" parTransId="{E04347B1-584E-4D2F-B55B-B6667EED8752}" sibTransId="{CC1815AE-F655-4D96-B880-678F75930F3C}"/>
    <dgm:cxn modelId="{3F225954-87AB-4D6A-9716-4298479088ED}" type="presOf" srcId="{774906C2-56C1-42D9-8D55-18745BD47CC7}" destId="{DEE43DBB-53B2-4B5C-9937-03326D797469}" srcOrd="0" destOrd="3" presId="urn:microsoft.com/office/officeart/2005/8/layout/cycle4"/>
    <dgm:cxn modelId="{580B4A79-AD38-4265-ADC4-9CC9F2858CC3}" srcId="{BECD82E7-F657-4E72-97CC-5A524A6E7A76}" destId="{893A676E-DB57-4629-83DB-ADEE5B2F7477}" srcOrd="3" destOrd="0" parTransId="{66385F56-6C9B-45ED-9F1A-E7348EC72E79}" sibTransId="{82EED3CF-A1CB-45B6-A72F-100C74587457}"/>
    <dgm:cxn modelId="{AFAE9279-5A7E-41FB-84AB-684E08E3B681}" type="presOf" srcId="{75123C09-61A4-474E-A520-33F343DF0E0D}" destId="{994BC2F3-412D-4F5F-97F6-8E27AE300556}" srcOrd="0" destOrd="0" presId="urn:microsoft.com/office/officeart/2005/8/layout/cycle4"/>
    <dgm:cxn modelId="{DD51165A-56ED-4FD9-95A9-C23A96526229}" type="presOf" srcId="{A6D4B5A4-9B80-4814-BC52-DC48496BBF75}" destId="{4B7C5975-627D-415B-86A3-D00A38052F6C}" srcOrd="0" destOrd="3" presId="urn:microsoft.com/office/officeart/2005/8/layout/cycle4"/>
    <dgm:cxn modelId="{79C2CD8A-E18B-4240-8A87-6330E27B0413}" type="presOf" srcId="{0F56E71C-6705-41D4-86BC-30BE19DF925F}" destId="{9B208895-0EA0-4336-AAB4-09AA064BDDEE}" srcOrd="1" destOrd="2" presId="urn:microsoft.com/office/officeart/2005/8/layout/cycle4"/>
    <dgm:cxn modelId="{12E5658B-984E-4F36-88FC-D3F0EA8B8D94}" srcId="{75123C09-61A4-474E-A520-33F343DF0E0D}" destId="{5762F48D-E03E-433A-94BE-C2A534DE5958}" srcOrd="4" destOrd="0" parTransId="{3AEF7CBC-2429-42E6-90BD-1987456EAF01}" sibTransId="{AF844C61-1873-4A04-8F18-D25F105FFA9F}"/>
    <dgm:cxn modelId="{4A9E0792-AA1F-4D0D-A16C-6CAEA9CF1288}" type="presOf" srcId="{893A676E-DB57-4629-83DB-ADEE5B2F7477}" destId="{CAE03023-4D78-485F-808A-B072F45B9680}" srcOrd="0" destOrd="0" presId="urn:microsoft.com/office/officeart/2005/8/layout/cycle4"/>
    <dgm:cxn modelId="{DCB52B95-50DE-461E-BE74-153476DB6205}" srcId="{4DB5A6C9-CD41-438D-8FE8-39A23DB821DB}" destId="{AFA1D6BC-9AA1-468F-948A-53D8A424EF03}" srcOrd="5" destOrd="0" parTransId="{D3A88A43-C6FE-4062-9ECE-207A4553D4D1}" sibTransId="{210F55F4-9C5E-4790-AFFD-096203116C45}"/>
    <dgm:cxn modelId="{709A5299-1F4A-4CD4-8869-EA47A1B1C241}" type="presOf" srcId="{6BB79732-396C-44D7-AB2D-B5C063B9D41C}" destId="{83F40F72-E300-4E3E-A2C1-7D593A9E024A}" srcOrd="0" destOrd="2" presId="urn:microsoft.com/office/officeart/2005/8/layout/cycle4"/>
    <dgm:cxn modelId="{BE00CF99-32FF-40EA-943F-E7EABE57E445}" type="presOf" srcId="{1C8E0DB2-34E8-4C13-ABC7-4A33FA6C37F3}" destId="{36DA1968-4E12-435C-AE57-03934DA03E2C}" srcOrd="1" destOrd="1" presId="urn:microsoft.com/office/officeart/2005/8/layout/cycle4"/>
    <dgm:cxn modelId="{94AFF99A-2527-45A2-9BBF-92E643EB5B5B}" type="presOf" srcId="{A6D4B5A4-9B80-4814-BC52-DC48496BBF75}" destId="{36DA1968-4E12-435C-AE57-03934DA03E2C}" srcOrd="1" destOrd="3" presId="urn:microsoft.com/office/officeart/2005/8/layout/cycle4"/>
    <dgm:cxn modelId="{6DE3EB9E-2B41-4AF7-9A4E-69597E0B8D44}" srcId="{75123C09-61A4-474E-A520-33F343DF0E0D}" destId="{A6D4B5A4-9B80-4814-BC52-DC48496BBF75}" srcOrd="3" destOrd="0" parTransId="{4997D187-0875-4FED-BF4D-871EC84F5D81}" sibTransId="{BC107DB7-EF53-45CC-A1F1-FB4E4A944BA2}"/>
    <dgm:cxn modelId="{EF899CAA-160D-436C-9516-E4844357921F}" type="presOf" srcId="{4DB5A6C9-CD41-438D-8FE8-39A23DB821DB}" destId="{1B662D30-3603-41FA-B6C1-3F97DBD6111A}" srcOrd="0" destOrd="0" presId="urn:microsoft.com/office/officeart/2005/8/layout/cycle4"/>
    <dgm:cxn modelId="{431C67AF-16FD-4A4E-A855-ABF5C436FF7A}" srcId="{893A676E-DB57-4629-83DB-ADEE5B2F7477}" destId="{3476E750-1E37-4549-964D-B16959756E74}" srcOrd="2" destOrd="0" parTransId="{2FB1C1A1-B49D-4A4D-9D82-672A34146652}" sibTransId="{136ED9B3-0AE4-456A-9BD9-A771C6E16381}"/>
    <dgm:cxn modelId="{D1C5C3AF-5621-41E1-807A-411940988957}" type="presOf" srcId="{5762F48D-E03E-433A-94BE-C2A534DE5958}" destId="{36DA1968-4E12-435C-AE57-03934DA03E2C}" srcOrd="1" destOrd="4" presId="urn:microsoft.com/office/officeart/2005/8/layout/cycle4"/>
    <dgm:cxn modelId="{D20669B0-3EA2-4E69-895B-B276750946BA}" type="presOf" srcId="{9B5E3CFE-3459-4812-A690-6FD17D3222BA}" destId="{DEE43DBB-53B2-4B5C-9937-03326D797469}" srcOrd="0" destOrd="4" presId="urn:microsoft.com/office/officeart/2005/8/layout/cycle4"/>
    <dgm:cxn modelId="{4CA1EDB4-4CC1-47B3-AFCA-40ED0498BB0C}" srcId="{75123C09-61A4-474E-A520-33F343DF0E0D}" destId="{4BCA9BCA-6247-4F14-91CF-7D86405A6791}" srcOrd="5" destOrd="0" parTransId="{54EC8C7B-BC8D-4BE2-9475-098270156151}" sibTransId="{805D832A-3D64-4639-9404-BA9DAEA3CE1E}"/>
    <dgm:cxn modelId="{DB8AAABF-AD75-486D-A2C0-64CB621F8385}" type="presOf" srcId="{1C8E0DB2-34E8-4C13-ABC7-4A33FA6C37F3}" destId="{4B7C5975-627D-415B-86A3-D00A38052F6C}" srcOrd="0" destOrd="1" presId="urn:microsoft.com/office/officeart/2005/8/layout/cycle4"/>
    <dgm:cxn modelId="{97CA5DC7-A466-4675-B7FA-E5889DF88D36}" type="presOf" srcId="{5787B59E-AB10-44B0-8A84-1FC40070E139}" destId="{0BCBA629-180B-42A9-8BC1-37A5E75FAE07}" srcOrd="1" destOrd="0" presId="urn:microsoft.com/office/officeart/2005/8/layout/cycle4"/>
    <dgm:cxn modelId="{060F42C7-3935-4220-955C-AA7AA5F14E35}" type="presOf" srcId="{9B5E3CFE-3459-4812-A690-6FD17D3222BA}" destId="{9B208895-0EA0-4336-AAB4-09AA064BDDEE}" srcOrd="1" destOrd="4" presId="urn:microsoft.com/office/officeart/2005/8/layout/cycle4"/>
    <dgm:cxn modelId="{96C692CB-7FD4-4A26-A4B1-764B4F338FCE}" type="presOf" srcId="{6D6D90EC-8E49-485C-892F-45BDC5D11295}" destId="{4B7C5975-627D-415B-86A3-D00A38052F6C}" srcOrd="0" destOrd="0" presId="urn:microsoft.com/office/officeart/2005/8/layout/cycle4"/>
    <dgm:cxn modelId="{270E2DD8-6C02-4EBB-B8EA-A5D58AE5463E}" type="presOf" srcId="{39FC991F-6CE4-4BC5-9563-1B1E27642275}" destId="{ABF77128-F315-49C6-99D8-7B9FDBB6C6E8}" srcOrd="1" destOrd="1" presId="urn:microsoft.com/office/officeart/2005/8/layout/cycle4"/>
    <dgm:cxn modelId="{3E2521E2-70A8-4FF0-9F0B-76C966CDE9D9}" type="presOf" srcId="{6D6D90EC-8E49-485C-892F-45BDC5D11295}" destId="{36DA1968-4E12-435C-AE57-03934DA03E2C}" srcOrd="1" destOrd="0" presId="urn:microsoft.com/office/officeart/2005/8/layout/cycle4"/>
    <dgm:cxn modelId="{028E7CE3-F774-4977-818D-2301A8A5FB76}" srcId="{5685DA4E-B14E-4AC1-898F-4BEA981F06F3}" destId="{5787B59E-AB10-44B0-8A84-1FC40070E139}" srcOrd="0" destOrd="0" parTransId="{7CCE4B05-DFE3-44C7-A699-449AB59B0BE9}" sibTransId="{EEE777BF-9E06-4EA4-95B5-8B34CF7854D3}"/>
    <dgm:cxn modelId="{041E83E5-07EB-432E-9042-0FC8E6A77C0F}" type="presOf" srcId="{0F56E71C-6705-41D4-86BC-30BE19DF925F}" destId="{DEE43DBB-53B2-4B5C-9937-03326D797469}" srcOrd="0" destOrd="2" presId="urn:microsoft.com/office/officeart/2005/8/layout/cycle4"/>
    <dgm:cxn modelId="{B01927E9-B771-4EBE-81C3-4FACFF15B6CF}" type="presOf" srcId="{AFA1D6BC-9AA1-468F-948A-53D8A424EF03}" destId="{DEE43DBB-53B2-4B5C-9937-03326D797469}" srcOrd="0" destOrd="5" presId="urn:microsoft.com/office/officeart/2005/8/layout/cycle4"/>
    <dgm:cxn modelId="{FBAC16EC-E676-4E3F-8535-65FDEFE3F00A}" type="presOf" srcId="{2886081B-C757-4533-AF9B-01045DDBF623}" destId="{DEE43DBB-53B2-4B5C-9937-03326D797469}" srcOrd="0" destOrd="0" presId="urn:microsoft.com/office/officeart/2005/8/layout/cycle4"/>
    <dgm:cxn modelId="{C2747AEC-639D-4E0C-AB92-FB38380CAA46}" srcId="{4DB5A6C9-CD41-438D-8FE8-39A23DB821DB}" destId="{774906C2-56C1-42D9-8D55-18745BD47CC7}" srcOrd="3" destOrd="0" parTransId="{4ECD3FF2-3820-46AF-9CF2-3DE31C7C063B}" sibTransId="{ADBBD282-AB9D-46EF-86C7-08D0C4D94BC5}"/>
    <dgm:cxn modelId="{E4F7E0EC-0D66-4AF0-B5CF-9CE222CF613E}" type="presOf" srcId="{6BB79732-396C-44D7-AB2D-B5C063B9D41C}" destId="{0BCBA629-180B-42A9-8BC1-37A5E75FAE07}" srcOrd="1" destOrd="2" presId="urn:microsoft.com/office/officeart/2005/8/layout/cycle4"/>
    <dgm:cxn modelId="{6538E2EC-789B-40C9-B31F-7222E5C0D49B}" srcId="{75123C09-61A4-474E-A520-33F343DF0E0D}" destId="{CDE7B8BC-DAF3-40A0-9227-D76459805221}" srcOrd="2" destOrd="0" parTransId="{9B2E9B36-D95B-4C3C-A843-DB5BA15E7326}" sibTransId="{A1B97B73-7F63-4AF5-91A1-00A20AC2F9FB}"/>
    <dgm:cxn modelId="{2F7FFBED-84A8-47BB-994A-7D53DD48B95A}" srcId="{893A676E-DB57-4629-83DB-ADEE5B2F7477}" destId="{39FC991F-6CE4-4BC5-9563-1B1E27642275}" srcOrd="1" destOrd="0" parTransId="{EE95EA2E-7A2F-46F9-BE32-6226A799BF0F}" sibTransId="{571F20EA-3936-4B1B-A28D-B9EF19541F39}"/>
    <dgm:cxn modelId="{3D7E7BF5-D924-4BA6-BA61-5243C2359A7B}" srcId="{4DB5A6C9-CD41-438D-8FE8-39A23DB821DB}" destId="{0D944A74-B6C5-40F5-B3FC-FD0374FA220A}" srcOrd="1" destOrd="0" parTransId="{EBFDBD86-89CA-4E00-8FDF-53A41ECCC26E}" sibTransId="{0DF47E94-AAF1-4DF9-99CF-971585C03F28}"/>
    <dgm:cxn modelId="{D9B800F7-D6E9-4780-AFAC-15DC2712E55E}" type="presOf" srcId="{411C13B4-0DAE-4596-A6EE-9CE96FAA0005}" destId="{83F40F72-E300-4E3E-A2C1-7D593A9E024A}" srcOrd="0" destOrd="1" presId="urn:microsoft.com/office/officeart/2005/8/layout/cycle4"/>
    <dgm:cxn modelId="{864E97F8-4953-4E1F-942B-F03A28145C1E}" type="presOf" srcId="{3476E750-1E37-4549-964D-B16959756E74}" destId="{ABF77128-F315-49C6-99D8-7B9FDBB6C6E8}" srcOrd="1" destOrd="2" presId="urn:microsoft.com/office/officeart/2005/8/layout/cycle4"/>
    <dgm:cxn modelId="{21E2CEF9-CE9B-4D3A-BDFC-E6B02E8C5018}" type="presOf" srcId="{39FC991F-6CE4-4BC5-9563-1B1E27642275}" destId="{9A5E0FF5-6F1B-42EA-A98D-009787293670}" srcOrd="0" destOrd="1" presId="urn:microsoft.com/office/officeart/2005/8/layout/cycle4"/>
    <dgm:cxn modelId="{36D3F0FB-A3EC-4AA3-986F-EE9313449044}" type="presOf" srcId="{351AAD8F-9963-4BAB-8CDF-9F982B894D9F}" destId="{36DA1968-4E12-435C-AE57-03934DA03E2C}" srcOrd="1" destOrd="8" presId="urn:microsoft.com/office/officeart/2005/8/layout/cycle4"/>
    <dgm:cxn modelId="{F9E3A4FC-CFDE-49E4-B079-084209544C3B}" srcId="{BECD82E7-F657-4E72-97CC-5A524A6E7A76}" destId="{75123C09-61A4-474E-A520-33F343DF0E0D}" srcOrd="0" destOrd="0" parTransId="{FDDAB703-2FFE-4090-8B28-51F670F4D82A}" sibTransId="{9F8A3B59-AE73-4ACD-8A98-DAA9D7DE7DF1}"/>
    <dgm:cxn modelId="{F3415E80-0630-405C-9B78-9596CED87E99}" type="presParOf" srcId="{4132ED3A-1695-4EA3-A799-213090BFD1A3}" destId="{FE20514E-6FFE-47E3-8DE7-7040FAFEED83}" srcOrd="0" destOrd="0" presId="urn:microsoft.com/office/officeart/2005/8/layout/cycle4"/>
    <dgm:cxn modelId="{90F9A5D4-AA0F-40AF-A49C-16938FBE4503}" type="presParOf" srcId="{FE20514E-6FFE-47E3-8DE7-7040FAFEED83}" destId="{F9D8FF04-B2C6-40D0-93FB-DB15C4806D27}" srcOrd="0" destOrd="0" presId="urn:microsoft.com/office/officeart/2005/8/layout/cycle4"/>
    <dgm:cxn modelId="{E40AAC6B-42C3-4FFC-A406-50125B0FDFEC}" type="presParOf" srcId="{F9D8FF04-B2C6-40D0-93FB-DB15C4806D27}" destId="{4B7C5975-627D-415B-86A3-D00A38052F6C}" srcOrd="0" destOrd="0" presId="urn:microsoft.com/office/officeart/2005/8/layout/cycle4"/>
    <dgm:cxn modelId="{5AA8455D-121B-4476-ADD5-7A5CE72175EB}" type="presParOf" srcId="{F9D8FF04-B2C6-40D0-93FB-DB15C4806D27}" destId="{36DA1968-4E12-435C-AE57-03934DA03E2C}" srcOrd="1" destOrd="0" presId="urn:microsoft.com/office/officeart/2005/8/layout/cycle4"/>
    <dgm:cxn modelId="{D9E86A63-5873-462F-97C2-7361D491C766}" type="presParOf" srcId="{FE20514E-6FFE-47E3-8DE7-7040FAFEED83}" destId="{38D29B59-B401-4482-A142-36B74C28A1F5}" srcOrd="1" destOrd="0" presId="urn:microsoft.com/office/officeart/2005/8/layout/cycle4"/>
    <dgm:cxn modelId="{EB5A5DD0-BB9C-4F1C-9F24-387876785BB5}" type="presParOf" srcId="{38D29B59-B401-4482-A142-36B74C28A1F5}" destId="{DEE43DBB-53B2-4B5C-9937-03326D797469}" srcOrd="0" destOrd="0" presId="urn:microsoft.com/office/officeart/2005/8/layout/cycle4"/>
    <dgm:cxn modelId="{6F7580B4-EF13-4D4A-AD4F-07BAD983F65A}" type="presParOf" srcId="{38D29B59-B401-4482-A142-36B74C28A1F5}" destId="{9B208895-0EA0-4336-AAB4-09AA064BDDEE}" srcOrd="1" destOrd="0" presId="urn:microsoft.com/office/officeart/2005/8/layout/cycle4"/>
    <dgm:cxn modelId="{3D2F4255-3779-4493-8DE8-832995BE2978}" type="presParOf" srcId="{FE20514E-6FFE-47E3-8DE7-7040FAFEED83}" destId="{A7595320-060C-4B4C-B243-0D3C73C90419}" srcOrd="2" destOrd="0" presId="urn:microsoft.com/office/officeart/2005/8/layout/cycle4"/>
    <dgm:cxn modelId="{428752A0-1A3C-4E65-B08F-7EFE12F829CD}" type="presParOf" srcId="{A7595320-060C-4B4C-B243-0D3C73C90419}" destId="{83F40F72-E300-4E3E-A2C1-7D593A9E024A}" srcOrd="0" destOrd="0" presId="urn:microsoft.com/office/officeart/2005/8/layout/cycle4"/>
    <dgm:cxn modelId="{5125AB61-C2EE-480F-8D42-E8CEBAB8AB09}" type="presParOf" srcId="{A7595320-060C-4B4C-B243-0D3C73C90419}" destId="{0BCBA629-180B-42A9-8BC1-37A5E75FAE07}" srcOrd="1" destOrd="0" presId="urn:microsoft.com/office/officeart/2005/8/layout/cycle4"/>
    <dgm:cxn modelId="{AAA0E2BB-412D-42CA-96B6-6211A842C699}" type="presParOf" srcId="{FE20514E-6FFE-47E3-8DE7-7040FAFEED83}" destId="{9A231B35-2696-41BB-83DF-892F7F3F6D00}" srcOrd="3" destOrd="0" presId="urn:microsoft.com/office/officeart/2005/8/layout/cycle4"/>
    <dgm:cxn modelId="{168CE183-74A8-41CD-9B61-303FC22D48E3}" type="presParOf" srcId="{9A231B35-2696-41BB-83DF-892F7F3F6D00}" destId="{9A5E0FF5-6F1B-42EA-A98D-009787293670}" srcOrd="0" destOrd="0" presId="urn:microsoft.com/office/officeart/2005/8/layout/cycle4"/>
    <dgm:cxn modelId="{050A4987-2036-49E5-81AD-FF9380824CFC}" type="presParOf" srcId="{9A231B35-2696-41BB-83DF-892F7F3F6D00}" destId="{ABF77128-F315-49C6-99D8-7B9FDBB6C6E8}" srcOrd="1" destOrd="0" presId="urn:microsoft.com/office/officeart/2005/8/layout/cycle4"/>
    <dgm:cxn modelId="{60B3F580-5047-4CD8-B395-063E183E489F}" type="presParOf" srcId="{FE20514E-6FFE-47E3-8DE7-7040FAFEED83}" destId="{769A6664-9562-48C8-A381-4576C37E9FE9}" srcOrd="4" destOrd="0" presId="urn:microsoft.com/office/officeart/2005/8/layout/cycle4"/>
    <dgm:cxn modelId="{96455D9B-C5B4-4C06-A4F0-DBB45358BF44}" type="presParOf" srcId="{4132ED3A-1695-4EA3-A799-213090BFD1A3}" destId="{C91F5C89-C249-43E7-83F7-73ECBEE42021}" srcOrd="1" destOrd="0" presId="urn:microsoft.com/office/officeart/2005/8/layout/cycle4"/>
    <dgm:cxn modelId="{26C15F5A-7B97-4FF8-8E28-9AC18FA6D70B}" type="presParOf" srcId="{C91F5C89-C249-43E7-83F7-73ECBEE42021}" destId="{994BC2F3-412D-4F5F-97F6-8E27AE300556}" srcOrd="0" destOrd="0" presId="urn:microsoft.com/office/officeart/2005/8/layout/cycle4"/>
    <dgm:cxn modelId="{20152262-2C4D-4C52-93AF-EAF7416E28B4}" type="presParOf" srcId="{C91F5C89-C249-43E7-83F7-73ECBEE42021}" destId="{1B662D30-3603-41FA-B6C1-3F97DBD6111A}" srcOrd="1" destOrd="0" presId="urn:microsoft.com/office/officeart/2005/8/layout/cycle4"/>
    <dgm:cxn modelId="{9A9DD1CB-6218-4899-84DE-A6CE73AD9AA3}" type="presParOf" srcId="{C91F5C89-C249-43E7-83F7-73ECBEE42021}" destId="{FDA6ADC8-6EB2-42A7-8274-D7ECF3426B66}" srcOrd="2" destOrd="0" presId="urn:microsoft.com/office/officeart/2005/8/layout/cycle4"/>
    <dgm:cxn modelId="{E28F1A62-ACAE-4776-8A0A-556C8A561F1C}" type="presParOf" srcId="{C91F5C89-C249-43E7-83F7-73ECBEE42021}" destId="{CAE03023-4D78-485F-808A-B072F45B9680}" srcOrd="3" destOrd="0" presId="urn:microsoft.com/office/officeart/2005/8/layout/cycle4"/>
    <dgm:cxn modelId="{8AA9DDD5-4A1C-4E3D-A8B1-F075A27A9FA9}" type="presParOf" srcId="{C91F5C89-C249-43E7-83F7-73ECBEE42021}" destId="{BAE98A24-10B9-4D3E-9D95-7939CC47CF5C}" srcOrd="4" destOrd="0" presId="urn:microsoft.com/office/officeart/2005/8/layout/cycle4"/>
    <dgm:cxn modelId="{F87DDE44-5A5D-400B-9B29-B6E68ECC9C03}" type="presParOf" srcId="{4132ED3A-1695-4EA3-A799-213090BFD1A3}" destId="{2678AB1E-D4F2-44A7-B4A4-AB5F01B96D1D}" srcOrd="2" destOrd="0" presId="urn:microsoft.com/office/officeart/2005/8/layout/cycle4"/>
    <dgm:cxn modelId="{7AE4E56D-3502-480C-BE06-69F9BD51A41D}" type="presParOf" srcId="{4132ED3A-1695-4EA3-A799-213090BFD1A3}" destId="{8D21D19C-ED30-41DF-B786-CDCB76E3C9BA}"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40F72-E300-4E3E-A2C1-7D593A9E024A}">
      <dsp:nvSpPr>
        <dsp:cNvPr id="0" name=""/>
        <dsp:cNvSpPr/>
      </dsp:nvSpPr>
      <dsp:spPr>
        <a:xfrm>
          <a:off x="7366374" y="3284193"/>
          <a:ext cx="3500044" cy="3101833"/>
        </a:xfrm>
        <a:prstGeom prst="roundRect">
          <a:avLst>
            <a:gd name="adj" fmla="val 10000"/>
          </a:avLst>
        </a:prstGeom>
        <a:solidFill>
          <a:schemeClr val="lt1">
            <a:alpha val="90000"/>
            <a:hueOff val="0"/>
            <a:satOff val="0"/>
            <a:lumOff val="0"/>
            <a:alphaOff val="0"/>
          </a:schemeClr>
        </a:solidFill>
        <a:ln w="38100" cap="flat" cmpd="sng" algn="ctr">
          <a:solidFill>
            <a:srgbClr val="C844EC"/>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fi-FI" sz="2000" kern="1200"/>
            <a:t>Oma mieliala ja jaksaminen</a:t>
          </a:r>
        </a:p>
        <a:p>
          <a:pPr marL="228600" lvl="1" indent="-228600" algn="l" defTabSz="889000">
            <a:lnSpc>
              <a:spcPct val="90000"/>
            </a:lnSpc>
            <a:spcBef>
              <a:spcPct val="0"/>
            </a:spcBef>
            <a:spcAft>
              <a:spcPct val="15000"/>
            </a:spcAft>
            <a:buChar char="•"/>
          </a:pPr>
          <a:r>
            <a:rPr lang="fi-FI" sz="2000" kern="1200"/>
            <a:t>Läheisten vointi</a:t>
          </a:r>
        </a:p>
        <a:p>
          <a:pPr marL="228600" lvl="1" indent="-228600" algn="l" defTabSz="889000">
            <a:lnSpc>
              <a:spcPct val="90000"/>
            </a:lnSpc>
            <a:spcBef>
              <a:spcPct val="0"/>
            </a:spcBef>
            <a:spcAft>
              <a:spcPct val="15000"/>
            </a:spcAft>
            <a:buChar char="•"/>
          </a:pPr>
          <a:r>
            <a:rPr lang="fi-FI" sz="2000" kern="1200"/>
            <a:t>Fyysiset sairaudet/oireet</a:t>
          </a:r>
        </a:p>
        <a:p>
          <a:pPr marL="228600" lvl="1" indent="-228600" algn="l" defTabSz="889000">
            <a:lnSpc>
              <a:spcPct val="90000"/>
            </a:lnSpc>
            <a:spcBef>
              <a:spcPct val="0"/>
            </a:spcBef>
            <a:spcAft>
              <a:spcPct val="15000"/>
            </a:spcAft>
            <a:buChar char="•"/>
          </a:pPr>
          <a:r>
            <a:rPr lang="fi-FI" sz="2000" kern="1200"/>
            <a:t>Liikunta</a:t>
          </a:r>
        </a:p>
      </dsp:txBody>
      <dsp:txXfrm>
        <a:off x="8484524" y="4127789"/>
        <a:ext cx="2313757" cy="2190101"/>
      </dsp:txXfrm>
    </dsp:sp>
    <dsp:sp modelId="{9A5E0FF5-6F1B-42EA-A98D-009787293670}">
      <dsp:nvSpPr>
        <dsp:cNvPr id="0" name=""/>
        <dsp:cNvSpPr/>
      </dsp:nvSpPr>
      <dsp:spPr>
        <a:xfrm>
          <a:off x="480960" y="3833686"/>
          <a:ext cx="4125421" cy="2467101"/>
        </a:xfrm>
        <a:prstGeom prst="roundRect">
          <a:avLst>
            <a:gd name="adj" fmla="val 10000"/>
          </a:avLst>
        </a:prstGeom>
        <a:solidFill>
          <a:schemeClr val="lt1">
            <a:alpha val="90000"/>
            <a:hueOff val="0"/>
            <a:satOff val="0"/>
            <a:lumOff val="0"/>
            <a:alphaOff val="0"/>
          </a:schemeClr>
        </a:solidFill>
        <a:ln w="38100"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fi-FI" sz="2000" kern="1200"/>
            <a:t>Kaverit</a:t>
          </a:r>
        </a:p>
        <a:p>
          <a:pPr marL="228600" lvl="1" indent="-228600" algn="l" defTabSz="889000">
            <a:lnSpc>
              <a:spcPct val="90000"/>
            </a:lnSpc>
            <a:spcBef>
              <a:spcPct val="0"/>
            </a:spcBef>
            <a:spcAft>
              <a:spcPct val="15000"/>
            </a:spcAft>
            <a:buChar char="•"/>
          </a:pPr>
          <a:r>
            <a:rPr lang="fi-FI" sz="2000" kern="1200"/>
            <a:t>Harrastukset</a:t>
          </a:r>
        </a:p>
        <a:p>
          <a:pPr marL="228600" lvl="1" indent="-228600" algn="l" defTabSz="889000">
            <a:lnSpc>
              <a:spcPct val="90000"/>
            </a:lnSpc>
            <a:spcBef>
              <a:spcPct val="0"/>
            </a:spcBef>
            <a:spcAft>
              <a:spcPct val="15000"/>
            </a:spcAft>
            <a:buChar char="•"/>
          </a:pPr>
          <a:r>
            <a:rPr lang="fi-FI" sz="2000" kern="1200"/>
            <a:t>Päihteet</a:t>
          </a:r>
        </a:p>
      </dsp:txBody>
      <dsp:txXfrm>
        <a:off x="535154" y="4504655"/>
        <a:ext cx="2779407" cy="1741938"/>
      </dsp:txXfrm>
    </dsp:sp>
    <dsp:sp modelId="{DEE43DBB-53B2-4B5C-9937-03326D797469}">
      <dsp:nvSpPr>
        <dsp:cNvPr id="0" name=""/>
        <dsp:cNvSpPr/>
      </dsp:nvSpPr>
      <dsp:spPr>
        <a:xfrm>
          <a:off x="6973489" y="138309"/>
          <a:ext cx="3844863" cy="2876533"/>
        </a:xfrm>
        <a:prstGeom prst="roundRect">
          <a:avLst>
            <a:gd name="adj" fmla="val 10000"/>
          </a:avLst>
        </a:prstGeom>
        <a:solidFill>
          <a:schemeClr val="lt1">
            <a:alpha val="90000"/>
            <a:hueOff val="0"/>
            <a:satOff val="0"/>
            <a:lumOff val="0"/>
            <a:alphaOff val="0"/>
          </a:schemeClr>
        </a:solidFill>
        <a:ln w="381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fi-FI" sz="2000" kern="1200"/>
            <a:t>Miten sujuu? </a:t>
          </a:r>
        </a:p>
        <a:p>
          <a:pPr marL="228600" lvl="1" indent="-228600" algn="l" defTabSz="889000">
            <a:lnSpc>
              <a:spcPct val="90000"/>
            </a:lnSpc>
            <a:spcBef>
              <a:spcPct val="0"/>
            </a:spcBef>
            <a:spcAft>
              <a:spcPct val="15000"/>
            </a:spcAft>
            <a:buChar char="•"/>
          </a:pPr>
          <a:r>
            <a:rPr lang="fi-FI" sz="2000" kern="1200"/>
            <a:t>Nukkuminen</a:t>
          </a:r>
        </a:p>
        <a:p>
          <a:pPr marL="228600" lvl="1" indent="-228600" algn="l" defTabSz="889000">
            <a:lnSpc>
              <a:spcPct val="90000"/>
            </a:lnSpc>
            <a:spcBef>
              <a:spcPct val="0"/>
            </a:spcBef>
            <a:spcAft>
              <a:spcPct val="15000"/>
            </a:spcAft>
            <a:buChar char="•"/>
          </a:pPr>
          <a:r>
            <a:rPr lang="fi-FI" sz="2000" kern="1200"/>
            <a:t>Syöminen</a:t>
          </a:r>
        </a:p>
        <a:p>
          <a:pPr marL="228600" lvl="1" indent="-228600" algn="l" defTabSz="889000">
            <a:lnSpc>
              <a:spcPct val="90000"/>
            </a:lnSpc>
            <a:spcBef>
              <a:spcPct val="0"/>
            </a:spcBef>
            <a:spcAft>
              <a:spcPct val="15000"/>
            </a:spcAft>
            <a:buChar char="•"/>
          </a:pPr>
          <a:r>
            <a:rPr lang="fi-FI" sz="2000" kern="1200"/>
            <a:t>Ruutu-aika</a:t>
          </a:r>
        </a:p>
        <a:p>
          <a:pPr marL="228600" lvl="1" indent="-228600" algn="l" defTabSz="889000">
            <a:lnSpc>
              <a:spcPct val="90000"/>
            </a:lnSpc>
            <a:spcBef>
              <a:spcPct val="0"/>
            </a:spcBef>
            <a:spcAft>
              <a:spcPct val="15000"/>
            </a:spcAft>
            <a:buChar char="•"/>
          </a:pPr>
          <a:r>
            <a:rPr lang="fi-FI" sz="2000" kern="1200"/>
            <a:t>Rajat ja säännöt</a:t>
          </a:r>
        </a:p>
        <a:p>
          <a:pPr marL="228600" lvl="1" indent="-228600" algn="l" defTabSz="889000">
            <a:lnSpc>
              <a:spcPct val="90000"/>
            </a:lnSpc>
            <a:spcBef>
              <a:spcPct val="0"/>
            </a:spcBef>
            <a:spcAft>
              <a:spcPct val="15000"/>
            </a:spcAft>
            <a:buChar char="•"/>
          </a:pPr>
          <a:r>
            <a:rPr lang="fi-FI" sz="2000" kern="1200"/>
            <a:t>Perhetilanne</a:t>
          </a:r>
        </a:p>
      </dsp:txBody>
      <dsp:txXfrm>
        <a:off x="8190136" y="201497"/>
        <a:ext cx="2565028" cy="2031024"/>
      </dsp:txXfrm>
    </dsp:sp>
    <dsp:sp modelId="{4B7C5975-627D-415B-86A3-D00A38052F6C}">
      <dsp:nvSpPr>
        <dsp:cNvPr id="0" name=""/>
        <dsp:cNvSpPr/>
      </dsp:nvSpPr>
      <dsp:spPr>
        <a:xfrm>
          <a:off x="438147" y="124032"/>
          <a:ext cx="5259641" cy="2973771"/>
        </a:xfrm>
        <a:prstGeom prst="roundRect">
          <a:avLst>
            <a:gd name="adj" fmla="val 10000"/>
          </a:avLst>
        </a:prstGeom>
        <a:solidFill>
          <a:schemeClr val="lt1">
            <a:alpha val="90000"/>
            <a:hueOff val="0"/>
            <a:satOff val="0"/>
            <a:lumOff val="0"/>
            <a:alphaOff val="0"/>
          </a:schemeClr>
        </a:solidFill>
        <a:ln w="38100" cap="flat" cmpd="sng" algn="ctr">
          <a:solidFill>
            <a:schemeClr val="accent5">
              <a:lumMod val="60000"/>
              <a:lum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fi-FI" sz="2000" kern="1200"/>
            <a:t>Poissaolot</a:t>
          </a:r>
        </a:p>
        <a:p>
          <a:pPr marL="228600" lvl="1" indent="-228600" algn="l" defTabSz="889000">
            <a:lnSpc>
              <a:spcPct val="90000"/>
            </a:lnSpc>
            <a:spcBef>
              <a:spcPct val="0"/>
            </a:spcBef>
            <a:spcAft>
              <a:spcPct val="15000"/>
            </a:spcAft>
            <a:buChar char="•"/>
          </a:pPr>
          <a:r>
            <a:rPr lang="fi-FI" sz="2000" kern="1200"/>
            <a:t>Motivaatio</a:t>
          </a:r>
        </a:p>
        <a:p>
          <a:pPr marL="228600" lvl="1" indent="-228600" algn="l" defTabSz="889000">
            <a:lnSpc>
              <a:spcPct val="90000"/>
            </a:lnSpc>
            <a:spcBef>
              <a:spcPct val="0"/>
            </a:spcBef>
            <a:spcAft>
              <a:spcPct val="15000"/>
            </a:spcAft>
            <a:buChar char="•"/>
          </a:pPr>
          <a:r>
            <a:rPr lang="fi-FI" sz="2000" kern="1200"/>
            <a:t>Koulumatkat</a:t>
          </a:r>
        </a:p>
        <a:p>
          <a:pPr marL="228600" lvl="1" indent="-228600" algn="l" defTabSz="889000">
            <a:lnSpc>
              <a:spcPct val="90000"/>
            </a:lnSpc>
            <a:spcBef>
              <a:spcPct val="0"/>
            </a:spcBef>
            <a:spcAft>
              <a:spcPct val="15000"/>
            </a:spcAft>
            <a:buChar char="•"/>
          </a:pPr>
          <a:r>
            <a:rPr lang="fi-FI" sz="2000" kern="1200"/>
            <a:t>Välitunnit</a:t>
          </a:r>
        </a:p>
        <a:p>
          <a:pPr marL="228600" lvl="1" indent="-228600" algn="l" defTabSz="889000">
            <a:lnSpc>
              <a:spcPct val="90000"/>
            </a:lnSpc>
            <a:spcBef>
              <a:spcPct val="0"/>
            </a:spcBef>
            <a:spcAft>
              <a:spcPct val="15000"/>
            </a:spcAft>
            <a:buChar char="•"/>
          </a:pPr>
          <a:r>
            <a:rPr lang="fi-FI" sz="2000" kern="1200"/>
            <a:t>Oppiminen ja mahdolliset vaikeudet</a:t>
          </a:r>
        </a:p>
        <a:p>
          <a:pPr marL="228600" lvl="1" indent="-228600" algn="l" defTabSz="889000">
            <a:lnSpc>
              <a:spcPct val="90000"/>
            </a:lnSpc>
            <a:spcBef>
              <a:spcPct val="0"/>
            </a:spcBef>
            <a:spcAft>
              <a:spcPct val="15000"/>
            </a:spcAft>
            <a:buChar char="•"/>
          </a:pPr>
          <a:r>
            <a:rPr lang="fi-FI" sz="2000" kern="1200"/>
            <a:t>Kotitehtävät/arvosanat</a:t>
          </a:r>
        </a:p>
        <a:p>
          <a:pPr marL="228600" lvl="1" indent="-228600" algn="l" defTabSz="889000">
            <a:lnSpc>
              <a:spcPct val="90000"/>
            </a:lnSpc>
            <a:spcBef>
              <a:spcPct val="0"/>
            </a:spcBef>
            <a:spcAft>
              <a:spcPct val="15000"/>
            </a:spcAft>
            <a:buChar char="•"/>
          </a:pPr>
          <a:r>
            <a:rPr lang="fi-FI" sz="2000" kern="1200"/>
            <a:t>Kiusaaminen</a:t>
          </a:r>
        </a:p>
        <a:p>
          <a:pPr marL="228600" lvl="1" indent="-228600" algn="l" defTabSz="889000">
            <a:lnSpc>
              <a:spcPct val="90000"/>
            </a:lnSpc>
            <a:spcBef>
              <a:spcPct val="0"/>
            </a:spcBef>
            <a:spcAft>
              <a:spcPct val="15000"/>
            </a:spcAft>
            <a:buChar char="•"/>
          </a:pPr>
          <a:r>
            <a:rPr lang="fi-FI" sz="2000" kern="1200"/>
            <a:t>Kaverit</a:t>
          </a:r>
        </a:p>
        <a:p>
          <a:pPr marL="57150" lvl="1" indent="-57150" algn="l" defTabSz="488950">
            <a:lnSpc>
              <a:spcPct val="90000"/>
            </a:lnSpc>
            <a:spcBef>
              <a:spcPct val="0"/>
            </a:spcBef>
            <a:spcAft>
              <a:spcPct val="15000"/>
            </a:spcAft>
            <a:buChar char="•"/>
          </a:pPr>
          <a:endParaRPr lang="fi-FI" sz="1100" kern="1200"/>
        </a:p>
      </dsp:txBody>
      <dsp:txXfrm>
        <a:off x="503471" y="189356"/>
        <a:ext cx="3551101" cy="2099680"/>
      </dsp:txXfrm>
    </dsp:sp>
    <dsp:sp modelId="{994BC2F3-412D-4F5F-97F6-8E27AE300556}">
      <dsp:nvSpPr>
        <dsp:cNvPr id="0" name=""/>
        <dsp:cNvSpPr/>
      </dsp:nvSpPr>
      <dsp:spPr>
        <a:xfrm>
          <a:off x="3031944" y="516369"/>
          <a:ext cx="2731085" cy="2677182"/>
        </a:xfrm>
        <a:prstGeom prst="pieWedg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kern="1200">
              <a:solidFill>
                <a:sysClr val="windowText" lastClr="000000"/>
              </a:solidFill>
            </a:rPr>
            <a:t>KOULU</a:t>
          </a:r>
        </a:p>
      </dsp:txBody>
      <dsp:txXfrm>
        <a:off x="3831860" y="1300497"/>
        <a:ext cx="1931169" cy="1893054"/>
      </dsp:txXfrm>
    </dsp:sp>
    <dsp:sp modelId="{1B662D30-3603-41FA-B6C1-3F97DBD6111A}">
      <dsp:nvSpPr>
        <dsp:cNvPr id="0" name=""/>
        <dsp:cNvSpPr/>
      </dsp:nvSpPr>
      <dsp:spPr>
        <a:xfrm rot="5400000">
          <a:off x="5765281" y="562556"/>
          <a:ext cx="2699600" cy="2559181"/>
        </a:xfrm>
        <a:prstGeom prst="pieWedge">
          <a:avLst/>
        </a:prstGeom>
        <a:solidFill>
          <a:schemeClr val="accent5">
            <a:hueOff val="548193"/>
            <a:satOff val="11448"/>
            <a:lumOff val="-65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kern="1200">
              <a:solidFill>
                <a:sysClr val="windowText" lastClr="000000"/>
              </a:solidFill>
            </a:rPr>
            <a:t>KOTI</a:t>
          </a:r>
        </a:p>
      </dsp:txBody>
      <dsp:txXfrm rot="-5400000">
        <a:off x="5835490" y="1283042"/>
        <a:ext cx="1809614" cy="1908905"/>
      </dsp:txXfrm>
    </dsp:sp>
    <dsp:sp modelId="{FDA6ADC8-6EB2-42A7-8274-D7ECF3426B66}">
      <dsp:nvSpPr>
        <dsp:cNvPr id="0" name=""/>
        <dsp:cNvSpPr/>
      </dsp:nvSpPr>
      <dsp:spPr>
        <a:xfrm rot="10800000">
          <a:off x="5788233" y="3221995"/>
          <a:ext cx="2582387" cy="2749954"/>
        </a:xfrm>
        <a:prstGeom prst="pieWedge">
          <a:avLst/>
        </a:prstGeom>
        <a:solidFill>
          <a:srgbClr val="C844EC"/>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kern="1200">
              <a:solidFill>
                <a:sysClr val="windowText" lastClr="000000"/>
              </a:solidFill>
            </a:rPr>
            <a:t>HYVIN-VOINTI</a:t>
          </a:r>
        </a:p>
      </dsp:txBody>
      <dsp:txXfrm rot="10800000">
        <a:off x="5788233" y="3221995"/>
        <a:ext cx="1826023" cy="1944511"/>
      </dsp:txXfrm>
    </dsp:sp>
    <dsp:sp modelId="{CAE03023-4D78-485F-808A-B072F45B9680}">
      <dsp:nvSpPr>
        <dsp:cNvPr id="0" name=""/>
        <dsp:cNvSpPr/>
      </dsp:nvSpPr>
      <dsp:spPr>
        <a:xfrm rot="16200000">
          <a:off x="2997360" y="3259873"/>
          <a:ext cx="2773949" cy="2698248"/>
        </a:xfrm>
        <a:prstGeom prst="pieWedge">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kern="1200">
              <a:solidFill>
                <a:sysClr val="windowText" lastClr="000000"/>
              </a:solidFill>
            </a:rPr>
            <a:t>VAPAA-AIKA</a:t>
          </a:r>
        </a:p>
      </dsp:txBody>
      <dsp:txXfrm rot="5400000">
        <a:off x="3825509" y="3222023"/>
        <a:ext cx="1907949" cy="1961478"/>
      </dsp:txXfrm>
    </dsp:sp>
    <dsp:sp modelId="{2678AB1E-D4F2-44A7-B4A4-AB5F01B96D1D}">
      <dsp:nvSpPr>
        <dsp:cNvPr id="0" name=""/>
        <dsp:cNvSpPr/>
      </dsp:nvSpPr>
      <dsp:spPr>
        <a:xfrm>
          <a:off x="5276306" y="2670649"/>
          <a:ext cx="972353" cy="845525"/>
        </a:xfrm>
        <a:prstGeom prst="circularArrow">
          <a:avLst/>
        </a:prstGeom>
        <a:solidFill>
          <a:schemeClr val="tx1"/>
        </a:solidFill>
        <a:ln w="15875" cap="flat" cmpd="sng" algn="ctr">
          <a:solidFill>
            <a:schemeClr val="lt1">
              <a:hueOff val="0"/>
              <a:satOff val="0"/>
              <a:lumOff val="0"/>
              <a:alphaOff val="0"/>
            </a:schemeClr>
          </a:solidFill>
          <a:prstDash val="solid"/>
        </a:ln>
        <a:effectLst>
          <a:glow rad="63500">
            <a:schemeClr val="accent1">
              <a:satMod val="175000"/>
              <a:alpha val="40000"/>
            </a:schemeClr>
          </a:glow>
        </a:effectLst>
      </dsp:spPr>
      <dsp:style>
        <a:lnRef idx="2">
          <a:scrgbClr r="0" g="0" b="0"/>
        </a:lnRef>
        <a:fillRef idx="1">
          <a:scrgbClr r="0" g="0" b="0"/>
        </a:fillRef>
        <a:effectRef idx="0">
          <a:scrgbClr r="0" g="0" b="0"/>
        </a:effectRef>
        <a:fontRef idx="minor"/>
      </dsp:style>
    </dsp:sp>
    <dsp:sp modelId="{8D21D19C-ED30-41DF-B786-CDCB76E3C9BA}">
      <dsp:nvSpPr>
        <dsp:cNvPr id="0" name=""/>
        <dsp:cNvSpPr/>
      </dsp:nvSpPr>
      <dsp:spPr>
        <a:xfrm rot="10800000">
          <a:off x="5276306" y="2959806"/>
          <a:ext cx="972353" cy="845525"/>
        </a:xfrm>
        <a:prstGeom prst="circularArrow">
          <a:avLst/>
        </a:prstGeom>
        <a:solidFill>
          <a:schemeClr val="tx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4DC4984-0CA5-44C5-92D5-6BDBA935CDEB}" type="datetimeFigureOut">
              <a:rPr lang="en-US"/>
              <a:t>9/20/2022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9031E4B-7E0E-4684-86DF-92AC1D8C1804}" type="slidenum">
              <a:rPr lang="en-US"/>
              <a:t>‹#›</a:t>
            </a:fld>
            <a:endParaRPr lang="en-US"/>
          </a:p>
        </p:txBody>
      </p:sp>
    </p:spTree>
    <p:extLst>
      <p:ext uri="{BB962C8B-B14F-4D97-AF65-F5344CB8AC3E}">
        <p14:creationId xmlns:p14="http://schemas.microsoft.com/office/powerpoint/2010/main" val="2961679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9031E4B-7E0E-4684-86DF-92AC1D8C1804}" type="slidenum">
              <a:rPr lang="en-US"/>
              <a:t>15</a:t>
            </a:fld>
            <a:endParaRPr lang="en-US"/>
          </a:p>
        </p:txBody>
      </p:sp>
    </p:spTree>
    <p:extLst>
      <p:ext uri="{BB962C8B-B14F-4D97-AF65-F5344CB8AC3E}">
        <p14:creationId xmlns:p14="http://schemas.microsoft.com/office/powerpoint/2010/main" val="314967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57" name="Group 1556"/>
          <p:cNvGrpSpPr/>
          <p:nvPr/>
        </p:nvGrpSpPr>
        <p:grpSpPr>
          <a:xfrm>
            <a:off x="0" y="420256"/>
            <a:ext cx="12188952" cy="3795497"/>
            <a:chOff x="0" y="420256"/>
            <a:chExt cx="12188952" cy="3795497"/>
          </a:xfrm>
        </p:grpSpPr>
        <p:cxnSp>
          <p:nvCxnSpPr>
            <p:cNvPr id="1558" name="Straight Connector 1557"/>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59" name="Straight Connector 1558"/>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0" name="Straight Connector 1559"/>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1" name="Straight Connector 1560"/>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2" name="Straight Connector 1561"/>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3" name="Straight Connector 1562"/>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4" name="Straight Connector 1563"/>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67" name="Straight Connector 1566"/>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68"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9"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0"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1"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2"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3"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4"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5"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6"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7"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8"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9"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0"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1"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2"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3"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4"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5"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6"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7"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8"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9"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0"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1"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2"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3"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4"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5"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6"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7"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8"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9"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0"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1"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2"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3"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4"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5"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6"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7"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8"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9" name="Oval 1608"/>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0"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1" name="Oval 161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2"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3"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4"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5"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6"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7"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8" name="Oval 1617"/>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19" name="Oval 1618"/>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0" name="Oval 1619"/>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1" name="Oval 1620"/>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2" name="Oval 1621"/>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3" name="Oval 1622"/>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4" name="Oval 1623"/>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6" name="Oval 1625"/>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7"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8" name="Oval 1627"/>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29"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0" name="Oval 1629"/>
          <p:cNvSpPr/>
          <p:nvPr/>
        </p:nvSpPr>
        <p:spPr>
          <a:xfrm>
            <a:off x="104920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1"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2" name="Oval 1631"/>
          <p:cNvSpPr/>
          <p:nvPr/>
        </p:nvSpPr>
        <p:spPr>
          <a:xfrm>
            <a:off x="96491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3"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4"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5" name="Oval 1634"/>
          <p:cNvSpPr/>
          <p:nvPr/>
        </p:nvSpPr>
        <p:spPr>
          <a:xfrm>
            <a:off x="113348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636"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7" name="Oval 1636"/>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8"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9" name="Oval 1638"/>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0" name="Oval 1639"/>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1" name="Oval 1640"/>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2" name="Oval 1641"/>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3" name="Oval 1642"/>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4" name="Oval 1643"/>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5" name="Oval 1644"/>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6" name="Oval 1645"/>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7" name="Oval 1646"/>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8" name="Oval 1647"/>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9" name="Oval 1648"/>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0" name="Oval 1649"/>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1" name="Oval 1650"/>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2"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3"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4"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5"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6"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7"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8"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9"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0"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1"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2"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3"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4"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6"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7" name="Oval 1666"/>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8" name="Oval 1667"/>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9" name="Oval 1668"/>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0" name="Oval 1669"/>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1" name="Oval 1670"/>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2" name="Oval 1671"/>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3" name="Oval 1672"/>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4" name="Oval 1673"/>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5" name="Oval 1674"/>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6" name="Oval 1675"/>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7" name="Oval 1676"/>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8" name="Oval 1677"/>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9" name="Oval 1678"/>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0"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1" name="Oval 1680"/>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2"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3"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4"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5"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6"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7"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8"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9"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0"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1"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2"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3"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4"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6"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7"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8"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9"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0"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1" name="Oval 170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3" name="Oval 1702"/>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04"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5"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6"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7"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8"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9"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0" name="Oval 1709"/>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1" name="Oval 1710"/>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2" name="Oval 1711"/>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3" name="Oval 1712"/>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4" name="Oval 1713"/>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5" name="Oval 1714"/>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6" name="Oval 1715"/>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7"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8" name="Oval 1717"/>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19"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0" name="Oval 1719"/>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1"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2" name="Oval 1721"/>
          <p:cNvSpPr/>
          <p:nvPr/>
        </p:nvSpPr>
        <p:spPr>
          <a:xfrm>
            <a:off x="104920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3"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4" name="Oval 1723"/>
          <p:cNvSpPr/>
          <p:nvPr/>
        </p:nvSpPr>
        <p:spPr>
          <a:xfrm>
            <a:off x="96491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5"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6"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7" name="Oval 1726"/>
          <p:cNvSpPr/>
          <p:nvPr/>
        </p:nvSpPr>
        <p:spPr>
          <a:xfrm>
            <a:off x="113348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28"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9" name="Oval 1728"/>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0" name="Oval 1729"/>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1" name="Oval 1730"/>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2" name="Oval 1731"/>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3" name="Oval 1732"/>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4" name="Oval 1733"/>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5" name="Oval 1734"/>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6" name="Oval 1735"/>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7" name="Oval 1736"/>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8" name="Oval 1737"/>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9" name="Oval 1738"/>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0" name="Oval 1739"/>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1" name="Oval 1740"/>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2" name="Oval 1741"/>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2"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3"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4"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5"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6"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7"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8" name="Oval 1757"/>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9" name="Oval 1758"/>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0" name="Oval 1759"/>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1" name="Oval 1760"/>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2" name="Oval 1761"/>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3" name="Oval 1762"/>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4" name="Oval 1763"/>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5" name="Oval 1764"/>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6" name="Oval 1765"/>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7" name="Oval 1766"/>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8" name="Oval 1767"/>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9" name="Oval 1768"/>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0" name="Oval 1769"/>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1" name="Oval 1770"/>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2"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3" name="Oval 1772"/>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5" name="Oval 1774"/>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76"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7"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8"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9"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0"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1"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2" name="Oval 1781"/>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3" name="Oval 1782"/>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4" name="Oval 1783"/>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5" name="Oval 1784"/>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6" name="Oval 1785"/>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7" name="Oval 1786"/>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8" name="Oval 1787"/>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89"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0" name="Oval 1789"/>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1"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2" name="Oval 179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4" name="Oval 1793"/>
          <p:cNvSpPr/>
          <p:nvPr/>
        </p:nvSpPr>
        <p:spPr>
          <a:xfrm>
            <a:off x="104920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5"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6" name="Oval 1795"/>
          <p:cNvSpPr/>
          <p:nvPr/>
        </p:nvSpPr>
        <p:spPr>
          <a:xfrm>
            <a:off x="96491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797"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8"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9" name="Oval 1798"/>
          <p:cNvSpPr/>
          <p:nvPr/>
        </p:nvSpPr>
        <p:spPr>
          <a:xfrm>
            <a:off x="113348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0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1" name="Oval 1800"/>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2" name="Oval 1801"/>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3" name="Oval 1802"/>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4" name="Oval 1803"/>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5" name="Oval 1804"/>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6" name="Oval 1805"/>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7" name="Oval 1806"/>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8" name="Oval 1807"/>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9" name="Oval 1808"/>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0" name="Oval 1809"/>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1" name="Oval 1810"/>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2" name="Oval 1811"/>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3" name="Oval 1812"/>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4" name="Oval 1813"/>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5"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6"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7"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8"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9"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0"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1"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2"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3"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4"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5"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6"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7"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8"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9"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0" name="Oval 1829"/>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1" name="Oval 1830"/>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2" name="Oval 1831"/>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3" name="Oval 1832"/>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4" name="Oval 1833"/>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5" name="Oval 1834"/>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6" name="Oval 1835"/>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7" name="Oval 1836"/>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8" name="Oval 1837"/>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9" name="Oval 1838"/>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0" name="Oval 1839"/>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1" name="Oval 1840"/>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2" name="Oval 1841"/>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3" name="Oval 1842"/>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4"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5" name="Oval 1844"/>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6"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7" name="Oval 1846"/>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48"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9"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0"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1"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2"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3"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4" name="Oval 1853"/>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5" name="Oval 1854"/>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6" name="Oval 1855"/>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7" name="Oval 1856"/>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8" name="Oval 1857"/>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59" name="Oval 1858"/>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0" name="Oval 1859"/>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1"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2" name="Oval 186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3"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4" name="Oval 1863"/>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5"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6" name="Oval 1865"/>
          <p:cNvSpPr/>
          <p:nvPr/>
        </p:nvSpPr>
        <p:spPr>
          <a:xfrm>
            <a:off x="104920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7"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8" name="Oval 1867"/>
          <p:cNvSpPr/>
          <p:nvPr/>
        </p:nvSpPr>
        <p:spPr>
          <a:xfrm>
            <a:off x="96491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69"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0"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1" name="Oval 1870"/>
          <p:cNvSpPr/>
          <p:nvPr/>
        </p:nvSpPr>
        <p:spPr>
          <a:xfrm>
            <a:off x="113348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872"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3" name="Oval 1872"/>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4" name="Oval 1873"/>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5" name="Oval 1874"/>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6" name="Oval 1875"/>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7" name="Oval 1876"/>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8" name="Oval 1877"/>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9" name="Oval 1878"/>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0" name="Oval 1879"/>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1" name="Oval 1880"/>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2" name="Oval 1881"/>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3" name="Oval 1882"/>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4" name="Oval 1883"/>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5" name="Oval 1884"/>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6" name="Oval 1885"/>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7"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8"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9"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0"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1"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2"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3"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4"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5"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6"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7"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8"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9"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0"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1"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2" name="Oval 190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3" name="Oval 190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4" name="Oval 190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5" name="Oval 190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6" name="Oval 190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7" name="Oval 190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8" name="Oval 190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9" name="Oval 190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0" name="Oval 190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1" name="Oval 191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2" name="Oval 191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3" name="Oval 1912"/>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4" name="Oval 1913"/>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5" name="Oval 1914"/>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6"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7" name="Oval 1916"/>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18"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9" name="Oval 1918"/>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0"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1"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2"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3"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4"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5"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6" name="Oval 192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7" name="Oval 192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8" name="Oval 192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29" name="Oval 192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0" name="Oval 192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1" name="Oval 193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2" name="Oval 193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4" name="Oval 1933"/>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5"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6" name="Oval 1935"/>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7"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8" name="Oval 1937"/>
          <p:cNvSpPr/>
          <p:nvPr/>
        </p:nvSpPr>
        <p:spPr>
          <a:xfrm>
            <a:off x="104920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39"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0" name="Oval 1939"/>
          <p:cNvSpPr/>
          <p:nvPr/>
        </p:nvSpPr>
        <p:spPr>
          <a:xfrm>
            <a:off x="96491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3" name="Oval 1942"/>
          <p:cNvSpPr/>
          <p:nvPr/>
        </p:nvSpPr>
        <p:spPr>
          <a:xfrm>
            <a:off x="113348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194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5" name="Oval 194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6" name="Oval 194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7" name="Oval 194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8" name="Oval 194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9" name="Oval 194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0" name="Oval 194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1" name="Oval 195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2" name="Oval 195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3" name="Oval 195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4" name="Oval 195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5" name="Oval 1954"/>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6" name="Oval 1955"/>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7" name="Oval 1956"/>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8" name="Oval 1957"/>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9"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0"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1"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2"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3"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4"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5"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6"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7"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8"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9"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0"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1"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2"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3"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4" name="Oval 1973"/>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5" name="Oval 1974"/>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6" name="Oval 1975"/>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7" name="Oval 1976"/>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8" name="Oval 1977"/>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9" name="Oval 1978"/>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0" name="Oval 1979"/>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1" name="Oval 1980"/>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2" name="Oval 1981"/>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3" name="Oval 1982"/>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4" name="Oval 1983"/>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5" name="Oval 1984"/>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6" name="Oval 1985"/>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7" name="Oval 1986"/>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8"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9"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0"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1"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2"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3"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881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03821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55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69778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526" name="Group 525"/>
          <p:cNvGrpSpPr/>
          <p:nvPr/>
        </p:nvGrpSpPr>
        <p:grpSpPr>
          <a:xfrm>
            <a:off x="0" y="420256"/>
            <a:ext cx="12188952" cy="3795497"/>
            <a:chOff x="0" y="420256"/>
            <a:chExt cx="12188952" cy="3795497"/>
          </a:xfrm>
        </p:grpSpPr>
        <p:cxnSp>
          <p:nvCxnSpPr>
            <p:cNvPr id="527" name="Straight Connector 526"/>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4" name="Straight Connector 533"/>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5" name="Straight Connector 534"/>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37" name="Rectangle 379"/>
          <p:cNvSpPr/>
          <p:nvPr/>
        </p:nvSpPr>
        <p:spPr>
          <a:xfrm rot="18900000" flipV="1">
            <a:off x="9445819" y="-965459"/>
            <a:ext cx="13717" cy="6493220"/>
          </a:xfrm>
          <a:custGeom>
            <a:avLst/>
            <a:gdLst/>
            <a:ahLst/>
            <a:cxnLst/>
            <a:rect l="l" t="t" r="r" b="b"/>
            <a:pathLst>
              <a:path w="13717" h="6493220">
                <a:moveTo>
                  <a:pt x="1" y="6493220"/>
                </a:moveTo>
                <a:lnTo>
                  <a:pt x="13717"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Rectangle 56"/>
          <p:cNvSpPr/>
          <p:nvPr/>
        </p:nvSpPr>
        <p:spPr>
          <a:xfrm>
            <a:off x="0" y="0"/>
            <a:ext cx="11816540" cy="4572004"/>
          </a:xfrm>
          <a:custGeom>
            <a:avLst/>
            <a:gdLst/>
            <a:ahLst/>
            <a:cxnLst/>
            <a:rect l="l" t="t" r="r" b="b"/>
            <a:pathLst>
              <a:path w="11816540" h="4572004">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Rectangle 93"/>
          <p:cNvSpPr/>
          <p:nvPr/>
        </p:nvSpPr>
        <p:spPr>
          <a:xfrm rot="2700000">
            <a:off x="7402457" y="-944051"/>
            <a:ext cx="13717" cy="6479502"/>
          </a:xfrm>
          <a:custGeom>
            <a:avLst/>
            <a:gdLst/>
            <a:ahLst/>
            <a:cxnLst/>
            <a:rect l="l" t="t" r="r" b="b"/>
            <a:pathLst>
              <a:path w="13717" h="6479502">
                <a:moveTo>
                  <a:pt x="0" y="13716"/>
                </a:moveTo>
                <a:lnTo>
                  <a:pt x="13717" y="0"/>
                </a:lnTo>
                <a:lnTo>
                  <a:pt x="13716" y="6465787"/>
                </a:lnTo>
                <a:lnTo>
                  <a:pt x="1"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Rectangle 94"/>
          <p:cNvSpPr/>
          <p:nvPr/>
        </p:nvSpPr>
        <p:spPr>
          <a:xfrm rot="2700000">
            <a:off x="8245644"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Rectangle 95"/>
          <p:cNvSpPr/>
          <p:nvPr/>
        </p:nvSpPr>
        <p:spPr>
          <a:xfrm rot="2700000">
            <a:off x="9088831" y="-953750"/>
            <a:ext cx="13717" cy="6479503"/>
          </a:xfrm>
          <a:custGeom>
            <a:avLst/>
            <a:gdLst/>
            <a:ahLst/>
            <a:cxnLst/>
            <a:rect l="l" t="t" r="r" b="b"/>
            <a:pathLst>
              <a:path w="13717" h="6479503">
                <a:moveTo>
                  <a:pt x="13717" y="0"/>
                </a:moveTo>
                <a:lnTo>
                  <a:pt x="13716" y="6465787"/>
                </a:lnTo>
                <a:lnTo>
                  <a:pt x="0" y="6479503"/>
                </a:lnTo>
                <a:lnTo>
                  <a:pt x="1" y="1371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Rectangle 96"/>
          <p:cNvSpPr/>
          <p:nvPr/>
        </p:nvSpPr>
        <p:spPr>
          <a:xfrm rot="2700000">
            <a:off x="9912896" y="-907596"/>
            <a:ext cx="13716" cy="6425429"/>
          </a:xfrm>
          <a:custGeom>
            <a:avLst/>
            <a:gdLst/>
            <a:ahLst/>
            <a:cxnLst/>
            <a:rect l="l" t="t" r="r" b="b"/>
            <a:pathLst>
              <a:path w="13716" h="6425429">
                <a:moveTo>
                  <a:pt x="0" y="0"/>
                </a:moveTo>
                <a:lnTo>
                  <a:pt x="13716" y="13717"/>
                </a:lnTo>
                <a:lnTo>
                  <a:pt x="13716" y="6411713"/>
                </a:lnTo>
                <a:lnTo>
                  <a:pt x="0" y="642542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Rectangle 97"/>
          <p:cNvSpPr/>
          <p:nvPr/>
        </p:nvSpPr>
        <p:spPr>
          <a:xfrm rot="2700000">
            <a:off x="10334491" y="110221"/>
            <a:ext cx="13717" cy="5232981"/>
          </a:xfrm>
          <a:custGeom>
            <a:avLst/>
            <a:gdLst/>
            <a:ahLst/>
            <a:cxnLst/>
            <a:rect l="l" t="t" r="r" b="b"/>
            <a:pathLst>
              <a:path w="13717" h="5232981">
                <a:moveTo>
                  <a:pt x="0" y="0"/>
                </a:moveTo>
                <a:lnTo>
                  <a:pt x="13717" y="13716"/>
                </a:lnTo>
                <a:lnTo>
                  <a:pt x="13717" y="5219264"/>
                </a:lnTo>
                <a:lnTo>
                  <a:pt x="1" y="523298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Rectangle 98"/>
          <p:cNvSpPr/>
          <p:nvPr/>
        </p:nvSpPr>
        <p:spPr>
          <a:xfrm rot="2700000">
            <a:off x="10756084" y="1128037"/>
            <a:ext cx="13716" cy="4040537"/>
          </a:xfrm>
          <a:custGeom>
            <a:avLst/>
            <a:gdLst/>
            <a:ahLst/>
            <a:cxnLst/>
            <a:rect l="l" t="t" r="r" b="b"/>
            <a:pathLst>
              <a:path w="13716" h="4040537">
                <a:moveTo>
                  <a:pt x="0" y="0"/>
                </a:moveTo>
                <a:lnTo>
                  <a:pt x="13716" y="13716"/>
                </a:lnTo>
                <a:lnTo>
                  <a:pt x="13715" y="4026822"/>
                </a:lnTo>
                <a:lnTo>
                  <a:pt x="1" y="404053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Rectangle 99"/>
          <p:cNvSpPr/>
          <p:nvPr/>
        </p:nvSpPr>
        <p:spPr>
          <a:xfrm rot="2700000">
            <a:off x="11177678" y="2145853"/>
            <a:ext cx="13716" cy="2848091"/>
          </a:xfrm>
          <a:custGeom>
            <a:avLst/>
            <a:gdLst/>
            <a:ahLst/>
            <a:cxnLst/>
            <a:rect l="l" t="t" r="r" b="b"/>
            <a:pathLst>
              <a:path w="13716" h="2848091">
                <a:moveTo>
                  <a:pt x="0" y="0"/>
                </a:moveTo>
                <a:lnTo>
                  <a:pt x="13716" y="13716"/>
                </a:lnTo>
                <a:lnTo>
                  <a:pt x="13715" y="2834375"/>
                </a:lnTo>
                <a:lnTo>
                  <a:pt x="0" y="284809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Rectangle 100"/>
          <p:cNvSpPr/>
          <p:nvPr/>
        </p:nvSpPr>
        <p:spPr>
          <a:xfrm rot="2700000">
            <a:off x="11599272" y="3163669"/>
            <a:ext cx="13715" cy="1655644"/>
          </a:xfrm>
          <a:custGeom>
            <a:avLst/>
            <a:gdLst/>
            <a:ahLst/>
            <a:cxnLst/>
            <a:rect l="l" t="t" r="r" b="b"/>
            <a:pathLst>
              <a:path w="13715" h="1655644">
                <a:moveTo>
                  <a:pt x="0" y="0"/>
                </a:moveTo>
                <a:lnTo>
                  <a:pt x="13715" y="13716"/>
                </a:lnTo>
                <a:lnTo>
                  <a:pt x="13715" y="1641929"/>
                </a:lnTo>
                <a:lnTo>
                  <a:pt x="0" y="165564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Rectangle 101"/>
          <p:cNvSpPr/>
          <p:nvPr/>
        </p:nvSpPr>
        <p:spPr>
          <a:xfrm rot="2700000">
            <a:off x="12020868" y="4181493"/>
            <a:ext cx="13715" cy="463189"/>
          </a:xfrm>
          <a:custGeom>
            <a:avLst/>
            <a:gdLst/>
            <a:ahLst/>
            <a:cxnLst/>
            <a:rect l="l" t="t" r="r" b="b"/>
            <a:pathLst>
              <a:path w="13715" h="463189">
                <a:moveTo>
                  <a:pt x="1" y="0"/>
                </a:moveTo>
                <a:lnTo>
                  <a:pt x="13715" y="13716"/>
                </a:lnTo>
                <a:lnTo>
                  <a:pt x="13715" y="449474"/>
                </a:lnTo>
                <a:lnTo>
                  <a:pt x="0" y="46318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Rectangle 376"/>
          <p:cNvSpPr/>
          <p:nvPr/>
        </p:nvSpPr>
        <p:spPr>
          <a:xfrm rot="18900000" flipV="1">
            <a:off x="6916261" y="-965458"/>
            <a:ext cx="13716" cy="6493219"/>
          </a:xfrm>
          <a:custGeom>
            <a:avLst/>
            <a:gdLst/>
            <a:ahLst/>
            <a:cxnLst/>
            <a:rect l="l" t="t" r="r" b="b"/>
            <a:pathLst>
              <a:path w="13716" h="6493219">
                <a:moveTo>
                  <a:pt x="13716" y="6479504"/>
                </a:moveTo>
                <a:lnTo>
                  <a:pt x="13716" y="0"/>
                </a:lnTo>
                <a:lnTo>
                  <a:pt x="0" y="13717"/>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Rectangle 377"/>
          <p:cNvSpPr/>
          <p:nvPr/>
        </p:nvSpPr>
        <p:spPr>
          <a:xfrm rot="18900000" flipV="1">
            <a:off x="7759447" y="-965458"/>
            <a:ext cx="13717" cy="6493219"/>
          </a:xfrm>
          <a:custGeom>
            <a:avLst/>
            <a:gdLst/>
            <a:ahLst/>
            <a:cxnLst/>
            <a:rect l="l" t="t" r="r" b="b"/>
            <a:pathLst>
              <a:path w="13717" h="6493219">
                <a:moveTo>
                  <a:pt x="0" y="6493219"/>
                </a:moveTo>
                <a:lnTo>
                  <a:pt x="13716" y="6479502"/>
                </a:lnTo>
                <a:lnTo>
                  <a:pt x="13717"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Rectangle 378"/>
          <p:cNvSpPr/>
          <p:nvPr/>
        </p:nvSpPr>
        <p:spPr>
          <a:xfrm rot="18900000" flipV="1">
            <a:off x="8602633" y="-965458"/>
            <a:ext cx="13716" cy="6493219"/>
          </a:xfrm>
          <a:custGeom>
            <a:avLst/>
            <a:gdLst/>
            <a:ahLst/>
            <a:cxnLst/>
            <a:rect l="l" t="t" r="r" b="b"/>
            <a:pathLst>
              <a:path w="13716" h="6493219">
                <a:moveTo>
                  <a:pt x="13716" y="6479504"/>
                </a:moveTo>
                <a:lnTo>
                  <a:pt x="13716" y="0"/>
                </a:lnTo>
                <a:lnTo>
                  <a:pt x="0" y="13716"/>
                </a:lnTo>
                <a:lnTo>
                  <a:pt x="0" y="6493219"/>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Rectangle 138"/>
          <p:cNvSpPr/>
          <p:nvPr/>
        </p:nvSpPr>
        <p:spPr>
          <a:xfrm rot="18900000" flipV="1">
            <a:off x="10088968" y="-882602"/>
            <a:ext cx="13716" cy="5927431"/>
          </a:xfrm>
          <a:custGeom>
            <a:avLst/>
            <a:gdLst/>
            <a:ahLst/>
            <a:cxnLst/>
            <a:rect l="l" t="t" r="r" b="b"/>
            <a:pathLst>
              <a:path w="13716" h="5927431">
                <a:moveTo>
                  <a:pt x="0" y="5927431"/>
                </a:moveTo>
                <a:lnTo>
                  <a:pt x="13715" y="59137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Rectangle 139"/>
          <p:cNvSpPr/>
          <p:nvPr/>
        </p:nvSpPr>
        <p:spPr>
          <a:xfrm rot="18900000" flipV="1">
            <a:off x="10510562" y="-707971"/>
            <a:ext cx="13716" cy="4734985"/>
          </a:xfrm>
          <a:custGeom>
            <a:avLst/>
            <a:gdLst/>
            <a:ahLst/>
            <a:cxnLst/>
            <a:rect l="l" t="t" r="r" b="b"/>
            <a:pathLst>
              <a:path w="13716" h="4734985">
                <a:moveTo>
                  <a:pt x="0" y="4734985"/>
                </a:moveTo>
                <a:lnTo>
                  <a:pt x="13715" y="4721270"/>
                </a:lnTo>
                <a:lnTo>
                  <a:pt x="13716"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Rectangle 140"/>
          <p:cNvSpPr/>
          <p:nvPr/>
        </p:nvSpPr>
        <p:spPr>
          <a:xfrm rot="18900000" flipV="1">
            <a:off x="10932155" y="-533342"/>
            <a:ext cx="13716" cy="3542540"/>
          </a:xfrm>
          <a:custGeom>
            <a:avLst/>
            <a:gdLst/>
            <a:ahLst/>
            <a:cxnLst/>
            <a:rect l="l" t="t" r="r" b="b"/>
            <a:pathLst>
              <a:path w="13716" h="3542540">
                <a:moveTo>
                  <a:pt x="0" y="3542540"/>
                </a:moveTo>
                <a:lnTo>
                  <a:pt x="13715" y="3528825"/>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Rectangle 141"/>
          <p:cNvSpPr/>
          <p:nvPr/>
        </p:nvSpPr>
        <p:spPr>
          <a:xfrm rot="18900000" flipV="1">
            <a:off x="11353748" y="-358712"/>
            <a:ext cx="13716" cy="2350095"/>
          </a:xfrm>
          <a:custGeom>
            <a:avLst/>
            <a:gdLst/>
            <a:ahLst/>
            <a:cxnLst/>
            <a:rect l="l" t="t" r="r" b="b"/>
            <a:pathLst>
              <a:path w="13716" h="2350095">
                <a:moveTo>
                  <a:pt x="0" y="2350095"/>
                </a:moveTo>
                <a:lnTo>
                  <a:pt x="13715" y="2336380"/>
                </a:lnTo>
                <a:lnTo>
                  <a:pt x="13716" y="13714"/>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Rectangle 142"/>
          <p:cNvSpPr/>
          <p:nvPr/>
        </p:nvSpPr>
        <p:spPr>
          <a:xfrm rot="18900000" flipV="1">
            <a:off x="11775341" y="-184083"/>
            <a:ext cx="13716" cy="1157650"/>
          </a:xfrm>
          <a:custGeom>
            <a:avLst/>
            <a:gdLst/>
            <a:ahLst/>
            <a:cxnLst/>
            <a:rect l="l" t="t" r="r" b="b"/>
            <a:pathLst>
              <a:path w="13716" h="1157650">
                <a:moveTo>
                  <a:pt x="0" y="1157650"/>
                </a:moveTo>
                <a:lnTo>
                  <a:pt x="13716" y="1143934"/>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98129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Teardrop 3"/>
          <p:cNvSpPr/>
          <p:nvPr/>
        </p:nvSpPr>
        <p:spPr>
          <a:xfrm rot="5400000" flipH="1" flipV="1">
            <a:off x="89703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Teardrop 3"/>
          <p:cNvSpPr/>
          <p:nvPr/>
        </p:nvSpPr>
        <p:spPr>
          <a:xfrm rot="5400000" flipH="1" flipV="1">
            <a:off x="11498011"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Teardrop 3"/>
          <p:cNvSpPr/>
          <p:nvPr/>
        </p:nvSpPr>
        <p:spPr>
          <a:xfrm rot="5400000" flipH="1" flipV="1">
            <a:off x="106554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Oval 598"/>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Oval 599"/>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Oval 600"/>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Oval 601"/>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Oval 602"/>
          <p:cNvSpPr/>
          <p:nvPr/>
        </p:nvSpPr>
        <p:spPr>
          <a:xfrm>
            <a:off x="100346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Oval 603"/>
          <p:cNvSpPr/>
          <p:nvPr/>
        </p:nvSpPr>
        <p:spPr>
          <a:xfrm>
            <a:off x="91921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Oval 604"/>
          <p:cNvSpPr/>
          <p:nvPr/>
        </p:nvSpPr>
        <p:spPr>
          <a:xfrm>
            <a:off x="11719750"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Oval 605"/>
          <p:cNvSpPr/>
          <p:nvPr/>
        </p:nvSpPr>
        <p:spPr>
          <a:xfrm>
            <a:off x="108772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Teardrop 3"/>
          <p:cNvSpPr/>
          <p:nvPr/>
        </p:nvSpPr>
        <p:spPr>
          <a:xfrm rot="5400000" flipH="1" flipV="1">
            <a:off x="93913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Teardrop 3"/>
          <p:cNvSpPr/>
          <p:nvPr/>
        </p:nvSpPr>
        <p:spPr>
          <a:xfrm rot="5400000" flipH="1" flipV="1">
            <a:off x="11076421"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Teardrop 3"/>
          <p:cNvSpPr/>
          <p:nvPr/>
        </p:nvSpPr>
        <p:spPr>
          <a:xfrm rot="5400000" flipH="1" flipV="1">
            <a:off x="102338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11760003" y="685578"/>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Oval 621"/>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Oval 622"/>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Oval 623"/>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Oval 624"/>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Oval 625"/>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Oval 626"/>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Oval 627"/>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Oval 628"/>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Oval 629"/>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Oval 630"/>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104568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96142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860"/>
          <p:cNvSpPr/>
          <p:nvPr/>
        </p:nvSpPr>
        <p:spPr>
          <a:xfrm>
            <a:off x="12141892" y="758852"/>
            <a:ext cx="50109" cy="3538433"/>
          </a:xfrm>
          <a:custGeom>
            <a:avLst/>
            <a:gdLst/>
            <a:ahLst/>
            <a:cxnLst/>
            <a:rect l="l" t="t" r="r" b="b"/>
            <a:pathLst>
              <a:path w="50109" h="3538433">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112993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95441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11229252"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103867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11908617" y="4923"/>
            <a:ext cx="298552" cy="268215"/>
          </a:xfrm>
          <a:custGeom>
            <a:avLst/>
            <a:gdLst/>
            <a:ahLst/>
            <a:cxnLst/>
            <a:rect l="l" t="t" r="r" b="b"/>
            <a:pathLst>
              <a:path w="298552"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Oval 883"/>
          <p:cNvSpPr/>
          <p:nvPr/>
        </p:nvSpPr>
        <p:spPr>
          <a:xfrm>
            <a:off x="2031413" y="-10245"/>
            <a:ext cx="10160587" cy="84875"/>
          </a:xfrm>
          <a:custGeom>
            <a:avLst/>
            <a:gdLst/>
            <a:ahLst/>
            <a:cxnLst/>
            <a:rect l="l" t="t" r="r" b="b"/>
            <a:pathLst>
              <a:path w="10160587" h="84875">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98129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89703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1498011"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106554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Oval 669"/>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Oval 670"/>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Oval 671"/>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Oval 672"/>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Oval 673"/>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Oval 674"/>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100346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91921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11719750"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108772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93913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11076421"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102338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11760002" y="1531078"/>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698"/>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1" name="Oval 700"/>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2" name="Oval 701"/>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3" name="Oval 702"/>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4" name="Oval 703"/>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5" name="Oval 704"/>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 name="Oval 705"/>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7" name="Oval 706"/>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8" name="Oval 707"/>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9" name="Oval 708"/>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0" name="Oval 709"/>
          <p:cNvSpPr/>
          <p:nvPr/>
        </p:nvSpPr>
        <p:spPr>
          <a:xfrm>
            <a:off x="104568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1" name="Oval 710"/>
          <p:cNvSpPr/>
          <p:nvPr/>
        </p:nvSpPr>
        <p:spPr>
          <a:xfrm>
            <a:off x="96142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2" name="Oval 711"/>
          <p:cNvSpPr/>
          <p:nvPr/>
        </p:nvSpPr>
        <p:spPr>
          <a:xfrm>
            <a:off x="112993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3"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4"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5"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6"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7"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8"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9"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0"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1"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2"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3" name="Teardrop 3"/>
          <p:cNvSpPr/>
          <p:nvPr/>
        </p:nvSpPr>
        <p:spPr>
          <a:xfrm rot="5400000" flipH="1" flipV="1">
            <a:off x="98129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4" name="Teardrop 3"/>
          <p:cNvSpPr/>
          <p:nvPr/>
        </p:nvSpPr>
        <p:spPr>
          <a:xfrm rot="5400000" flipH="1" flipV="1">
            <a:off x="89703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5" name="Teardrop 3"/>
          <p:cNvSpPr/>
          <p:nvPr/>
        </p:nvSpPr>
        <p:spPr>
          <a:xfrm rot="5400000" flipH="1" flipV="1">
            <a:off x="11498011"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6" name="Teardrop 3"/>
          <p:cNvSpPr/>
          <p:nvPr/>
        </p:nvSpPr>
        <p:spPr>
          <a:xfrm rot="5400000" flipH="1" flipV="1">
            <a:off x="106554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7"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8" name="Oval 727"/>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9" name="Oval 728"/>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0" name="Oval 729"/>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1" name="Oval 730"/>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2" name="Oval 731"/>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3" name="Oval 732"/>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4" name="Oval 733"/>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5" name="Oval 734"/>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6" name="Oval 735"/>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7" name="Oval 736"/>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8" name="Oval 737"/>
          <p:cNvSpPr/>
          <p:nvPr/>
        </p:nvSpPr>
        <p:spPr>
          <a:xfrm>
            <a:off x="100346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9" name="Oval 738"/>
          <p:cNvSpPr/>
          <p:nvPr/>
        </p:nvSpPr>
        <p:spPr>
          <a:xfrm>
            <a:off x="91921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0" name="Oval 739"/>
          <p:cNvSpPr/>
          <p:nvPr/>
        </p:nvSpPr>
        <p:spPr>
          <a:xfrm>
            <a:off x="11719750"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1" name="Oval 740"/>
          <p:cNvSpPr/>
          <p:nvPr/>
        </p:nvSpPr>
        <p:spPr>
          <a:xfrm>
            <a:off x="108772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2"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3"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4"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5"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6"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7"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8"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9"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0"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1" name="Teardrop 3"/>
          <p:cNvSpPr/>
          <p:nvPr/>
        </p:nvSpPr>
        <p:spPr>
          <a:xfrm rot="5400000" flipH="1" flipV="1">
            <a:off x="93913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2"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3" name="Teardrop 3"/>
          <p:cNvSpPr/>
          <p:nvPr/>
        </p:nvSpPr>
        <p:spPr>
          <a:xfrm rot="5400000" flipH="1" flipV="1">
            <a:off x="11076421"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4" name="Teardrop 3"/>
          <p:cNvSpPr/>
          <p:nvPr/>
        </p:nvSpPr>
        <p:spPr>
          <a:xfrm rot="5400000" flipH="1" flipV="1">
            <a:off x="102338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5"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6" name="Teardrop 3"/>
          <p:cNvSpPr/>
          <p:nvPr/>
        </p:nvSpPr>
        <p:spPr>
          <a:xfrm rot="5400000" flipH="1" flipV="1">
            <a:off x="11760003" y="2373673"/>
            <a:ext cx="595780" cy="268215"/>
          </a:xfrm>
          <a:custGeom>
            <a:avLst/>
            <a:gdLst/>
            <a:ahLst/>
            <a:cxnLst/>
            <a:rect l="l" t="t" r="r" b="b"/>
            <a:pathLst>
              <a:path w="595780"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7" name="Oval 756"/>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8" name="Oval 757"/>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9" name="Oval 758"/>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0" name="Oval 759"/>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1" name="Oval 760"/>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2" name="Oval 761"/>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3" name="Oval 762"/>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4" name="Oval 763"/>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5" name="Oval 764"/>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6" name="Oval 765"/>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7" name="Oval 766"/>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8" name="Oval 767"/>
          <p:cNvSpPr/>
          <p:nvPr/>
        </p:nvSpPr>
        <p:spPr>
          <a:xfrm>
            <a:off x="104568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9" name="Oval 768"/>
          <p:cNvSpPr/>
          <p:nvPr/>
        </p:nvSpPr>
        <p:spPr>
          <a:xfrm>
            <a:off x="96142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0" name="Oval 769"/>
          <p:cNvSpPr/>
          <p:nvPr/>
        </p:nvSpPr>
        <p:spPr>
          <a:xfrm>
            <a:off x="112993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1"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2"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4"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5"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6"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7"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8"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9"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0"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1" name="Teardrop 3"/>
          <p:cNvSpPr/>
          <p:nvPr/>
        </p:nvSpPr>
        <p:spPr>
          <a:xfrm rot="5400000" flipH="1" flipV="1">
            <a:off x="98129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2" name="Teardrop 3"/>
          <p:cNvSpPr/>
          <p:nvPr/>
        </p:nvSpPr>
        <p:spPr>
          <a:xfrm rot="5400000" flipH="1" flipV="1">
            <a:off x="89703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3" name="Teardrop 3"/>
          <p:cNvSpPr/>
          <p:nvPr/>
        </p:nvSpPr>
        <p:spPr>
          <a:xfrm rot="5400000" flipH="1" flipV="1">
            <a:off x="11498011"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4" name="Teardrop 3"/>
          <p:cNvSpPr/>
          <p:nvPr/>
        </p:nvSpPr>
        <p:spPr>
          <a:xfrm rot="5400000" flipH="1" flipV="1">
            <a:off x="106554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5"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6" name="Oval 785"/>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7" name="Oval 786"/>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8" name="Oval 787"/>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9" name="Oval 788"/>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0" name="Oval 789"/>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1" name="Oval 790"/>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2" name="Oval 791"/>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3" name="Oval 792"/>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4" name="Oval 793"/>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5" name="Oval 794"/>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6" name="Oval 795"/>
          <p:cNvSpPr/>
          <p:nvPr/>
        </p:nvSpPr>
        <p:spPr>
          <a:xfrm>
            <a:off x="100346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7" name="Oval 796"/>
          <p:cNvSpPr/>
          <p:nvPr/>
        </p:nvSpPr>
        <p:spPr>
          <a:xfrm>
            <a:off x="91921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8" name="Oval 797"/>
          <p:cNvSpPr/>
          <p:nvPr/>
        </p:nvSpPr>
        <p:spPr>
          <a:xfrm>
            <a:off x="11719750"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9" name="Oval 798"/>
          <p:cNvSpPr/>
          <p:nvPr/>
        </p:nvSpPr>
        <p:spPr>
          <a:xfrm>
            <a:off x="108772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0"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1"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2"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3"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4"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5"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6"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7"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8"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9" name="Teardrop 3"/>
          <p:cNvSpPr/>
          <p:nvPr/>
        </p:nvSpPr>
        <p:spPr>
          <a:xfrm rot="5400000" flipH="1" flipV="1">
            <a:off x="93913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1" name="Teardrop 3"/>
          <p:cNvSpPr/>
          <p:nvPr/>
        </p:nvSpPr>
        <p:spPr>
          <a:xfrm rot="5400000" flipH="1" flipV="1">
            <a:off x="11076421"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2" name="Teardrop 3"/>
          <p:cNvSpPr/>
          <p:nvPr/>
        </p:nvSpPr>
        <p:spPr>
          <a:xfrm rot="5400000" flipH="1" flipV="1">
            <a:off x="102338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3"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4" name="Teardrop 3"/>
          <p:cNvSpPr/>
          <p:nvPr/>
        </p:nvSpPr>
        <p:spPr>
          <a:xfrm rot="5400000" flipH="1" flipV="1">
            <a:off x="11760002" y="3223930"/>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5" name="Oval 814"/>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6" name="Oval 815"/>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7" name="Oval 816"/>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8" name="Oval 817"/>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9" name="Oval 818"/>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0" name="Oval 819"/>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1" name="Oval 820"/>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2" name="Oval 821"/>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3" name="Oval 822"/>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4" name="Oval 823"/>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5" name="Oval 824"/>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6" name="Oval 825"/>
          <p:cNvSpPr/>
          <p:nvPr/>
        </p:nvSpPr>
        <p:spPr>
          <a:xfrm>
            <a:off x="104568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7" name="Oval 826"/>
          <p:cNvSpPr/>
          <p:nvPr/>
        </p:nvSpPr>
        <p:spPr>
          <a:xfrm>
            <a:off x="96142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8" name="Oval 827"/>
          <p:cNvSpPr/>
          <p:nvPr/>
        </p:nvSpPr>
        <p:spPr>
          <a:xfrm>
            <a:off x="112993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9"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0"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1"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2"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3"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4"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5"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6"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7"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8"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9" name="Teardrop 3"/>
          <p:cNvSpPr/>
          <p:nvPr/>
        </p:nvSpPr>
        <p:spPr>
          <a:xfrm rot="5400000" flipH="1" flipV="1">
            <a:off x="98129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0" name="Teardrop 3"/>
          <p:cNvSpPr/>
          <p:nvPr/>
        </p:nvSpPr>
        <p:spPr>
          <a:xfrm rot="5400000" flipH="1" flipV="1">
            <a:off x="89703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1" name="Teardrop 3"/>
          <p:cNvSpPr/>
          <p:nvPr/>
        </p:nvSpPr>
        <p:spPr>
          <a:xfrm rot="5400000" flipH="1" flipV="1">
            <a:off x="11498011"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2" name="Teardrop 3"/>
          <p:cNvSpPr/>
          <p:nvPr/>
        </p:nvSpPr>
        <p:spPr>
          <a:xfrm rot="5400000" flipH="1" flipV="1">
            <a:off x="106554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3"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4" name="Oval 843"/>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5" name="Oval 844"/>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6" name="Oval 845"/>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7" name="Oval 846"/>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8" name="Oval 847"/>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9" name="Oval 848"/>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 name="Oval 849"/>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1" name="Oval 850"/>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2" name="Oval 851"/>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3" name="Oval 852"/>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4" name="Oval 853"/>
          <p:cNvSpPr/>
          <p:nvPr/>
        </p:nvSpPr>
        <p:spPr>
          <a:xfrm>
            <a:off x="100346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5" name="Oval 854"/>
          <p:cNvSpPr/>
          <p:nvPr/>
        </p:nvSpPr>
        <p:spPr>
          <a:xfrm>
            <a:off x="91921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6" name="Oval 855"/>
          <p:cNvSpPr/>
          <p:nvPr/>
        </p:nvSpPr>
        <p:spPr>
          <a:xfrm>
            <a:off x="11719750"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7" name="Oval 856"/>
          <p:cNvSpPr/>
          <p:nvPr/>
        </p:nvSpPr>
        <p:spPr>
          <a:xfrm>
            <a:off x="108772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8"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9"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0"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1"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2"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3"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4"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5"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6"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7" name="Teardrop 3"/>
          <p:cNvSpPr/>
          <p:nvPr/>
        </p:nvSpPr>
        <p:spPr>
          <a:xfrm rot="5400000" flipH="1" flipV="1">
            <a:off x="93913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8"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9" name="Teardrop 3"/>
          <p:cNvSpPr/>
          <p:nvPr/>
        </p:nvSpPr>
        <p:spPr>
          <a:xfrm rot="5400000" flipH="1" flipV="1">
            <a:off x="11076421"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0" name="Teardrop 3"/>
          <p:cNvSpPr/>
          <p:nvPr/>
        </p:nvSpPr>
        <p:spPr>
          <a:xfrm rot="5400000" flipH="1" flipV="1">
            <a:off x="102338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1"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2" name="Teardrop 3"/>
          <p:cNvSpPr/>
          <p:nvPr/>
        </p:nvSpPr>
        <p:spPr>
          <a:xfrm rot="5400000" flipH="1" flipV="1">
            <a:off x="11760002" y="4069935"/>
            <a:ext cx="595781" cy="268215"/>
          </a:xfrm>
          <a:custGeom>
            <a:avLst/>
            <a:gdLst/>
            <a:ahLst/>
            <a:cxnLst/>
            <a:rect l="l" t="t" r="r" b="b"/>
            <a:pathLst>
              <a:path w="595781" h="268215">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3" name="Oval 872"/>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4" name="Oval 873"/>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5" name="Oval 874"/>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6" name="Oval 875"/>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7" name="Oval 876"/>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8" name="Oval 877"/>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9" name="Oval 878"/>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0" name="Oval 879"/>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1" name="Oval 880"/>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2" name="Oval 881"/>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3" name="Oval 882"/>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4" name="Oval 883"/>
          <p:cNvSpPr/>
          <p:nvPr/>
        </p:nvSpPr>
        <p:spPr>
          <a:xfrm>
            <a:off x="104568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5" name="Oval 884"/>
          <p:cNvSpPr/>
          <p:nvPr/>
        </p:nvSpPr>
        <p:spPr>
          <a:xfrm>
            <a:off x="96142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6" name="Oval 885"/>
          <p:cNvSpPr/>
          <p:nvPr/>
        </p:nvSpPr>
        <p:spPr>
          <a:xfrm>
            <a:off x="112993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7" name="Teardrop 3"/>
          <p:cNvSpPr/>
          <p:nvPr/>
        </p:nvSpPr>
        <p:spPr>
          <a:xfrm rot="5400000" flipH="1" flipV="1">
            <a:off x="100063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8" name="Teardrop 3"/>
          <p:cNvSpPr/>
          <p:nvPr/>
        </p:nvSpPr>
        <p:spPr>
          <a:xfrm rot="5400000" flipH="1" flipV="1">
            <a:off x="916376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9" name="Teardrop 3"/>
          <p:cNvSpPr/>
          <p:nvPr/>
        </p:nvSpPr>
        <p:spPr>
          <a:xfrm rot="5400000" flipH="1" flipV="1">
            <a:off x="11691380"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0" name="Teardrop 3"/>
          <p:cNvSpPr/>
          <p:nvPr/>
        </p:nvSpPr>
        <p:spPr>
          <a:xfrm rot="5400000" flipH="1" flipV="1">
            <a:off x="108488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1"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2" name="Oval 1651"/>
          <p:cNvSpPr/>
          <p:nvPr/>
        </p:nvSpPr>
        <p:spPr>
          <a:xfrm>
            <a:off x="812619" y="4561319"/>
            <a:ext cx="11030995" cy="10682"/>
          </a:xfrm>
          <a:custGeom>
            <a:avLst/>
            <a:gdLst/>
            <a:ahLst/>
            <a:cxnLst/>
            <a:rect l="l" t="t" r="r" b="b"/>
            <a:pathLst>
              <a:path w="11030995" h="10682">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3" name="Oval 902"/>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4" name="Oval 903"/>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5" name="Oval 904"/>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6" name="Oval 905"/>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7" name="Oval 906"/>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8" name="Oval 907"/>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09" name="Oval 908"/>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0" name="Oval 909"/>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1" name="Oval 910"/>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2" name="Oval 911"/>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3" name="Oval 912"/>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4" name="Oval 913"/>
          <p:cNvSpPr/>
          <p:nvPr/>
        </p:nvSpPr>
        <p:spPr>
          <a:xfrm>
            <a:off x="104920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5" name="Oval 914"/>
          <p:cNvSpPr/>
          <p:nvPr/>
        </p:nvSpPr>
        <p:spPr>
          <a:xfrm>
            <a:off x="96491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6" name="Oval 915"/>
          <p:cNvSpPr/>
          <p:nvPr/>
        </p:nvSpPr>
        <p:spPr>
          <a:xfrm>
            <a:off x="113348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7" name="Oval 916"/>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8" name="Oval 917"/>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19" name="Oval 918"/>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0" name="Oval 919"/>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1" name="Oval 920"/>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2" name="Oval 921"/>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3" name="Oval 922"/>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4" name="Oval 923"/>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5" name="Oval 924"/>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6" name="Oval 925"/>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7" name="Oval 926"/>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8" name="Oval 927"/>
          <p:cNvSpPr/>
          <p:nvPr/>
        </p:nvSpPr>
        <p:spPr>
          <a:xfrm>
            <a:off x="104920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29" name="Oval 928"/>
          <p:cNvSpPr/>
          <p:nvPr/>
        </p:nvSpPr>
        <p:spPr>
          <a:xfrm>
            <a:off x="96491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0" name="Oval 929"/>
          <p:cNvSpPr/>
          <p:nvPr/>
        </p:nvSpPr>
        <p:spPr>
          <a:xfrm>
            <a:off x="113348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1" name="Oval 930"/>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2" name="Oval 931"/>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3" name="Oval 932"/>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4" name="Oval 933"/>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5" name="Oval 934"/>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6" name="Oval 935"/>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7" name="Oval 936"/>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8" name="Oval 937"/>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39" name="Oval 938"/>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0" name="Oval 939"/>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1" name="Oval 940"/>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2" name="Oval 941"/>
          <p:cNvSpPr/>
          <p:nvPr/>
        </p:nvSpPr>
        <p:spPr>
          <a:xfrm>
            <a:off x="104920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3" name="Oval 942"/>
          <p:cNvSpPr/>
          <p:nvPr/>
        </p:nvSpPr>
        <p:spPr>
          <a:xfrm>
            <a:off x="96491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4" name="Oval 943"/>
          <p:cNvSpPr/>
          <p:nvPr/>
        </p:nvSpPr>
        <p:spPr>
          <a:xfrm>
            <a:off x="113348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5" name="Oval 944"/>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6" name="Oval 945"/>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7" name="Oval 946"/>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8" name="Oval 947"/>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49" name="Oval 948"/>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0" name="Oval 949"/>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1" name="Oval 950"/>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2" name="Oval 951"/>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3" name="Oval 952"/>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4" name="Oval 953"/>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5" name="Oval 954"/>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6" name="Oval 955"/>
          <p:cNvSpPr/>
          <p:nvPr/>
        </p:nvSpPr>
        <p:spPr>
          <a:xfrm>
            <a:off x="104920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7" name="Oval 956"/>
          <p:cNvSpPr/>
          <p:nvPr/>
        </p:nvSpPr>
        <p:spPr>
          <a:xfrm>
            <a:off x="96491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8" name="Oval 957"/>
          <p:cNvSpPr/>
          <p:nvPr/>
        </p:nvSpPr>
        <p:spPr>
          <a:xfrm>
            <a:off x="113348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59" name="Oval 958"/>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0" name="Oval 959"/>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1" name="Oval 960"/>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2" name="Oval 961"/>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3" name="Oval 962"/>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4" name="Oval 963"/>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5" name="Oval 964"/>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6" name="Oval 965"/>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7" name="Oval 966"/>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8" name="Oval 967"/>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69" name="Oval 968"/>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0" name="Oval 969"/>
          <p:cNvSpPr/>
          <p:nvPr/>
        </p:nvSpPr>
        <p:spPr>
          <a:xfrm>
            <a:off x="104920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1" name="Oval 970"/>
          <p:cNvSpPr/>
          <p:nvPr/>
        </p:nvSpPr>
        <p:spPr>
          <a:xfrm>
            <a:off x="96491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972" name="Oval 971"/>
          <p:cNvSpPr/>
          <p:nvPr/>
        </p:nvSpPr>
        <p:spPr>
          <a:xfrm>
            <a:off x="113348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tIns="45720" rIns="91440" bIns="4572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cxnSp>
        <p:nvCxnSpPr>
          <p:cNvPr id="8" name="Straight Connector 7"/>
          <p:cNvCxnSpPr/>
          <p:nvPr/>
        </p:nvCxnSpPr>
        <p:spPr>
          <a:xfrm flipV="1">
            <a:off x="838684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25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6376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00514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11974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18467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71582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3">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a:p>
        </p:txBody>
      </p:sp>
      <p:cxnSp>
        <p:nvCxnSpPr>
          <p:cNvPr id="9" name="Straight Connector 8"/>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168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9/20/2022</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a:p>
        </p:txBody>
      </p:sp>
      <p:cxnSp>
        <p:nvCxnSpPr>
          <p:cNvPr id="7" name="Straight Connector 6"/>
          <p:cNvCxnSpPr/>
          <p:nvPr/>
        </p:nvCxnSpPr>
        <p:spPr>
          <a:xfrm flipV="1">
            <a:off x="7620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76816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3">
                  <a:shade val="45000"/>
                  <a:satMod val="135000"/>
                </a:schemeClr>
                <a:prstClr val="white"/>
              </a:duotone>
            </a:blip>
            <a:srcRect/>
            <a:tile tx="0" ty="0" sx="75000" sy="75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ctrTitle"/>
          </p:nvPr>
        </p:nvSpPr>
        <p:spPr>
          <a:xfrm>
            <a:off x="4713224" y="1105351"/>
            <a:ext cx="6353967" cy="3023981"/>
          </a:xfrm>
        </p:spPr>
        <p:txBody>
          <a:bodyPr anchor="b">
            <a:normAutofit/>
          </a:bodyPr>
          <a:lstStyle/>
          <a:p>
            <a:pPr algn="l"/>
            <a:r>
              <a:rPr lang="fi-FI" sz="4400">
                <a:solidFill>
                  <a:srgbClr val="FFFFFF"/>
                </a:solidFill>
              </a:rPr>
              <a:t>Kuparivuoren KOULUN OPPILASHUOLTosuunnitelma </a:t>
            </a:r>
          </a:p>
        </p:txBody>
      </p:sp>
      <p:sp>
        <p:nvSpPr>
          <p:cNvPr id="3" name="Alaotsikko 2"/>
          <p:cNvSpPr>
            <a:spLocks noGrp="1"/>
          </p:cNvSpPr>
          <p:nvPr>
            <p:ph type="subTitle" idx="1"/>
          </p:nvPr>
        </p:nvSpPr>
        <p:spPr>
          <a:xfrm>
            <a:off x="4713224" y="4297556"/>
            <a:ext cx="6353968" cy="1433391"/>
          </a:xfrm>
        </p:spPr>
        <p:txBody>
          <a:bodyPr vert="horz" lIns="91440" tIns="45720" rIns="91440" bIns="45720" rtlCol="0" anchor="t">
            <a:normAutofit/>
          </a:bodyPr>
          <a:lstStyle/>
          <a:p>
            <a:r>
              <a:rPr lang="fi-FI" dirty="0">
                <a:solidFill>
                  <a:srgbClr val="FFFFFF"/>
                </a:solidFill>
              </a:rPr>
              <a:t>LUKUVUOSI 2022-2023</a:t>
            </a:r>
            <a:endParaRPr lang="fi-FI" dirty="0">
              <a:solidFill>
                <a:srgbClr val="FFFFFF"/>
              </a:solidFill>
              <a:cs typeface="Calibri"/>
            </a:endParaRPr>
          </a:p>
          <a:p>
            <a:r>
              <a:rPr lang="fi-FI" dirty="0">
                <a:solidFill>
                  <a:srgbClr val="FFFFFF"/>
                </a:solidFill>
              </a:rPr>
              <a:t>Päivitetty 15.8.2022</a:t>
            </a:r>
            <a:endParaRPr lang="fi-FI" dirty="0">
              <a:solidFill>
                <a:srgbClr val="FFFFFF"/>
              </a:solidFill>
              <a:cs typeface="Calibri"/>
            </a:endParaRPr>
          </a:p>
          <a:p>
            <a:r>
              <a:rPr lang="fi-FI" dirty="0">
                <a:solidFill>
                  <a:srgbClr val="FFFFFF"/>
                </a:solidFill>
              </a:rPr>
              <a:t>Välitarkastettu: </a:t>
            </a:r>
            <a:endParaRPr lang="fi-FI" dirty="0">
              <a:solidFill>
                <a:srgbClr val="FFFFFF"/>
              </a:solidFill>
              <a:cs typeface="Calibri"/>
            </a:endParaRP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1197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6D35E8-5551-45F7-9727-15EB6439DB11}"/>
              </a:ext>
            </a:extLst>
          </p:cNvPr>
          <p:cNvSpPr>
            <a:spLocks noGrp="1"/>
          </p:cNvSpPr>
          <p:nvPr>
            <p:ph type="title"/>
          </p:nvPr>
        </p:nvSpPr>
        <p:spPr/>
        <p:txBody>
          <a:bodyPr>
            <a:normAutofit/>
          </a:bodyPr>
          <a:lstStyle/>
          <a:p>
            <a:r>
              <a:rPr lang="fi-FI" sz="4000"/>
              <a:t>Vanhempainyhdistys</a:t>
            </a:r>
          </a:p>
        </p:txBody>
      </p:sp>
      <p:sp>
        <p:nvSpPr>
          <p:cNvPr id="3" name="Sisällön paikkamerkki 2">
            <a:extLst>
              <a:ext uri="{FF2B5EF4-FFF2-40B4-BE49-F238E27FC236}">
                <a16:creationId xmlns:a16="http://schemas.microsoft.com/office/drawing/2014/main" id="{BDEF1558-6676-46CF-862F-8CA40F57FB57}"/>
              </a:ext>
            </a:extLst>
          </p:cNvPr>
          <p:cNvSpPr>
            <a:spLocks noGrp="1"/>
          </p:cNvSpPr>
          <p:nvPr>
            <p:ph idx="1"/>
          </p:nvPr>
        </p:nvSpPr>
        <p:spPr/>
        <p:txBody>
          <a:bodyPr vert="horz" lIns="45720" tIns="45720" rIns="45720" bIns="45720" rtlCol="0" anchor="t">
            <a:normAutofit/>
          </a:bodyPr>
          <a:lstStyle/>
          <a:p>
            <a:r>
              <a:rPr lang="fi-FI" dirty="0">
                <a:solidFill>
                  <a:srgbClr val="000000"/>
                </a:solidFill>
                <a:latin typeface="Tw Cen MT"/>
                <a:ea typeface="+mn-lt"/>
                <a:cs typeface="+mn-lt"/>
              </a:rPr>
              <a:t>Vanhempainyhdistyksen</a:t>
            </a:r>
            <a:r>
              <a:rPr lang="fi-FI" sz="2200" dirty="0">
                <a:latin typeface="Tw Cen MT"/>
              </a:rPr>
              <a:t> kokoonpano lukuvuonna</a:t>
            </a:r>
            <a:r>
              <a:rPr lang="fi-FI" dirty="0">
                <a:latin typeface="Tw Cen MT"/>
              </a:rPr>
              <a:t>:</a:t>
            </a:r>
          </a:p>
          <a:p>
            <a:r>
              <a:rPr lang="fi-FI" dirty="0"/>
              <a:t>puheenjohtaja Pia Puhakka, varapuheenjohtaja Päivi Mäkiranta, sihteeri Marli Vahtera, rahastonhoitaja Saija Sutela. Muiksi hallituksen jäseniksi valittiin Eerika Vuorio ja Elli Pitkäniemi</a:t>
            </a:r>
          </a:p>
        </p:txBody>
      </p:sp>
    </p:spTree>
    <p:extLst>
      <p:ext uri="{BB962C8B-B14F-4D97-AF65-F5344CB8AC3E}">
        <p14:creationId xmlns:p14="http://schemas.microsoft.com/office/powerpoint/2010/main" val="211106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a:t>Huoltajien osallisuus, vanhempainyhdistyksen toiminta </a:t>
            </a:r>
            <a:r>
              <a:rPr lang="fi-FI" sz="1600"/>
              <a:t> </a:t>
            </a:r>
            <a:endParaRPr lang="fi-FI"/>
          </a:p>
        </p:txBody>
      </p:sp>
      <p:sp>
        <p:nvSpPr>
          <p:cNvPr id="3" name="Sisällön paikkamerkki 2"/>
          <p:cNvSpPr>
            <a:spLocks noGrp="1"/>
          </p:cNvSpPr>
          <p:nvPr>
            <p:ph idx="1"/>
          </p:nvPr>
        </p:nvSpPr>
        <p:spPr/>
        <p:txBody>
          <a:bodyPr vert="horz" lIns="91440" tIns="45720" rIns="91440" bIns="45720" rtlCol="0" anchor="t">
            <a:normAutofit fontScale="92500"/>
          </a:bodyPr>
          <a:lstStyle/>
          <a:p>
            <a:r>
              <a:rPr lang="fi-FI" dirty="0"/>
              <a:t>Vanhempainyhdistys on Kuparivuoren koulun oppilaiden vanhemmista koostuva yhdistys, joka haluaa omalta osaltaan olla viemässä oman koulun asioita positiivisella tavalla eteenpäin. Se on yhteistyölinkki koulun ja kodin välillä.</a:t>
            </a:r>
          </a:p>
          <a:p>
            <a:r>
              <a:rPr lang="fi-FI" dirty="0"/>
              <a:t>Kaikki Kuparivuoren koulun oppilaiden vanhemmat ovat lämpimästi tervetulleita kokouksiin. Vanhempainyhdistyksessä toimii vuosittain valittava hallitus. Puheenjohtajana on Pia Puhakka. Koulun henkilökuntaa kokouksissa edustaa vararehtori Kaarina Heinonen.</a:t>
            </a:r>
          </a:p>
          <a:p>
            <a:r>
              <a:rPr lang="fi-FI" dirty="0"/>
              <a:t>Yhdistyksessä keskustellaan ajankohtaisista asioista, avustetaan koululaisia pienimuotoisilla hankinnoilla, järjestetään erilaisia tapahtumia ja tehdään koulua tutuksi myös vanhemmille. Tarvittaessa yhdistys ottaa myös yhteyttä päättäjiin koulua ja sen ympäristöä koskevissa asioissa. Vanhempainyhdistys ostaa </a:t>
            </a:r>
            <a:r>
              <a:rPr lang="fi-FI" dirty="0" err="1"/>
              <a:t>Bingel</a:t>
            </a:r>
            <a:r>
              <a:rPr lang="fi-FI" dirty="0"/>
              <a:t>-ohjelman koulun oppilaille, tukee rahallisesti leirikouluja ja luokkaretkiä, ostaa pihavälineitä, palkitsee hyvin koulussa menestyneitä oppilaita sekä järjestää teemapäiviä ja luentoja tarvittaessa yhdessä koulun kanssa.</a:t>
            </a:r>
            <a:br>
              <a:rPr lang="fi-FI" dirty="0"/>
            </a:br>
            <a:r>
              <a:rPr lang="fi-FI" dirty="0"/>
              <a:t>Vanhempainyhdistys kokoontuu noin kerran kuukaudessa Kuparivuoren koululla</a:t>
            </a:r>
          </a:p>
        </p:txBody>
      </p:sp>
    </p:spTree>
    <p:extLst>
      <p:ext uri="{BB962C8B-B14F-4D97-AF65-F5344CB8AC3E}">
        <p14:creationId xmlns:p14="http://schemas.microsoft.com/office/powerpoint/2010/main" val="380604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a:t>Oppilashuollon kokonaistarve ja käytettävissä olevat palvelut</a:t>
            </a:r>
          </a:p>
        </p:txBody>
      </p:sp>
      <p:sp>
        <p:nvSpPr>
          <p:cNvPr id="3" name="Sisällön paikkamerkki 2"/>
          <p:cNvSpPr>
            <a:spLocks noGrp="1"/>
          </p:cNvSpPr>
          <p:nvPr>
            <p:ph sz="half" idx="1"/>
          </p:nvPr>
        </p:nvSpPr>
        <p:spPr>
          <a:xfrm>
            <a:off x="873760" y="2519680"/>
            <a:ext cx="4754880" cy="3749040"/>
          </a:xfrm>
        </p:spPr>
        <p:txBody>
          <a:bodyPr vert="horz" lIns="91440" tIns="45720" rIns="91440" bIns="45720" rtlCol="0" anchor="t">
            <a:normAutofit fontScale="85000" lnSpcReduction="20000"/>
          </a:bodyPr>
          <a:lstStyle/>
          <a:p>
            <a:r>
              <a:rPr lang="fi-FI" dirty="0"/>
              <a:t>Kuparivuoren koulussa on lukuvuonna 2022-2023 yhteensä 224 oppilasta, esioppilaita on 33. </a:t>
            </a:r>
          </a:p>
          <a:p>
            <a:r>
              <a:rPr lang="fi-FI" dirty="0"/>
              <a:t>Koulussamme työskentelee 16 opettajaa ja 16 koulunkäynninohjaajaa</a:t>
            </a:r>
          </a:p>
          <a:p>
            <a:r>
              <a:rPr lang="fi-FI" dirty="0"/>
              <a:t>Terveydenhoitaja Riikka Nummela/ Milja Lähteenoja työskentelee koulussamme tiistaisin, keskiviikkoisin ja torstaisin. Koulupsykologimme Noora Multanen on paikalla pääsääntöisesti joka maanantai. Koulukuraattori Teija </a:t>
            </a:r>
            <a:r>
              <a:rPr lang="fi-FI" dirty="0" err="1"/>
              <a:t>Vallunen</a:t>
            </a:r>
            <a:r>
              <a:rPr lang="fi-FI" dirty="0"/>
              <a:t> on paikalla perjantaisin. </a:t>
            </a:r>
          </a:p>
          <a:p>
            <a:endParaRPr lang="fi-FI" dirty="0"/>
          </a:p>
        </p:txBody>
      </p:sp>
      <p:sp>
        <p:nvSpPr>
          <p:cNvPr id="4" name="Sisällön paikkamerkki 3"/>
          <p:cNvSpPr>
            <a:spLocks noGrp="1"/>
          </p:cNvSpPr>
          <p:nvPr>
            <p:ph sz="half" idx="2"/>
          </p:nvPr>
        </p:nvSpPr>
        <p:spPr>
          <a:xfrm>
            <a:off x="6642947" y="2249210"/>
            <a:ext cx="4754880" cy="3938653"/>
          </a:xfrm>
        </p:spPr>
        <p:txBody>
          <a:bodyPr vert="horz" lIns="45720" tIns="45720" rIns="45720" bIns="45720" rtlCol="0" anchor="t">
            <a:normAutofit fontScale="85000" lnSpcReduction="20000"/>
          </a:bodyPr>
          <a:lstStyle/>
          <a:p>
            <a:r>
              <a:rPr lang="fi-FI" dirty="0"/>
              <a:t>Tehostettua tukea tarvitsee lukuvuoden 2022-2023 alkaessa 33 oppilasta ja erityisen tuen päätös on 34:lla oppilaalla. Erityistä ja tehostettua tukea tarvitsevat oppilaamme opiskelevat pienryhmissä sekä yleisopetuksen ryhmissä. Koulussa koulunkäynninohjaajat ovat merkittävässä roolissa kaikkien ja etenkin tehostetun ja erityisen tuen piirissä olevien oppilaiden tukemisessa. Koulunkäynninohjaajina työskentelee viisitoista. Osa ohjaajista työskentelee myös vaihtelevin tuntimäärin </a:t>
            </a:r>
            <a:r>
              <a:rPr lang="fi-FI" dirty="0" err="1"/>
              <a:t>apip</a:t>
            </a:r>
            <a:r>
              <a:rPr lang="fi-FI" dirty="0"/>
              <a:t> toiminnassa yleisopetuksen tai vammaispalvelujen kerhon puolella.</a:t>
            </a:r>
          </a:p>
          <a:p>
            <a:r>
              <a:rPr lang="fi-FI" dirty="0"/>
              <a:t>Koulussa on lisäksi laaja-alainen erityisopettaja. Hän toimii yleisopetuksen ryhmien tehostetun tai erityisen tuen oppilaiden kanssa. </a:t>
            </a:r>
          </a:p>
          <a:p>
            <a:endParaRPr lang="fi-FI"/>
          </a:p>
        </p:txBody>
      </p:sp>
    </p:spTree>
    <p:extLst>
      <p:ext uri="{BB962C8B-B14F-4D97-AF65-F5344CB8AC3E}">
        <p14:creationId xmlns:p14="http://schemas.microsoft.com/office/powerpoint/2010/main" val="217193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a:t>TERVEYDENHOITAJA kuparivuoren koulussa</a:t>
            </a:r>
          </a:p>
        </p:txBody>
      </p:sp>
      <p:sp>
        <p:nvSpPr>
          <p:cNvPr id="3" name="Sisällön paikkamerkki 2"/>
          <p:cNvSpPr>
            <a:spLocks noGrp="1"/>
          </p:cNvSpPr>
          <p:nvPr>
            <p:ph sz="half" idx="1"/>
          </p:nvPr>
        </p:nvSpPr>
        <p:spPr>
          <a:xfrm>
            <a:off x="1024127" y="1725769"/>
            <a:ext cx="4754880" cy="4583591"/>
          </a:xfrm>
        </p:spPr>
        <p:txBody>
          <a:bodyPr vert="horz" lIns="45720" tIns="45720" rIns="45720" bIns="45720" rtlCol="0" anchor="t">
            <a:normAutofit fontScale="92500" lnSpcReduction="20000"/>
          </a:bodyPr>
          <a:lstStyle/>
          <a:p>
            <a:endParaRPr lang="fi-FI"/>
          </a:p>
          <a:p>
            <a:r>
              <a:rPr lang="fi-FI" sz="2600" dirty="0"/>
              <a:t>Terveydenhoitajamme Riikka Nummela/sijainen Milja Lähteenoja on koululla tiistaisin, keskiviikkoisin ja torstaisin. </a:t>
            </a:r>
          </a:p>
          <a:p>
            <a:r>
              <a:rPr lang="fi-FI" sz="2600" dirty="0"/>
              <a:t>Torstaisin terveydenhoitajan "</a:t>
            </a:r>
            <a:r>
              <a:rPr lang="fi-FI" sz="2600" dirty="0" err="1"/>
              <a:t>terkkarivälkkä</a:t>
            </a:r>
            <a:r>
              <a:rPr lang="fi-FI" sz="2600" dirty="0"/>
              <a:t>" klo 11.00-11.15.</a:t>
            </a:r>
          </a:p>
          <a:p>
            <a:endParaRPr lang="fi-FI" sz="2600"/>
          </a:p>
          <a:p>
            <a:r>
              <a:rPr lang="fi-FI" sz="2600" dirty="0"/>
              <a:t>Terveydenedistämistyö tapahtuu yksilötapaamisissa. Oppilaat tavataan joka vuosiluokalla. Koululääkärin laajat terveystarkastukset ovat 1. ja 5. </a:t>
            </a:r>
            <a:r>
              <a:rPr lang="fi-FI" sz="2600" dirty="0" err="1"/>
              <a:t>lk:lla</a:t>
            </a:r>
            <a:r>
              <a:rPr lang="fi-FI" sz="2600" dirty="0"/>
              <a:t>.</a:t>
            </a:r>
          </a:p>
        </p:txBody>
      </p:sp>
      <p:sp>
        <p:nvSpPr>
          <p:cNvPr id="4" name="Sisällön paikkamerkki 3"/>
          <p:cNvSpPr>
            <a:spLocks noGrp="1"/>
          </p:cNvSpPr>
          <p:nvPr>
            <p:ph sz="half" idx="2"/>
          </p:nvPr>
        </p:nvSpPr>
        <p:spPr/>
        <p:txBody>
          <a:bodyPr vert="horz" lIns="45720" tIns="45720" rIns="45720" bIns="45720" rtlCol="0" anchor="t">
            <a:normAutofit fontScale="92500" lnSpcReduction="20000"/>
          </a:bodyPr>
          <a:lstStyle/>
          <a:p>
            <a:pPr marL="0" indent="0">
              <a:buNone/>
            </a:pPr>
            <a:r>
              <a:rPr lang="fi-FI" sz="2000" dirty="0">
                <a:ea typeface="+mn-lt"/>
                <a:cs typeface="+mn-lt"/>
              </a:rPr>
              <a:t>Terveyskasvatusta, ohjausta ja neuvontaa annetaan paljon yksilökohtaisesti mm. terveystarkastuksissa ja muilla käynneillä. </a:t>
            </a:r>
            <a:endParaRPr lang="fi-FI">
              <a:ea typeface="+mn-lt"/>
              <a:cs typeface="+mn-lt"/>
            </a:endParaRPr>
          </a:p>
          <a:p>
            <a:pPr marL="0" indent="0">
              <a:buNone/>
            </a:pPr>
            <a:endParaRPr lang="fi-FI" sz="2000" dirty="0">
              <a:ea typeface="+mn-lt"/>
              <a:cs typeface="+mn-lt"/>
            </a:endParaRPr>
          </a:p>
          <a:p>
            <a:pPr marL="0" indent="0">
              <a:buNone/>
            </a:pPr>
            <a:r>
              <a:rPr lang="fi-FI" sz="2000" dirty="0">
                <a:ea typeface="+mn-lt"/>
                <a:cs typeface="+mn-lt"/>
              </a:rPr>
              <a:t>Yhteisesti edistetään myös hyvinvointia mm. erilaisissa yhteistyökuvioissa, mm. Hyvinvoiva perhe, allergiatyöryhmä/ravitsemus, kohdennetut ryhmät (</a:t>
            </a:r>
            <a:r>
              <a:rPr lang="fi-FI" sz="2000" dirty="0" err="1">
                <a:ea typeface="+mn-lt"/>
                <a:cs typeface="+mn-lt"/>
              </a:rPr>
              <a:t>Rennox</a:t>
            </a:r>
            <a:r>
              <a:rPr lang="fi-FI" sz="2000" dirty="0">
                <a:ea typeface="+mn-lt"/>
                <a:cs typeface="+mn-lt"/>
              </a:rPr>
              <a:t> ja </a:t>
            </a:r>
            <a:r>
              <a:rPr lang="fi-FI" sz="2000" dirty="0" err="1">
                <a:ea typeface="+mn-lt"/>
                <a:cs typeface="+mn-lt"/>
              </a:rPr>
              <a:t>Feelix</a:t>
            </a:r>
            <a:r>
              <a:rPr lang="fi-FI" sz="2000" dirty="0">
                <a:ea typeface="+mn-lt"/>
                <a:cs typeface="+mn-lt"/>
              </a:rPr>
              <a:t>)</a:t>
            </a:r>
            <a:endParaRPr lang="fi-FI"/>
          </a:p>
          <a:p>
            <a:endParaRPr lang="fi-FI" sz="2000"/>
          </a:p>
          <a:p>
            <a:endParaRPr lang="fi-FI" sz="2000"/>
          </a:p>
          <a:p>
            <a:endParaRPr lang="fi-FI" sz="2000">
              <a:solidFill>
                <a:srgbClr val="0070C0"/>
              </a:solidFill>
            </a:endParaRPr>
          </a:p>
        </p:txBody>
      </p:sp>
    </p:spTree>
    <p:extLst>
      <p:ext uri="{BB962C8B-B14F-4D97-AF65-F5344CB8AC3E}">
        <p14:creationId xmlns:p14="http://schemas.microsoft.com/office/powerpoint/2010/main" val="184194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KURAATTORI </a:t>
            </a:r>
            <a:r>
              <a:rPr lang="fi-FI" err="1"/>
              <a:t>kuparivuoreN</a:t>
            </a:r>
            <a:r>
              <a:rPr lang="fi-FI"/>
              <a:t> KOULUSSA</a:t>
            </a:r>
          </a:p>
        </p:txBody>
      </p:sp>
      <p:sp>
        <p:nvSpPr>
          <p:cNvPr id="3" name="Sisällön paikkamerkki 2"/>
          <p:cNvSpPr>
            <a:spLocks noGrp="1"/>
          </p:cNvSpPr>
          <p:nvPr>
            <p:ph sz="half" idx="1"/>
          </p:nvPr>
        </p:nvSpPr>
        <p:spPr/>
        <p:txBody>
          <a:bodyPr vert="horz" lIns="45720" tIns="45720" rIns="45720" bIns="45720" rtlCol="0" anchor="t">
            <a:normAutofit fontScale="77500" lnSpcReduction="20000"/>
          </a:bodyPr>
          <a:lstStyle/>
          <a:p>
            <a:r>
              <a:rPr lang="fi-FI" dirty="0"/>
              <a:t>Lukuvuonna 2022-2023 kuraattorinamme toimii Teija </a:t>
            </a:r>
            <a:r>
              <a:rPr lang="fi-FI" dirty="0" err="1"/>
              <a:t>Vallunen</a:t>
            </a:r>
            <a:r>
              <a:rPr lang="fi-FI" dirty="0"/>
              <a:t>. Kuraattori on tavattavissa koulussamme perjantaisin. Kuraattorivälkkä on klo 9.45-10</a:t>
            </a:r>
            <a:endParaRPr lang="fi-FI" b="1" dirty="0"/>
          </a:p>
          <a:p>
            <a:r>
              <a:rPr lang="fi-FI" dirty="0"/>
              <a:t>Kuraattorin työtehtäviin kuuluu </a:t>
            </a:r>
            <a:r>
              <a:rPr lang="fi-FI" b="1" dirty="0"/>
              <a:t>yksilökohtainen</a:t>
            </a:r>
            <a:r>
              <a:rPr lang="fi-FI" dirty="0"/>
              <a:t> ja </a:t>
            </a:r>
            <a:r>
              <a:rPr lang="fi-FI" b="1" dirty="0"/>
              <a:t>yhteisöllinen</a:t>
            </a:r>
            <a:r>
              <a:rPr lang="fi-FI" dirty="0"/>
              <a:t> oppilashuoltotyö. </a:t>
            </a:r>
            <a:r>
              <a:rPr lang="fi-FI" dirty="0">
                <a:ea typeface="+mn-lt"/>
                <a:cs typeface="+mn-lt"/>
              </a:rPr>
              <a:t>Työn keskiössä on oppilaan hyvinvoinnin kokonaisvaltainen tukeminen ja </a:t>
            </a:r>
            <a:r>
              <a:rPr lang="fi-FI" dirty="0" err="1">
                <a:ea typeface="+mn-lt"/>
                <a:cs typeface="+mn-lt"/>
              </a:rPr>
              <a:t>voimavaraistava</a:t>
            </a:r>
            <a:r>
              <a:rPr lang="fi-FI" dirty="0">
                <a:ea typeface="+mn-lt"/>
                <a:cs typeface="+mn-lt"/>
              </a:rPr>
              <a:t> työskentely.</a:t>
            </a:r>
          </a:p>
          <a:p>
            <a:r>
              <a:rPr lang="fi-FI" dirty="0">
                <a:ea typeface="+mn-lt"/>
                <a:cs typeface="+mn-lt"/>
              </a:rPr>
              <a:t>Pääasiallisina työmuotoina ovat keskustelu ja toiminnalliset menetelmät sekä ratkaisujen etsiminen yhdessä oppilaan ja huoltajien kanssa.  </a:t>
            </a:r>
          </a:p>
          <a:p>
            <a:r>
              <a:rPr lang="fi-FI" dirty="0">
                <a:ea typeface="+mn-lt"/>
                <a:cs typeface="+mn-lt"/>
              </a:rPr>
              <a:t>Yhteisölliseen oppilashuoltotyöhön kuuluvat mm. luokkatyöskentely, pienryhmät tai koulun yhteisöllisyyttä vahvistaviin toimintoihin ja tapahtumiin osallistuminen.</a:t>
            </a:r>
            <a:endParaRPr lang="fi-FI"/>
          </a:p>
          <a:p>
            <a:endParaRPr lang="fi-FI"/>
          </a:p>
          <a:p>
            <a:endParaRPr lang="fi-FI"/>
          </a:p>
          <a:p>
            <a:endParaRPr lang="fi-FI"/>
          </a:p>
        </p:txBody>
      </p:sp>
      <p:sp>
        <p:nvSpPr>
          <p:cNvPr id="4" name="Sisällön paikkamerkki 3"/>
          <p:cNvSpPr>
            <a:spLocks noGrp="1"/>
          </p:cNvSpPr>
          <p:nvPr>
            <p:ph sz="half" idx="2"/>
          </p:nvPr>
        </p:nvSpPr>
        <p:spPr/>
        <p:txBody>
          <a:bodyPr vert="horz" lIns="45720" tIns="45720" rIns="45720" bIns="45720" rtlCol="0" anchor="t">
            <a:normAutofit fontScale="77500" lnSpcReduction="20000"/>
          </a:bodyPr>
          <a:lstStyle/>
          <a:p>
            <a:r>
              <a:rPr lang="fi-FI" dirty="0"/>
              <a:t>SUUNNITELMA JA TAVOITTEET:</a:t>
            </a:r>
          </a:p>
          <a:p>
            <a:pPr marL="0" indent="0">
              <a:buNone/>
            </a:pPr>
            <a:r>
              <a:rPr lang="fi-FI" dirty="0"/>
              <a:t>- oppitunneille osallistuminen eri teemojen mukaan (esimerkiksi tunne- ja kaveritaidot, ryhmäytymisen vahvistaminen) </a:t>
            </a:r>
          </a:p>
          <a:p>
            <a:pPr marL="0" indent="0">
              <a:buNone/>
            </a:pPr>
            <a:r>
              <a:rPr lang="fi-FI" dirty="0"/>
              <a:t>- akuutit ja yleiset teemat</a:t>
            </a:r>
          </a:p>
          <a:p>
            <a:pPr marL="0" indent="0">
              <a:buNone/>
            </a:pPr>
            <a:r>
              <a:rPr lang="fi-FI" dirty="0"/>
              <a:t>- tapahtumiin ja kerhotoimintaan osallistuminen </a:t>
            </a:r>
          </a:p>
          <a:p>
            <a:pPr marL="0" indent="0">
              <a:buNone/>
            </a:pPr>
            <a:r>
              <a:rPr lang="fi-FI" dirty="0">
                <a:solidFill>
                  <a:srgbClr val="000000"/>
                </a:solidFill>
              </a:rPr>
              <a:t>- yksilöllisen ja yhteisöllisen oppilashuollon toiminnat tarpeen mukaan</a:t>
            </a:r>
          </a:p>
          <a:p>
            <a:pPr marL="0" indent="0">
              <a:buNone/>
            </a:pPr>
            <a:endParaRPr lang="fi-FI" dirty="0">
              <a:solidFill>
                <a:srgbClr val="000000"/>
              </a:solidFill>
            </a:endParaRPr>
          </a:p>
          <a:p>
            <a:endParaRPr lang="fi-FI" sz="2000">
              <a:solidFill>
                <a:srgbClr val="000000"/>
              </a:solidFill>
            </a:endParaRPr>
          </a:p>
          <a:p>
            <a:endParaRPr lang="fi-FI" sz="2000">
              <a:solidFill>
                <a:srgbClr val="0070C0"/>
              </a:solidFill>
            </a:endParaRPr>
          </a:p>
          <a:p>
            <a:endParaRPr lang="fi-FI" sz="2000"/>
          </a:p>
          <a:p>
            <a:endParaRPr lang="fi-FI"/>
          </a:p>
        </p:txBody>
      </p:sp>
    </p:spTree>
    <p:extLst>
      <p:ext uri="{BB962C8B-B14F-4D97-AF65-F5344CB8AC3E}">
        <p14:creationId xmlns:p14="http://schemas.microsoft.com/office/powerpoint/2010/main" val="3716216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a:t>KOULUPSYKOLOGI kuparivuoren KOULUSSA</a:t>
            </a:r>
          </a:p>
        </p:txBody>
      </p:sp>
      <p:sp>
        <p:nvSpPr>
          <p:cNvPr id="3" name="Sisällön paikkamerkki 2"/>
          <p:cNvSpPr>
            <a:spLocks noGrp="1"/>
          </p:cNvSpPr>
          <p:nvPr>
            <p:ph sz="half" idx="1"/>
          </p:nvPr>
        </p:nvSpPr>
        <p:spPr/>
        <p:txBody>
          <a:bodyPr vert="horz" lIns="45720" tIns="45720" rIns="45720" bIns="45720" rtlCol="0" anchor="t">
            <a:normAutofit lnSpcReduction="10000"/>
          </a:bodyPr>
          <a:lstStyle/>
          <a:p>
            <a:r>
              <a:rPr lang="fi-FI" dirty="0"/>
              <a:t>Koulupsykologi Noora Multanen on paikalla Kuparivuoren koulussa maanantaisin. Psykologivälkkä on maanantaisin klo 9.45-10. </a:t>
            </a:r>
            <a:r>
              <a:rPr lang="fi-FI" dirty="0">
                <a:ea typeface="+mn-lt"/>
                <a:cs typeface="+mn-lt"/>
              </a:rPr>
              <a:t>Parhaiten koulupsykologin tavoittaa Wilmassa tai puhelimitse (puhelinaika perjantaisin 12-13).</a:t>
            </a:r>
          </a:p>
          <a:p>
            <a:r>
              <a:rPr lang="fi-FI" dirty="0"/>
              <a:t> Koulupsykologi työskentelee yksilöasioissa (oppimisen haasteisiin liittyvät tarkemmat tutkimukset sekä tukikeskustelut esim. haastaviin elämäntilanteisiin tai kehityksen kipupisteisiin liittyen). </a:t>
            </a:r>
          </a:p>
        </p:txBody>
      </p:sp>
      <p:sp>
        <p:nvSpPr>
          <p:cNvPr id="4" name="Sisällön paikkamerkki 3"/>
          <p:cNvSpPr>
            <a:spLocks noGrp="1"/>
          </p:cNvSpPr>
          <p:nvPr>
            <p:ph sz="half" idx="2"/>
          </p:nvPr>
        </p:nvSpPr>
        <p:spPr/>
        <p:txBody>
          <a:bodyPr vert="horz" lIns="45720" tIns="45720" rIns="45720" bIns="45720" rtlCol="0" anchor="t">
            <a:normAutofit lnSpcReduction="10000"/>
          </a:bodyPr>
          <a:lstStyle/>
          <a:p>
            <a:r>
              <a:rPr lang="fi-FI"/>
              <a:t>SUUNNITELMA JA TAVOITTEET:</a:t>
            </a:r>
          </a:p>
          <a:p>
            <a:r>
              <a:rPr lang="fi-FI"/>
              <a:t>Yhteisöllistä, koko koulun hyvinvointia edistävää työtä koulupsykologi voi tehdä osallistumalla koulun arkeen ja yhteisölliseen hyvinvointityöhön. Koulupsykologi voi esim. pitää luokissa tietoiskuja ja keskustelutuokioita ajankohtaisista tai muutoin tarpeellisista, yhdessä valituista aiheista ja teemoista.</a:t>
            </a:r>
            <a:endParaRPr lang="fi-FI">
              <a:solidFill>
                <a:srgbClr val="000000"/>
              </a:solidFill>
            </a:endParaRPr>
          </a:p>
          <a:p>
            <a:endParaRPr lang="fi-FI"/>
          </a:p>
        </p:txBody>
      </p:sp>
    </p:spTree>
    <p:extLst>
      <p:ext uri="{BB962C8B-B14F-4D97-AF65-F5344CB8AC3E}">
        <p14:creationId xmlns:p14="http://schemas.microsoft.com/office/powerpoint/2010/main" val="771409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E97E25-2668-4157-A183-23E82691E3C7}"/>
              </a:ext>
            </a:extLst>
          </p:cNvPr>
          <p:cNvSpPr>
            <a:spLocks noGrp="1"/>
          </p:cNvSpPr>
          <p:nvPr>
            <p:ph type="title"/>
          </p:nvPr>
        </p:nvSpPr>
        <p:spPr/>
        <p:txBody>
          <a:bodyPr>
            <a:normAutofit/>
          </a:bodyPr>
          <a:lstStyle/>
          <a:p>
            <a:r>
              <a:rPr lang="fi-FI"/>
              <a:t>Koulumme oppimisen tuen pedagogiset palvelut</a:t>
            </a:r>
          </a:p>
        </p:txBody>
      </p:sp>
      <p:sp>
        <p:nvSpPr>
          <p:cNvPr id="3" name="Sisällön paikkamerkki 2">
            <a:extLst>
              <a:ext uri="{FF2B5EF4-FFF2-40B4-BE49-F238E27FC236}">
                <a16:creationId xmlns:a16="http://schemas.microsoft.com/office/drawing/2014/main" id="{4D61BC05-8026-4AAF-8D9C-1557F09DD978}"/>
              </a:ext>
            </a:extLst>
          </p:cNvPr>
          <p:cNvSpPr>
            <a:spLocks noGrp="1"/>
          </p:cNvSpPr>
          <p:nvPr>
            <p:ph sz="half" idx="1"/>
          </p:nvPr>
        </p:nvSpPr>
        <p:spPr/>
        <p:txBody>
          <a:bodyPr vert="horz" lIns="45720" tIns="45720" rIns="45720" bIns="45720" rtlCol="0" anchor="t">
            <a:normAutofit/>
          </a:bodyPr>
          <a:lstStyle/>
          <a:p>
            <a:r>
              <a:rPr lang="fi-FI" b="1" dirty="0"/>
              <a:t>Erityisopettajat:</a:t>
            </a:r>
          </a:p>
          <a:p>
            <a:r>
              <a:rPr lang="fi-FI" b="1" dirty="0"/>
              <a:t>Pienryhmät:</a:t>
            </a:r>
          </a:p>
          <a:p>
            <a:r>
              <a:rPr lang="fi-FI" dirty="0"/>
              <a:t>Arja Mattsson/Johanna Väisänen</a:t>
            </a:r>
          </a:p>
          <a:p>
            <a:r>
              <a:rPr lang="fi-FI" dirty="0"/>
              <a:t>Päivi Johansson</a:t>
            </a:r>
          </a:p>
          <a:p>
            <a:r>
              <a:rPr lang="fi-FI" dirty="0"/>
              <a:t>Heini Talvio</a:t>
            </a:r>
          </a:p>
          <a:p>
            <a:r>
              <a:rPr lang="fi-FI" b="1" dirty="0"/>
              <a:t>Laaja-alainen:</a:t>
            </a:r>
          </a:p>
          <a:p>
            <a:r>
              <a:rPr lang="fi-FI" dirty="0"/>
              <a:t>Fanny Antikainen</a:t>
            </a:r>
          </a:p>
          <a:p>
            <a:endParaRPr lang="fi-FI" b="1" dirty="0"/>
          </a:p>
        </p:txBody>
      </p:sp>
      <p:sp>
        <p:nvSpPr>
          <p:cNvPr id="4" name="Sisällön paikkamerkki 3">
            <a:extLst>
              <a:ext uri="{FF2B5EF4-FFF2-40B4-BE49-F238E27FC236}">
                <a16:creationId xmlns:a16="http://schemas.microsoft.com/office/drawing/2014/main" id="{8D4E7D89-6D1B-4572-A57D-4FB8E17D4179}"/>
              </a:ext>
            </a:extLst>
          </p:cNvPr>
          <p:cNvSpPr>
            <a:spLocks noGrp="1"/>
          </p:cNvSpPr>
          <p:nvPr>
            <p:ph sz="half" idx="2"/>
          </p:nvPr>
        </p:nvSpPr>
        <p:spPr>
          <a:xfrm>
            <a:off x="5955453" y="2135632"/>
            <a:ext cx="4974085" cy="4023360"/>
          </a:xfrm>
        </p:spPr>
        <p:txBody>
          <a:bodyPr vert="horz" lIns="45720" tIns="45720" rIns="45720" bIns="45720" rtlCol="0" anchor="t">
            <a:normAutofit/>
          </a:bodyPr>
          <a:lstStyle/>
          <a:p>
            <a:endParaRPr lang="fi-FI" b="1" dirty="0"/>
          </a:p>
          <a:p>
            <a:r>
              <a:rPr lang="fi-FI" b="1" dirty="0"/>
              <a:t>Ohjaajat:</a:t>
            </a:r>
            <a:endParaRPr lang="en-US" dirty="0"/>
          </a:p>
          <a:p>
            <a:r>
              <a:rPr lang="fi-FI" dirty="0"/>
              <a:t>Miia Ijäs, Eero Keskinen, Pia </a:t>
            </a:r>
            <a:r>
              <a:rPr lang="fi-FI" dirty="0" err="1"/>
              <a:t>Haulisto</a:t>
            </a:r>
          </a:p>
          <a:p>
            <a:r>
              <a:rPr lang="fi-FI" dirty="0"/>
              <a:t>Suvi Rämö, Outi Pohjankukka, Eliisa Leppäaho, Jaana Engberg, </a:t>
            </a:r>
            <a:r>
              <a:rPr lang="fi-FI" dirty="0" err="1"/>
              <a:t>Tia</a:t>
            </a:r>
            <a:r>
              <a:rPr lang="fi-FI" dirty="0"/>
              <a:t> Haaranen</a:t>
            </a:r>
          </a:p>
          <a:p>
            <a:r>
              <a:rPr lang="fi-FI" dirty="0"/>
              <a:t>Milka Laitala, Elina Koivunen, Laura </a:t>
            </a:r>
            <a:r>
              <a:rPr lang="fi-FI" dirty="0" err="1"/>
              <a:t>Tanrikulu</a:t>
            </a:r>
            <a:r>
              <a:rPr lang="fi-FI" dirty="0"/>
              <a:t>, Pia </a:t>
            </a:r>
            <a:r>
              <a:rPr lang="fi-FI" dirty="0" err="1"/>
              <a:t>Haulisto</a:t>
            </a:r>
          </a:p>
          <a:p>
            <a:r>
              <a:rPr lang="fi-FI" dirty="0"/>
              <a:t>Anniina Leppäaho, Anna-Maria Mäki, Kati Nurmi, Anne Lindström, Helle Vuorenmaa</a:t>
            </a:r>
          </a:p>
          <a:p>
            <a:endParaRPr lang="fi-FI" dirty="0"/>
          </a:p>
        </p:txBody>
      </p:sp>
    </p:spTree>
    <p:extLst>
      <p:ext uri="{BB962C8B-B14F-4D97-AF65-F5344CB8AC3E}">
        <p14:creationId xmlns:p14="http://schemas.microsoft.com/office/powerpoint/2010/main" val="2468124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9577-2D59-A417-E6A4-BA81C5ECB1A4}"/>
              </a:ext>
            </a:extLst>
          </p:cNvPr>
          <p:cNvSpPr>
            <a:spLocks noGrp="1"/>
          </p:cNvSpPr>
          <p:nvPr>
            <p:ph type="title"/>
          </p:nvPr>
        </p:nvSpPr>
        <p:spPr/>
        <p:txBody>
          <a:bodyPr/>
          <a:lstStyle/>
          <a:p>
            <a:r>
              <a:rPr lang="en-US" dirty="0" err="1"/>
              <a:t>Perheohjaaja</a:t>
            </a:r>
          </a:p>
        </p:txBody>
      </p:sp>
      <p:sp>
        <p:nvSpPr>
          <p:cNvPr id="3" name="Content Placeholder 2">
            <a:extLst>
              <a:ext uri="{FF2B5EF4-FFF2-40B4-BE49-F238E27FC236}">
                <a16:creationId xmlns:a16="http://schemas.microsoft.com/office/drawing/2014/main" id="{8F7DBC90-A32C-B768-893B-0C1B8425866F}"/>
              </a:ext>
            </a:extLst>
          </p:cNvPr>
          <p:cNvSpPr>
            <a:spLocks noGrp="1"/>
          </p:cNvSpPr>
          <p:nvPr>
            <p:ph sz="half" idx="1"/>
          </p:nvPr>
        </p:nvSpPr>
        <p:spPr/>
        <p:txBody>
          <a:bodyPr vert="horz" lIns="45720" tIns="45720" rIns="45720" bIns="45720" rtlCol="0" anchor="t">
            <a:normAutofit/>
          </a:bodyPr>
          <a:lstStyle/>
          <a:p>
            <a:r>
              <a:rPr lang="en-US" dirty="0">
                <a:ea typeface="+mn-lt"/>
                <a:cs typeface="+mn-lt"/>
              </a:rPr>
              <a:t>”</a:t>
            </a:r>
            <a:r>
              <a:rPr lang="en-US" dirty="0" err="1">
                <a:ea typeface="+mn-lt"/>
                <a:cs typeface="+mn-lt"/>
              </a:rPr>
              <a:t>Perheohjaaja</a:t>
            </a:r>
            <a:r>
              <a:rPr lang="en-US" dirty="0">
                <a:ea typeface="+mn-lt"/>
                <a:cs typeface="+mn-lt"/>
              </a:rPr>
              <a:t> </a:t>
            </a:r>
            <a:r>
              <a:rPr lang="en-US" dirty="0" err="1">
                <a:ea typeface="+mn-lt"/>
                <a:cs typeface="+mn-lt"/>
              </a:rPr>
              <a:t>auttaa</a:t>
            </a:r>
            <a:r>
              <a:rPr lang="en-US" dirty="0">
                <a:ea typeface="+mn-lt"/>
                <a:cs typeface="+mn-lt"/>
              </a:rPr>
              <a:t> </a:t>
            </a:r>
            <a:r>
              <a:rPr lang="en-US" dirty="0" err="1">
                <a:ea typeface="+mn-lt"/>
                <a:cs typeface="+mn-lt"/>
              </a:rPr>
              <a:t>perhettä</a:t>
            </a:r>
            <a:r>
              <a:rPr lang="en-US" dirty="0">
                <a:ea typeface="+mn-lt"/>
                <a:cs typeface="+mn-lt"/>
              </a:rPr>
              <a:t> </a:t>
            </a:r>
            <a:r>
              <a:rPr lang="en-US" dirty="0" err="1">
                <a:ea typeface="+mn-lt"/>
                <a:cs typeface="+mn-lt"/>
              </a:rPr>
              <a:t>löytämään</a:t>
            </a:r>
            <a:r>
              <a:rPr lang="en-US" dirty="0">
                <a:ea typeface="+mn-lt"/>
                <a:cs typeface="+mn-lt"/>
              </a:rPr>
              <a:t> </a:t>
            </a:r>
            <a:r>
              <a:rPr lang="en-US" dirty="0" err="1">
                <a:ea typeface="+mn-lt"/>
                <a:cs typeface="+mn-lt"/>
              </a:rPr>
              <a:t>omia</a:t>
            </a:r>
            <a:r>
              <a:rPr lang="en-US" dirty="0">
                <a:ea typeface="+mn-lt"/>
                <a:cs typeface="+mn-lt"/>
              </a:rPr>
              <a:t> </a:t>
            </a:r>
            <a:r>
              <a:rPr lang="en-US" dirty="0" err="1">
                <a:ea typeface="+mn-lt"/>
                <a:cs typeface="+mn-lt"/>
              </a:rPr>
              <a:t>voimavaroja</a:t>
            </a:r>
            <a:r>
              <a:rPr lang="en-US" dirty="0">
                <a:ea typeface="+mn-lt"/>
                <a:cs typeface="+mn-lt"/>
              </a:rPr>
              <a:t> ja </a:t>
            </a:r>
            <a:r>
              <a:rPr lang="en-US" dirty="0" err="1">
                <a:ea typeface="+mn-lt"/>
                <a:cs typeface="+mn-lt"/>
              </a:rPr>
              <a:t>keinoja</a:t>
            </a:r>
            <a:r>
              <a:rPr lang="en-US" dirty="0">
                <a:ea typeface="+mn-lt"/>
                <a:cs typeface="+mn-lt"/>
              </a:rPr>
              <a:t> </a:t>
            </a:r>
            <a:r>
              <a:rPr lang="en-US" dirty="0" err="1">
                <a:ea typeface="+mn-lt"/>
                <a:cs typeface="+mn-lt"/>
              </a:rPr>
              <a:t>selvitä</a:t>
            </a:r>
            <a:r>
              <a:rPr lang="en-US" dirty="0">
                <a:ea typeface="+mn-lt"/>
                <a:cs typeface="+mn-lt"/>
              </a:rPr>
              <a:t> </a:t>
            </a:r>
            <a:r>
              <a:rPr lang="en-US" dirty="0" err="1">
                <a:ea typeface="+mn-lt"/>
                <a:cs typeface="+mn-lt"/>
              </a:rPr>
              <a:t>arjen</a:t>
            </a:r>
            <a:r>
              <a:rPr lang="en-US" dirty="0">
                <a:ea typeface="+mn-lt"/>
                <a:cs typeface="+mn-lt"/>
              </a:rPr>
              <a:t> </a:t>
            </a:r>
            <a:r>
              <a:rPr lang="en-US" dirty="0" err="1">
                <a:ea typeface="+mn-lt"/>
                <a:cs typeface="+mn-lt"/>
              </a:rPr>
              <a:t>haasteista</a:t>
            </a:r>
            <a:r>
              <a:rPr lang="en-US" dirty="0">
                <a:ea typeface="+mn-lt"/>
                <a:cs typeface="+mn-lt"/>
              </a:rPr>
              <a:t>.” </a:t>
            </a:r>
          </a:p>
          <a:p>
            <a:endParaRPr lang="en-US" dirty="0"/>
          </a:p>
          <a:p>
            <a:pPr marL="0" indent="0">
              <a:buNone/>
            </a:pPr>
            <a:r>
              <a:rPr lang="en-US" dirty="0" err="1">
                <a:ea typeface="+mn-lt"/>
                <a:cs typeface="+mn-lt"/>
              </a:rPr>
              <a:t>Alakoulujen</a:t>
            </a:r>
            <a:r>
              <a:rPr lang="en-US" dirty="0">
                <a:ea typeface="+mn-lt"/>
                <a:cs typeface="+mn-lt"/>
              </a:rPr>
              <a:t> </a:t>
            </a:r>
            <a:r>
              <a:rPr lang="en-US" dirty="0" err="1">
                <a:ea typeface="+mn-lt"/>
                <a:cs typeface="+mn-lt"/>
              </a:rPr>
              <a:t>perheohjaaja</a:t>
            </a:r>
            <a:r>
              <a:rPr lang="en-US" dirty="0">
                <a:ea typeface="+mn-lt"/>
                <a:cs typeface="+mn-lt"/>
              </a:rPr>
              <a:t> </a:t>
            </a:r>
          </a:p>
          <a:p>
            <a:pPr>
              <a:buNone/>
            </a:pPr>
            <a:r>
              <a:rPr lang="en-US" b="1" dirty="0">
                <a:ea typeface="+mn-lt"/>
                <a:cs typeface="+mn-lt"/>
              </a:rPr>
              <a:t>Heli Kujanpää</a:t>
            </a:r>
            <a:r>
              <a:rPr lang="en-US" dirty="0">
                <a:ea typeface="+mn-lt"/>
                <a:cs typeface="+mn-lt"/>
              </a:rPr>
              <a:t> </a:t>
            </a:r>
          </a:p>
          <a:p>
            <a:pPr>
              <a:buNone/>
            </a:pPr>
            <a:r>
              <a:rPr lang="en-US" dirty="0">
                <a:ea typeface="+mn-lt"/>
                <a:cs typeface="+mn-lt"/>
              </a:rPr>
              <a:t>040 6277 696 </a:t>
            </a:r>
            <a:endParaRPr lang="en-US" dirty="0"/>
          </a:p>
          <a:p>
            <a:pPr marL="0" indent="0">
              <a:buNone/>
            </a:pPr>
            <a:r>
              <a:rPr lang="en-US" dirty="0">
                <a:ea typeface="+mn-lt"/>
                <a:cs typeface="+mn-lt"/>
              </a:rPr>
              <a:t>heli.kujanpaa@naantali.fi </a:t>
            </a:r>
            <a:endParaRPr lang="en-US" dirty="0"/>
          </a:p>
          <a:p>
            <a:endParaRPr lang="en-US" dirty="0"/>
          </a:p>
        </p:txBody>
      </p:sp>
      <p:sp>
        <p:nvSpPr>
          <p:cNvPr id="4" name="Content Placeholder 3">
            <a:extLst>
              <a:ext uri="{FF2B5EF4-FFF2-40B4-BE49-F238E27FC236}">
                <a16:creationId xmlns:a16="http://schemas.microsoft.com/office/drawing/2014/main" id="{908B24F1-C268-8389-8F91-B7AF9F8E3C3F}"/>
              </a:ext>
            </a:extLst>
          </p:cNvPr>
          <p:cNvSpPr>
            <a:spLocks noGrp="1"/>
          </p:cNvSpPr>
          <p:nvPr>
            <p:ph sz="half" idx="2"/>
          </p:nvPr>
        </p:nvSpPr>
        <p:spPr>
          <a:xfrm>
            <a:off x="5989319" y="1423358"/>
            <a:ext cx="5846123" cy="4849426"/>
          </a:xfrm>
        </p:spPr>
        <p:txBody>
          <a:bodyPr vert="horz" lIns="45720" tIns="45720" rIns="45720" bIns="45720" rtlCol="0" anchor="t">
            <a:normAutofit/>
          </a:bodyPr>
          <a:lstStyle/>
          <a:p>
            <a:r>
              <a:rPr lang="en-US" dirty="0">
                <a:ea typeface="+mn-lt"/>
                <a:cs typeface="+mn-lt"/>
              </a:rPr>
              <a:t>On </a:t>
            </a:r>
            <a:r>
              <a:rPr lang="en-US" dirty="0" err="1">
                <a:ea typeface="+mn-lt"/>
                <a:cs typeface="+mn-lt"/>
              </a:rPr>
              <a:t>tukena</a:t>
            </a:r>
            <a:r>
              <a:rPr lang="en-US" dirty="0">
                <a:ea typeface="+mn-lt"/>
                <a:cs typeface="+mn-lt"/>
              </a:rPr>
              <a:t> ja </a:t>
            </a:r>
            <a:r>
              <a:rPr lang="en-US" dirty="0" err="1">
                <a:ea typeface="+mn-lt"/>
                <a:cs typeface="+mn-lt"/>
              </a:rPr>
              <a:t>apuna</a:t>
            </a:r>
            <a:r>
              <a:rPr lang="en-US" dirty="0">
                <a:ea typeface="+mn-lt"/>
                <a:cs typeface="+mn-lt"/>
              </a:rPr>
              <a:t> </a:t>
            </a:r>
            <a:r>
              <a:rPr lang="en-US" dirty="0" err="1">
                <a:ea typeface="+mn-lt"/>
                <a:cs typeface="+mn-lt"/>
              </a:rPr>
              <a:t>silloin</a:t>
            </a:r>
            <a:r>
              <a:rPr lang="en-US" dirty="0">
                <a:ea typeface="+mn-lt"/>
                <a:cs typeface="+mn-lt"/>
              </a:rPr>
              <a:t>, </a:t>
            </a:r>
            <a:r>
              <a:rPr lang="en-US" dirty="0" err="1">
                <a:ea typeface="+mn-lt"/>
                <a:cs typeface="+mn-lt"/>
              </a:rPr>
              <a:t>kun</a:t>
            </a:r>
            <a:r>
              <a:rPr lang="en-US" dirty="0">
                <a:ea typeface="+mn-lt"/>
                <a:cs typeface="+mn-lt"/>
              </a:rPr>
              <a:t> </a:t>
            </a:r>
            <a:r>
              <a:rPr lang="en-US" dirty="0" err="1">
                <a:ea typeface="+mn-lt"/>
                <a:cs typeface="+mn-lt"/>
              </a:rPr>
              <a:t>arki</a:t>
            </a:r>
            <a:r>
              <a:rPr lang="en-US" dirty="0">
                <a:ea typeface="+mn-lt"/>
                <a:cs typeface="+mn-lt"/>
              </a:rPr>
              <a:t> </a:t>
            </a:r>
            <a:r>
              <a:rPr lang="en-US" dirty="0" err="1">
                <a:ea typeface="+mn-lt"/>
                <a:cs typeface="+mn-lt"/>
              </a:rPr>
              <a:t>tuntuu</a:t>
            </a:r>
            <a:r>
              <a:rPr lang="en-US" dirty="0">
                <a:ea typeface="+mn-lt"/>
                <a:cs typeface="+mn-lt"/>
              </a:rPr>
              <a:t>            </a:t>
            </a:r>
            <a:r>
              <a:rPr lang="en-US" dirty="0" err="1">
                <a:ea typeface="+mn-lt"/>
                <a:cs typeface="+mn-lt"/>
              </a:rPr>
              <a:t>kuormittavalta</a:t>
            </a:r>
            <a:r>
              <a:rPr lang="en-US" dirty="0">
                <a:ea typeface="+mn-lt"/>
                <a:cs typeface="+mn-lt"/>
              </a:rPr>
              <a:t> ja </a:t>
            </a:r>
            <a:r>
              <a:rPr lang="en-US" dirty="0" err="1">
                <a:ea typeface="+mn-lt"/>
                <a:cs typeface="+mn-lt"/>
              </a:rPr>
              <a:t>kaipaa</a:t>
            </a:r>
            <a:r>
              <a:rPr lang="en-US" dirty="0">
                <a:ea typeface="+mn-lt"/>
                <a:cs typeface="+mn-lt"/>
              </a:rPr>
              <a:t> </a:t>
            </a:r>
            <a:r>
              <a:rPr lang="en-US" dirty="0" err="1">
                <a:ea typeface="+mn-lt"/>
                <a:cs typeface="+mn-lt"/>
              </a:rPr>
              <a:t>keinoja</a:t>
            </a:r>
            <a:r>
              <a:rPr lang="en-US" dirty="0">
                <a:ea typeface="+mn-lt"/>
                <a:cs typeface="+mn-lt"/>
              </a:rPr>
              <a:t> </a:t>
            </a:r>
            <a:r>
              <a:rPr lang="en-US" dirty="0" err="1">
                <a:ea typeface="+mn-lt"/>
                <a:cs typeface="+mn-lt"/>
              </a:rPr>
              <a:t>arjen</a:t>
            </a:r>
            <a:r>
              <a:rPr lang="en-US" dirty="0">
                <a:ea typeface="+mn-lt"/>
                <a:cs typeface="+mn-lt"/>
              </a:rPr>
              <a:t> </a:t>
            </a:r>
            <a:r>
              <a:rPr lang="en-US" dirty="0" err="1">
                <a:ea typeface="+mn-lt"/>
                <a:cs typeface="+mn-lt"/>
              </a:rPr>
              <a:t>kasvatustilanteisiin</a:t>
            </a:r>
            <a:r>
              <a:rPr lang="en-US" dirty="0">
                <a:ea typeface="+mn-lt"/>
                <a:cs typeface="+mn-lt"/>
              </a:rPr>
              <a:t>, </a:t>
            </a:r>
            <a:r>
              <a:rPr lang="en-US" dirty="0" err="1">
                <a:ea typeface="+mn-lt"/>
                <a:cs typeface="+mn-lt"/>
              </a:rPr>
              <a:t>tukea</a:t>
            </a:r>
            <a:r>
              <a:rPr lang="en-US" dirty="0">
                <a:ea typeface="+mn-lt"/>
                <a:cs typeface="+mn-lt"/>
              </a:rPr>
              <a:t> </a:t>
            </a:r>
            <a:r>
              <a:rPr lang="en-US" dirty="0" err="1">
                <a:ea typeface="+mn-lt"/>
                <a:cs typeface="+mn-lt"/>
              </a:rPr>
              <a:t>vanhemmuuteen</a:t>
            </a:r>
            <a:r>
              <a:rPr lang="en-US" dirty="0">
                <a:ea typeface="+mn-lt"/>
                <a:cs typeface="+mn-lt"/>
              </a:rPr>
              <a:t>,  </a:t>
            </a:r>
            <a:r>
              <a:rPr lang="en-US" dirty="0" err="1">
                <a:ea typeface="+mn-lt"/>
                <a:cs typeface="+mn-lt"/>
              </a:rPr>
              <a:t>lapsen</a:t>
            </a:r>
            <a:r>
              <a:rPr lang="en-US" dirty="0">
                <a:ea typeface="+mn-lt"/>
                <a:cs typeface="+mn-lt"/>
              </a:rPr>
              <a:t> </a:t>
            </a:r>
            <a:r>
              <a:rPr lang="en-US" dirty="0" err="1">
                <a:ea typeface="+mn-lt"/>
                <a:cs typeface="+mn-lt"/>
              </a:rPr>
              <a:t>kasvuun</a:t>
            </a:r>
            <a:r>
              <a:rPr lang="en-US" dirty="0">
                <a:ea typeface="+mn-lt"/>
                <a:cs typeface="+mn-lt"/>
              </a:rPr>
              <a:t> ja </a:t>
            </a:r>
            <a:r>
              <a:rPr lang="en-US" dirty="0" err="1">
                <a:ea typeface="+mn-lt"/>
                <a:cs typeface="+mn-lt"/>
              </a:rPr>
              <a:t>kehitykseen</a:t>
            </a:r>
            <a:r>
              <a:rPr lang="en-US" dirty="0">
                <a:ea typeface="+mn-lt"/>
                <a:cs typeface="+mn-lt"/>
              </a:rPr>
              <a:t> </a:t>
            </a:r>
            <a:r>
              <a:rPr lang="en-US" dirty="0" err="1">
                <a:ea typeface="+mn-lt"/>
                <a:cs typeface="+mn-lt"/>
              </a:rPr>
              <a:t>liittyvät</a:t>
            </a:r>
            <a:r>
              <a:rPr lang="en-US" dirty="0">
                <a:ea typeface="+mn-lt"/>
                <a:cs typeface="+mn-lt"/>
              </a:rPr>
              <a:t> </a:t>
            </a:r>
            <a:r>
              <a:rPr lang="en-US" dirty="0" err="1">
                <a:ea typeface="+mn-lt"/>
                <a:cs typeface="+mn-lt"/>
              </a:rPr>
              <a:t>asiat</a:t>
            </a:r>
            <a:r>
              <a:rPr lang="en-US" dirty="0">
                <a:ea typeface="+mn-lt"/>
                <a:cs typeface="+mn-lt"/>
              </a:rPr>
              <a:t>  </a:t>
            </a:r>
            <a:r>
              <a:rPr lang="en-US" dirty="0" err="1">
                <a:ea typeface="+mn-lt"/>
                <a:cs typeface="+mn-lt"/>
              </a:rPr>
              <a:t>mietityttävät</a:t>
            </a:r>
            <a:r>
              <a:rPr lang="en-US" dirty="0">
                <a:ea typeface="+mn-lt"/>
                <a:cs typeface="+mn-lt"/>
              </a:rPr>
              <a:t>, </a:t>
            </a:r>
            <a:r>
              <a:rPr lang="en-US" dirty="0" err="1">
                <a:ea typeface="+mn-lt"/>
                <a:cs typeface="+mn-lt"/>
              </a:rPr>
              <a:t>huoltajan</a:t>
            </a:r>
            <a:r>
              <a:rPr lang="en-US" dirty="0">
                <a:ea typeface="+mn-lt"/>
                <a:cs typeface="+mn-lt"/>
              </a:rPr>
              <a:t> </a:t>
            </a:r>
            <a:r>
              <a:rPr lang="en-US" dirty="0" err="1">
                <a:ea typeface="+mn-lt"/>
                <a:cs typeface="+mn-lt"/>
              </a:rPr>
              <a:t>oma</a:t>
            </a:r>
            <a:r>
              <a:rPr lang="en-US" dirty="0">
                <a:ea typeface="+mn-lt"/>
                <a:cs typeface="+mn-lt"/>
              </a:rPr>
              <a:t> </a:t>
            </a:r>
            <a:r>
              <a:rPr lang="en-US" dirty="0" err="1">
                <a:ea typeface="+mn-lt"/>
                <a:cs typeface="+mn-lt"/>
              </a:rPr>
              <a:t>jaksaminen</a:t>
            </a:r>
            <a:r>
              <a:rPr lang="en-US" dirty="0">
                <a:ea typeface="+mn-lt"/>
                <a:cs typeface="+mn-lt"/>
              </a:rPr>
              <a:t> </a:t>
            </a:r>
            <a:r>
              <a:rPr lang="en-US" dirty="0" err="1">
                <a:ea typeface="+mn-lt"/>
                <a:cs typeface="+mn-lt"/>
              </a:rPr>
              <a:t>huolettaa</a:t>
            </a:r>
            <a:r>
              <a:rPr lang="en-US" dirty="0">
                <a:ea typeface="+mn-lt"/>
                <a:cs typeface="+mn-lt"/>
              </a:rPr>
              <a:t>, </a:t>
            </a:r>
            <a:r>
              <a:rPr lang="en-US" dirty="0" err="1">
                <a:ea typeface="+mn-lt"/>
                <a:cs typeface="+mn-lt"/>
              </a:rPr>
              <a:t>tarvitsee</a:t>
            </a:r>
            <a:r>
              <a:rPr lang="en-US" dirty="0">
                <a:ea typeface="+mn-lt"/>
                <a:cs typeface="+mn-lt"/>
              </a:rPr>
              <a:t> </a:t>
            </a:r>
            <a:r>
              <a:rPr lang="en-US" dirty="0" err="1">
                <a:ea typeface="+mn-lt"/>
                <a:cs typeface="+mn-lt"/>
              </a:rPr>
              <a:t>apua</a:t>
            </a:r>
            <a:r>
              <a:rPr lang="en-US" dirty="0">
                <a:ea typeface="+mn-lt"/>
                <a:cs typeface="+mn-lt"/>
              </a:rPr>
              <a:t> </a:t>
            </a:r>
            <a:r>
              <a:rPr lang="en-US" dirty="0" err="1">
                <a:ea typeface="+mn-lt"/>
                <a:cs typeface="+mn-lt"/>
              </a:rPr>
              <a:t>muuttuneessa</a:t>
            </a:r>
            <a:r>
              <a:rPr lang="en-US" dirty="0">
                <a:ea typeface="+mn-lt"/>
                <a:cs typeface="+mn-lt"/>
              </a:rPr>
              <a:t> </a:t>
            </a:r>
            <a:r>
              <a:rPr lang="en-US" dirty="0" err="1">
                <a:ea typeface="+mn-lt"/>
                <a:cs typeface="+mn-lt"/>
              </a:rPr>
              <a:t>perhetilanteessa</a:t>
            </a:r>
            <a:r>
              <a:rPr lang="en-US" dirty="0">
                <a:ea typeface="+mn-lt"/>
                <a:cs typeface="+mn-lt"/>
              </a:rPr>
              <a:t> tai               </a:t>
            </a:r>
            <a:r>
              <a:rPr lang="en-US" dirty="0" err="1">
                <a:ea typeface="+mn-lt"/>
                <a:cs typeface="+mn-lt"/>
              </a:rPr>
              <a:t>kriisissä</a:t>
            </a:r>
            <a:r>
              <a:rPr lang="en-US" dirty="0">
                <a:ea typeface="+mn-lt"/>
                <a:cs typeface="+mn-lt"/>
              </a:rPr>
              <a:t>.</a:t>
            </a:r>
          </a:p>
          <a:p>
            <a:r>
              <a:rPr lang="en-US" dirty="0">
                <a:ea typeface="+mn-lt"/>
                <a:cs typeface="+mn-lt"/>
              </a:rPr>
              <a:t>Apu </a:t>
            </a:r>
            <a:r>
              <a:rPr lang="en-US" dirty="0" err="1">
                <a:ea typeface="+mn-lt"/>
                <a:cs typeface="+mn-lt"/>
              </a:rPr>
              <a:t>muotoutuu</a:t>
            </a:r>
            <a:r>
              <a:rPr lang="en-US" dirty="0">
                <a:ea typeface="+mn-lt"/>
                <a:cs typeface="+mn-lt"/>
              </a:rPr>
              <a:t> </a:t>
            </a:r>
            <a:r>
              <a:rPr lang="en-US" dirty="0" err="1">
                <a:ea typeface="+mn-lt"/>
                <a:cs typeface="+mn-lt"/>
              </a:rPr>
              <a:t>yksilöllisesti</a:t>
            </a:r>
            <a:r>
              <a:rPr lang="en-US" dirty="0">
                <a:ea typeface="+mn-lt"/>
                <a:cs typeface="+mn-lt"/>
              </a:rPr>
              <a:t> </a:t>
            </a:r>
            <a:r>
              <a:rPr lang="en-US" dirty="0" err="1">
                <a:ea typeface="+mn-lt"/>
                <a:cs typeface="+mn-lt"/>
              </a:rPr>
              <a:t>sen</a:t>
            </a:r>
            <a:r>
              <a:rPr lang="en-US" dirty="0">
                <a:ea typeface="+mn-lt"/>
                <a:cs typeface="+mn-lt"/>
              </a:rPr>
              <a:t> </a:t>
            </a:r>
            <a:r>
              <a:rPr lang="en-US" dirty="0" err="1">
                <a:ea typeface="+mn-lt"/>
                <a:cs typeface="+mn-lt"/>
              </a:rPr>
              <a:t>mukaan</a:t>
            </a:r>
            <a:r>
              <a:rPr lang="en-US" dirty="0">
                <a:ea typeface="+mn-lt"/>
                <a:cs typeface="+mn-lt"/>
              </a:rPr>
              <a:t>,              </a:t>
            </a:r>
            <a:r>
              <a:rPr lang="en-US" dirty="0" err="1">
                <a:ea typeface="+mn-lt"/>
                <a:cs typeface="+mn-lt"/>
              </a:rPr>
              <a:t>mitä</a:t>
            </a:r>
            <a:r>
              <a:rPr lang="en-US" dirty="0">
                <a:ea typeface="+mn-lt"/>
                <a:cs typeface="+mn-lt"/>
              </a:rPr>
              <a:t> </a:t>
            </a:r>
            <a:r>
              <a:rPr lang="en-US" dirty="0" err="1">
                <a:ea typeface="+mn-lt"/>
                <a:cs typeface="+mn-lt"/>
              </a:rPr>
              <a:t>perheissä</a:t>
            </a:r>
            <a:r>
              <a:rPr lang="en-US" dirty="0">
                <a:ea typeface="+mn-lt"/>
                <a:cs typeface="+mn-lt"/>
              </a:rPr>
              <a:t> </a:t>
            </a:r>
            <a:r>
              <a:rPr lang="en-US" dirty="0" err="1">
                <a:ea typeface="+mn-lt"/>
                <a:cs typeface="+mn-lt"/>
              </a:rPr>
              <a:t>tarvitaan</a:t>
            </a:r>
            <a:r>
              <a:rPr lang="en-US" dirty="0">
                <a:ea typeface="+mn-lt"/>
                <a:cs typeface="+mn-lt"/>
              </a:rPr>
              <a:t>. </a:t>
            </a:r>
            <a:r>
              <a:rPr lang="en-US" dirty="0" err="1">
                <a:ea typeface="+mn-lt"/>
                <a:cs typeface="+mn-lt"/>
              </a:rPr>
              <a:t>Perheohjaajan</a:t>
            </a:r>
            <a:r>
              <a:rPr lang="en-US" dirty="0">
                <a:ea typeface="+mn-lt"/>
                <a:cs typeface="+mn-lt"/>
              </a:rPr>
              <a:t>              </a:t>
            </a:r>
            <a:r>
              <a:rPr lang="en-US" dirty="0" err="1">
                <a:ea typeface="+mn-lt"/>
                <a:cs typeface="+mn-lt"/>
              </a:rPr>
              <a:t>palvelu</a:t>
            </a:r>
            <a:r>
              <a:rPr lang="en-US" dirty="0">
                <a:ea typeface="+mn-lt"/>
                <a:cs typeface="+mn-lt"/>
              </a:rPr>
              <a:t> on </a:t>
            </a:r>
            <a:r>
              <a:rPr lang="en-US" dirty="0" err="1">
                <a:ea typeface="+mn-lt"/>
                <a:cs typeface="+mn-lt"/>
              </a:rPr>
              <a:t>luottamuksellista</a:t>
            </a:r>
            <a:r>
              <a:rPr lang="en-US" dirty="0">
                <a:ea typeface="+mn-lt"/>
                <a:cs typeface="+mn-lt"/>
              </a:rPr>
              <a:t> ja </a:t>
            </a:r>
            <a:r>
              <a:rPr lang="en-US" dirty="0" err="1">
                <a:ea typeface="+mn-lt"/>
                <a:cs typeface="+mn-lt"/>
              </a:rPr>
              <a:t>maksutonta</a:t>
            </a:r>
            <a:r>
              <a:rPr lang="en-US" dirty="0">
                <a:ea typeface="+mn-lt"/>
                <a:cs typeface="+mn-lt"/>
              </a:rPr>
              <a:t>.</a:t>
            </a:r>
            <a:endParaRPr lang="en-US" dirty="0"/>
          </a:p>
        </p:txBody>
      </p:sp>
    </p:spTree>
    <p:extLst>
      <p:ext uri="{BB962C8B-B14F-4D97-AF65-F5344CB8AC3E}">
        <p14:creationId xmlns:p14="http://schemas.microsoft.com/office/powerpoint/2010/main" val="155341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Tasa-arvo ja yhdenvertaisuus koululla</a:t>
            </a:r>
          </a:p>
        </p:txBody>
      </p:sp>
      <p:sp>
        <p:nvSpPr>
          <p:cNvPr id="3" name="Sisällön paikkamerkki 2"/>
          <p:cNvSpPr>
            <a:spLocks noGrp="1"/>
          </p:cNvSpPr>
          <p:nvPr>
            <p:ph sz="half" idx="1"/>
          </p:nvPr>
        </p:nvSpPr>
        <p:spPr>
          <a:xfrm>
            <a:off x="1024126" y="1698171"/>
            <a:ext cx="4965193" cy="4611189"/>
          </a:xfrm>
        </p:spPr>
        <p:txBody>
          <a:bodyPr vert="horz" lIns="45720" tIns="45720" rIns="45720" bIns="45720" rtlCol="0" anchor="t">
            <a:noAutofit/>
          </a:bodyPr>
          <a:lstStyle/>
          <a:p>
            <a:r>
              <a:rPr lang="fi-FI" sz="1800"/>
              <a:t>Kuparivuoren koulussa noudatetaan Naantalin perusopetuksen tasa-arvo- ja yhdenvertaisuussuunnitelmaa. </a:t>
            </a:r>
            <a:r>
              <a:rPr lang="fi-FI" sz="1800" b="1"/>
              <a:t>  </a:t>
            </a:r>
            <a:endParaRPr lang="en-US"/>
          </a:p>
          <a:p>
            <a:r>
              <a:rPr lang="fi-FI" sz="1800"/>
              <a:t>Kuparivuoren koulussa </a:t>
            </a:r>
            <a:r>
              <a:rPr lang="fi-FI" sz="1800">
                <a:ea typeface="+mn-lt"/>
                <a:cs typeface="+mn-lt"/>
              </a:rPr>
              <a:t>suvaitsevaisuus ja toisen huomioonottaminen</a:t>
            </a:r>
            <a:r>
              <a:rPr lang="fi-FI" sz="1800"/>
              <a:t> on tärkeä osa arkea. </a:t>
            </a:r>
            <a:r>
              <a:rPr lang="fi-FI" sz="1800">
                <a:ea typeface="+mn-lt"/>
                <a:cs typeface="+mn-lt"/>
              </a:rPr>
              <a:t>Tasa-arvoa edistetään ikäryhmittäin ja oppiaineittain. Arvostamme koulumme monimuotoisuutta ja</a:t>
            </a:r>
            <a:r>
              <a:rPr lang="fi-FI" sz="1800"/>
              <a:t> monikulttuurisuutta. Tasa-arvotyötä suunnitellaan ja arvioidaan oppilashuoltoryhmässä. </a:t>
            </a:r>
          </a:p>
        </p:txBody>
      </p:sp>
      <p:sp>
        <p:nvSpPr>
          <p:cNvPr id="4" name="Sisällön paikkamerkki 3"/>
          <p:cNvSpPr>
            <a:spLocks noGrp="1"/>
          </p:cNvSpPr>
          <p:nvPr>
            <p:ph sz="half" idx="2"/>
          </p:nvPr>
        </p:nvSpPr>
        <p:spPr>
          <a:xfrm>
            <a:off x="5989320" y="1802674"/>
            <a:ext cx="4754880" cy="4506686"/>
          </a:xfrm>
        </p:spPr>
        <p:txBody>
          <a:bodyPr vert="horz" lIns="45720" tIns="45720" rIns="45720" bIns="45720" rtlCol="0" anchor="t">
            <a:normAutofit/>
          </a:bodyPr>
          <a:lstStyle/>
          <a:p>
            <a:r>
              <a:rPr lang="fi-FI" dirty="0"/>
              <a:t>TAVOITTEET JA SUUNNITELMA:</a:t>
            </a:r>
          </a:p>
          <a:p>
            <a:r>
              <a:rPr lang="fi-FI" sz="1800" dirty="0"/>
              <a:t>- Tasa-arvotyö on koko koulun yhteinen asia. Kaikkea koulun aikuisten toimintaa ohjaa oppilaan edun ensisijaisuus, oppilaan oikeus ilmaista näkemyksensä ja tulla kuulluksi sekä oppilaan näkemysten kunnioittaminen.</a:t>
            </a:r>
          </a:p>
          <a:p>
            <a:r>
              <a:rPr lang="fi-FI" sz="1800" dirty="0"/>
              <a:t>Väliarviointi:</a:t>
            </a:r>
          </a:p>
          <a:p>
            <a:endParaRPr lang="fi-FI" sz="1800"/>
          </a:p>
          <a:p>
            <a:endParaRPr lang="fi-FI"/>
          </a:p>
          <a:p>
            <a:endParaRPr lang="fi-FI"/>
          </a:p>
        </p:txBody>
      </p:sp>
    </p:spTree>
    <p:extLst>
      <p:ext uri="{BB962C8B-B14F-4D97-AF65-F5344CB8AC3E}">
        <p14:creationId xmlns:p14="http://schemas.microsoft.com/office/powerpoint/2010/main" val="285853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8FB150-412C-4055-94B8-EDA17E896AC4}"/>
              </a:ext>
            </a:extLst>
          </p:cNvPr>
          <p:cNvSpPr>
            <a:spLocks noGrp="1"/>
          </p:cNvSpPr>
          <p:nvPr>
            <p:ph type="title"/>
          </p:nvPr>
        </p:nvSpPr>
        <p:spPr>
          <a:xfrm>
            <a:off x="1024128" y="178816"/>
            <a:ext cx="10222992" cy="1589024"/>
          </a:xfrm>
        </p:spPr>
        <p:txBody>
          <a:bodyPr>
            <a:normAutofit fontScale="90000"/>
          </a:bodyPr>
          <a:lstStyle/>
          <a:p>
            <a:r>
              <a:rPr lang="fi-FI"/>
              <a:t>NAANTALIN LASTEN JA NUORTEN HYVINVOINTISUUNNITELMAN JA Kouluterveyskyselyn pohjalta asetettavat tavoitteet</a:t>
            </a:r>
          </a:p>
        </p:txBody>
      </p:sp>
      <p:sp>
        <p:nvSpPr>
          <p:cNvPr id="3" name="Sisällön paikkamerkki 2">
            <a:extLst>
              <a:ext uri="{FF2B5EF4-FFF2-40B4-BE49-F238E27FC236}">
                <a16:creationId xmlns:a16="http://schemas.microsoft.com/office/drawing/2014/main" id="{38A9AB9B-0BFC-401B-B165-A2D27B3EDDE4}"/>
              </a:ext>
            </a:extLst>
          </p:cNvPr>
          <p:cNvSpPr>
            <a:spLocks noGrp="1"/>
          </p:cNvSpPr>
          <p:nvPr>
            <p:ph idx="1"/>
          </p:nvPr>
        </p:nvSpPr>
        <p:spPr>
          <a:xfrm>
            <a:off x="1024128" y="1767840"/>
            <a:ext cx="9720073" cy="3732423"/>
          </a:xfrm>
        </p:spPr>
        <p:txBody>
          <a:bodyPr vert="horz" lIns="45720" tIns="45720" rIns="45720" bIns="45720" rtlCol="0" anchor="t">
            <a:normAutofit fontScale="25000" lnSpcReduction="20000"/>
          </a:bodyPr>
          <a:lstStyle/>
          <a:p>
            <a:pPr fontAlgn="base"/>
            <a:r>
              <a:rPr lang="fi-FI" sz="6400" b="1" dirty="0"/>
              <a:t>https://www.naantali.fi/fi/osallistuminen-ja-paatoksenteko/talous-ja-strategia/strategiat-ohjelmat-ja-suunnitelmat/hyvinvointisuunnitelmat</a:t>
            </a:r>
          </a:p>
          <a:p>
            <a:pPr fontAlgn="base"/>
            <a:r>
              <a:rPr lang="fi-FI" sz="7200" b="1" dirty="0"/>
              <a:t>Huomion kohteeksi nousivat erityisesti:</a:t>
            </a:r>
            <a:r>
              <a:rPr lang="fi-FI" sz="7200" dirty="0"/>
              <a:t>​</a:t>
            </a:r>
          </a:p>
          <a:p>
            <a:r>
              <a:rPr lang="fi-FI" sz="6400" dirty="0"/>
              <a:t>-Tyytyväisyys elämään laskenut</a:t>
            </a:r>
          </a:p>
          <a:p>
            <a:r>
              <a:rPr lang="fi-FI" sz="6400" dirty="0"/>
              <a:t>-Osallisuuden kokemus laskenut</a:t>
            </a:r>
          </a:p>
          <a:p>
            <a:r>
              <a:rPr lang="fi-FI" sz="6400" dirty="0"/>
              <a:t>-Ruokailussa vain 70% syö pääruuan</a:t>
            </a:r>
          </a:p>
          <a:p>
            <a:pPr fontAlgn="base"/>
            <a:r>
              <a:rPr lang="fi-FI" sz="7200" b="1" dirty="0"/>
              <a:t>Kehittämiskohteet ja toimenpiteitä:</a:t>
            </a:r>
            <a:r>
              <a:rPr lang="fi-FI" sz="7200" dirty="0"/>
              <a:t>​</a:t>
            </a:r>
          </a:p>
          <a:p>
            <a:r>
              <a:rPr lang="fi" sz="6400" dirty="0">
                <a:ea typeface="+mn-lt"/>
                <a:cs typeface="+mn-lt"/>
              </a:rPr>
              <a:t>-Teemapäiviä ensi vuodelle: terveellinen ruoka, ulkoilua/terveys, vanhemmat mukaan kouluun/kysy vanhemmilta, samanarvoisuuspäivä, </a:t>
            </a:r>
            <a:r>
              <a:rPr lang="fi" sz="6400" dirty="0" err="1">
                <a:ea typeface="+mn-lt"/>
                <a:cs typeface="+mn-lt"/>
              </a:rPr>
              <a:t>mental</a:t>
            </a:r>
            <a:r>
              <a:rPr lang="fi" sz="6400" dirty="0">
                <a:ea typeface="+mn-lt"/>
                <a:cs typeface="+mn-lt"/>
              </a:rPr>
              <a:t> </a:t>
            </a:r>
            <a:r>
              <a:rPr lang="fi" sz="6400" dirty="0" err="1">
                <a:ea typeface="+mn-lt"/>
                <a:cs typeface="+mn-lt"/>
              </a:rPr>
              <a:t>health</a:t>
            </a:r>
            <a:r>
              <a:rPr lang="fi" sz="6400" dirty="0">
                <a:ea typeface="+mn-lt"/>
                <a:cs typeface="+mn-lt"/>
              </a:rPr>
              <a:t> </a:t>
            </a:r>
            <a:r>
              <a:rPr lang="fi" sz="6400" dirty="0" err="1">
                <a:ea typeface="+mn-lt"/>
                <a:cs typeface="+mn-lt"/>
              </a:rPr>
              <a:t>matters</a:t>
            </a:r>
            <a:endParaRPr lang="fi-FI" sz="6400" dirty="0" err="1">
              <a:ea typeface="+mn-lt"/>
              <a:cs typeface="+mn-lt"/>
            </a:endParaRPr>
          </a:p>
          <a:p>
            <a:r>
              <a:rPr lang="fi" sz="6400" dirty="0">
                <a:ea typeface="+mn-lt"/>
                <a:cs typeface="+mn-lt"/>
              </a:rPr>
              <a:t>-Välitunnit (ohjattu toiminta välitunnille, kioski) -luokkiin välituntivälineet, välkkärit pihalle leikittämään, katuliidut, katuun maalaus</a:t>
            </a:r>
            <a:endParaRPr lang="fi-FI" sz="6400" dirty="0">
              <a:ea typeface="+mn-lt"/>
              <a:cs typeface="+mn-lt"/>
            </a:endParaRPr>
          </a:p>
          <a:p>
            <a:r>
              <a:rPr lang="fi" sz="6400" dirty="0">
                <a:ea typeface="+mn-lt"/>
                <a:cs typeface="+mn-lt"/>
              </a:rPr>
              <a:t>-Kerhot eskari12, ja isoille erikseen</a:t>
            </a:r>
            <a:endParaRPr lang="fi-FI" sz="6400" dirty="0">
              <a:ea typeface="+mn-lt"/>
              <a:cs typeface="+mn-lt"/>
            </a:endParaRPr>
          </a:p>
          <a:p>
            <a:r>
              <a:rPr lang="fi" sz="6400" dirty="0">
                <a:ea typeface="+mn-lt"/>
                <a:cs typeface="+mn-lt"/>
              </a:rPr>
              <a:t>-Arjen rytmi (ruokailu, nukkuminen, pelaaminen)</a:t>
            </a:r>
            <a:endParaRPr lang="fi-FI" sz="6400" dirty="0">
              <a:ea typeface="+mn-lt"/>
              <a:cs typeface="+mn-lt"/>
            </a:endParaRPr>
          </a:p>
          <a:p>
            <a:r>
              <a:rPr lang="fi-FI" sz="6400" dirty="0"/>
              <a:t>- Noudatetaan koulun hyvinvoinnin vuosikelloa: </a:t>
            </a:r>
          </a:p>
          <a:p>
            <a:pPr fontAlgn="base"/>
            <a:r>
              <a:rPr lang="fi-FI" sz="3000" dirty="0"/>
              <a:t>​</a:t>
            </a:r>
          </a:p>
          <a:p>
            <a:pPr fontAlgn="base"/>
            <a:r>
              <a:rPr lang="fi-FI" dirty="0"/>
              <a:t>​</a:t>
            </a:r>
          </a:p>
          <a:p>
            <a:endParaRPr lang="fi-FI" dirty="0"/>
          </a:p>
        </p:txBody>
      </p:sp>
    </p:spTree>
    <p:extLst>
      <p:ext uri="{BB962C8B-B14F-4D97-AF65-F5344CB8AC3E}">
        <p14:creationId xmlns:p14="http://schemas.microsoft.com/office/powerpoint/2010/main" val="86458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a:t>SUUNNITELMAN TEKEMISEEN OSALLISTUNEET (alkusyksy)</a:t>
            </a:r>
          </a:p>
        </p:txBody>
      </p:sp>
      <p:sp>
        <p:nvSpPr>
          <p:cNvPr id="3" name="Sisällön paikkamerkki 2"/>
          <p:cNvSpPr>
            <a:spLocks noGrp="1"/>
          </p:cNvSpPr>
          <p:nvPr>
            <p:ph sz="half" idx="1"/>
          </p:nvPr>
        </p:nvSpPr>
        <p:spPr/>
        <p:txBody>
          <a:bodyPr vert="horz" lIns="45720" tIns="45720" rIns="45720" bIns="45720" rtlCol="0" anchor="t">
            <a:normAutofit/>
          </a:bodyPr>
          <a:lstStyle/>
          <a:p>
            <a:endParaRPr lang="fi-FI" sz="1600"/>
          </a:p>
          <a:p>
            <a:r>
              <a:rPr lang="fi-FI" sz="1800"/>
              <a:t>OPPILASKUNNAN HALLITUS, VANHEMPAINYHDISTYS</a:t>
            </a:r>
          </a:p>
          <a:p>
            <a:endParaRPr lang="fi-FI" sz="1800"/>
          </a:p>
        </p:txBody>
      </p:sp>
      <p:sp>
        <p:nvSpPr>
          <p:cNvPr id="4" name="Sisällön paikkamerkki 3"/>
          <p:cNvSpPr>
            <a:spLocks noGrp="1"/>
          </p:cNvSpPr>
          <p:nvPr>
            <p:ph sz="half" idx="2"/>
          </p:nvPr>
        </p:nvSpPr>
        <p:spPr>
          <a:xfrm>
            <a:off x="5989320" y="1819275"/>
            <a:ext cx="4754880" cy="4762500"/>
          </a:xfrm>
        </p:spPr>
        <p:txBody>
          <a:bodyPr vert="horz" lIns="45720" tIns="45720" rIns="45720" bIns="45720" rtlCol="0" anchor="t">
            <a:noAutofit/>
          </a:bodyPr>
          <a:lstStyle/>
          <a:p>
            <a:endParaRPr lang="fi-FI" sz="1800">
              <a:solidFill>
                <a:srgbClr val="000000"/>
              </a:solidFill>
            </a:endParaRPr>
          </a:p>
          <a:p>
            <a:r>
              <a:rPr lang="fi-FI" sz="1800" dirty="0"/>
              <a:t>OPETTAJAT:</a:t>
            </a:r>
          </a:p>
          <a:p>
            <a:r>
              <a:rPr lang="fi-FI" sz="1800" dirty="0"/>
              <a:t>Miia Syrjämäki, Fanny Antikainen, Kaarina Heinonen</a:t>
            </a:r>
            <a:endParaRPr lang="fi-FI" sz="1800" dirty="0">
              <a:solidFill>
                <a:srgbClr val="FF0000"/>
              </a:solidFill>
            </a:endParaRPr>
          </a:p>
          <a:p>
            <a:r>
              <a:rPr lang="fi-FI" sz="1800" dirty="0"/>
              <a:t>KOULUPSYKOLOGI: Noora Multanen</a:t>
            </a:r>
            <a:endParaRPr lang="fi-FI" sz="1800" dirty="0">
              <a:solidFill>
                <a:srgbClr val="000000"/>
              </a:solidFill>
            </a:endParaRPr>
          </a:p>
          <a:p>
            <a:r>
              <a:rPr lang="fi-FI" sz="1800" dirty="0"/>
              <a:t>TERVEYDENHOITAJA: Riikka Nummela/ Milja Lähteenoja       </a:t>
            </a:r>
            <a:endParaRPr lang="fi-FI" sz="1800" dirty="0">
              <a:solidFill>
                <a:srgbClr val="FF0000"/>
              </a:solidFill>
            </a:endParaRPr>
          </a:p>
          <a:p>
            <a:r>
              <a:rPr lang="fi-FI" sz="1800" dirty="0"/>
              <a:t>KOULUKURAATTORI: Teija </a:t>
            </a:r>
            <a:r>
              <a:rPr lang="fi-FI" sz="1800" dirty="0" err="1"/>
              <a:t>Vallunen</a:t>
            </a:r>
          </a:p>
          <a:p>
            <a:endParaRPr lang="fi-FI" sz="1800"/>
          </a:p>
          <a:p>
            <a:endParaRPr lang="fi-FI" sz="1800">
              <a:solidFill>
                <a:srgbClr val="FF0000"/>
              </a:solidFill>
            </a:endParaRPr>
          </a:p>
          <a:p>
            <a:pPr marL="0" indent="0">
              <a:buNone/>
            </a:pPr>
            <a:endParaRPr lang="fi-FI" sz="1800"/>
          </a:p>
          <a:p>
            <a:pPr marL="0" indent="0">
              <a:buNone/>
            </a:pPr>
            <a:endParaRPr lang="fi-FI" sz="1800"/>
          </a:p>
        </p:txBody>
      </p:sp>
    </p:spTree>
    <p:extLst>
      <p:ext uri="{BB962C8B-B14F-4D97-AF65-F5344CB8AC3E}">
        <p14:creationId xmlns:p14="http://schemas.microsoft.com/office/powerpoint/2010/main" val="2918356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2C9B47-193E-4EA8-B254-C73741FD2071}"/>
              </a:ext>
            </a:extLst>
          </p:cNvPr>
          <p:cNvSpPr>
            <a:spLocks noGrp="1"/>
          </p:cNvSpPr>
          <p:nvPr>
            <p:ph type="title"/>
          </p:nvPr>
        </p:nvSpPr>
        <p:spPr/>
        <p:txBody>
          <a:bodyPr/>
          <a:lstStyle/>
          <a:p>
            <a:endParaRPr lang="fi-FI"/>
          </a:p>
        </p:txBody>
      </p:sp>
      <p:sp>
        <p:nvSpPr>
          <p:cNvPr id="7" name="Sisällön paikkamerkki 6">
            <a:extLst>
              <a:ext uri="{FF2B5EF4-FFF2-40B4-BE49-F238E27FC236}">
                <a16:creationId xmlns:a16="http://schemas.microsoft.com/office/drawing/2014/main" id="{CB0060A2-911B-46C9-856E-60E460DBA644}"/>
              </a:ext>
            </a:extLst>
          </p:cNvPr>
          <p:cNvSpPr>
            <a:spLocks noGrp="1"/>
          </p:cNvSpPr>
          <p:nvPr>
            <p:ph idx="1"/>
          </p:nvPr>
        </p:nvSpPr>
        <p:spPr/>
        <p:txBody>
          <a:bodyPr/>
          <a:lstStyle/>
          <a:p>
            <a:r>
              <a:rPr lang="fi-FI"/>
              <a:t> </a:t>
            </a:r>
          </a:p>
        </p:txBody>
      </p:sp>
      <p:sp>
        <p:nvSpPr>
          <p:cNvPr id="3" name="TextBox 2">
            <a:extLst>
              <a:ext uri="{FF2B5EF4-FFF2-40B4-BE49-F238E27FC236}">
                <a16:creationId xmlns:a16="http://schemas.microsoft.com/office/drawing/2014/main" id="{28A190FB-31DE-DF99-4E2D-15B1E5FB30BA}"/>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ma 26.9</a:t>
            </a:r>
          </a:p>
        </p:txBody>
      </p:sp>
      <p:pic>
        <p:nvPicPr>
          <p:cNvPr id="6" name="Kuva 5">
            <a:extLst>
              <a:ext uri="{FF2B5EF4-FFF2-40B4-BE49-F238E27FC236}">
                <a16:creationId xmlns:a16="http://schemas.microsoft.com/office/drawing/2014/main" id="{8DA13ECE-6DFA-4070-8A82-F2CD13CBB090}"/>
              </a:ext>
            </a:extLst>
          </p:cNvPr>
          <p:cNvPicPr>
            <a:picLocks noChangeAspect="1"/>
          </p:cNvPicPr>
          <p:nvPr/>
        </p:nvPicPr>
        <p:blipFill>
          <a:blip r:embed="rId2"/>
          <a:stretch>
            <a:fillRect/>
          </a:stretch>
        </p:blipFill>
        <p:spPr>
          <a:xfrm>
            <a:off x="0" y="199665"/>
            <a:ext cx="12090400" cy="6513403"/>
          </a:xfrm>
          <a:prstGeom prst="rect">
            <a:avLst/>
          </a:prstGeom>
        </p:spPr>
      </p:pic>
    </p:spTree>
    <p:extLst>
      <p:ext uri="{BB962C8B-B14F-4D97-AF65-F5344CB8AC3E}">
        <p14:creationId xmlns:p14="http://schemas.microsoft.com/office/powerpoint/2010/main" val="2709262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8FB150-412C-4055-94B8-EDA17E896AC4}"/>
              </a:ext>
            </a:extLst>
          </p:cNvPr>
          <p:cNvSpPr>
            <a:spLocks noGrp="1"/>
          </p:cNvSpPr>
          <p:nvPr>
            <p:ph type="title"/>
          </p:nvPr>
        </p:nvSpPr>
        <p:spPr>
          <a:xfrm>
            <a:off x="1024128" y="178816"/>
            <a:ext cx="10222992" cy="1589024"/>
          </a:xfrm>
        </p:spPr>
        <p:txBody>
          <a:bodyPr>
            <a:normAutofit/>
          </a:bodyPr>
          <a:lstStyle/>
          <a:p>
            <a:r>
              <a:rPr lang="fi-FI" dirty="0"/>
              <a:t>SKY- sitouttava kouluyhteisötyö HYTI-tiimissä </a:t>
            </a:r>
          </a:p>
        </p:txBody>
      </p:sp>
      <p:sp>
        <p:nvSpPr>
          <p:cNvPr id="3" name="Sisällön paikkamerkki 2">
            <a:extLst>
              <a:ext uri="{FF2B5EF4-FFF2-40B4-BE49-F238E27FC236}">
                <a16:creationId xmlns:a16="http://schemas.microsoft.com/office/drawing/2014/main" id="{38A9AB9B-0BFC-401B-B165-A2D27B3EDDE4}"/>
              </a:ext>
            </a:extLst>
          </p:cNvPr>
          <p:cNvSpPr>
            <a:spLocks noGrp="1"/>
          </p:cNvSpPr>
          <p:nvPr>
            <p:ph idx="1"/>
          </p:nvPr>
        </p:nvSpPr>
        <p:spPr>
          <a:xfrm>
            <a:off x="1024128" y="1538892"/>
            <a:ext cx="9720073" cy="4905039"/>
          </a:xfrm>
        </p:spPr>
        <p:txBody>
          <a:bodyPr vert="horz" lIns="45720" tIns="45720" rIns="45720" bIns="45720" rtlCol="0" anchor="t">
            <a:normAutofit fontScale="62500" lnSpcReduction="20000"/>
          </a:bodyPr>
          <a:lstStyle/>
          <a:p>
            <a:pPr fontAlgn="base"/>
            <a:r>
              <a:rPr lang="fi-FI" sz="2500" dirty="0">
                <a:effectLst/>
                <a:latin typeface="Calibri" panose="020F0502020204030204" pitchFamily="34" charset="0"/>
                <a:ea typeface="Calibri" panose="020F0502020204030204" pitchFamily="34" charset="0"/>
                <a:cs typeface="Times New Roman" panose="02020603050405020304" pitchFamily="18" charset="0"/>
              </a:rPr>
              <a:t>Oppilaiden koululäsnäoloa seurataan </a:t>
            </a:r>
            <a:r>
              <a:rPr lang="fi-FI" sz="2500" dirty="0">
                <a:latin typeface="Calibri" panose="020F0502020204030204" pitchFamily="34" charset="0"/>
                <a:ea typeface="Calibri" panose="020F0502020204030204" pitchFamily="34" charset="0"/>
                <a:cs typeface="Times New Roman" panose="02020603050405020304" pitchFamily="18" charset="0"/>
              </a:rPr>
              <a:t>HYTI-tiimissä luokkatasolla sekä alueellisissa HYTI-tapaamisissa koulutasolla</a:t>
            </a:r>
            <a:r>
              <a:rPr lang="fi-FI" sz="2500" dirty="0">
                <a:effectLst/>
                <a:latin typeface="Calibri" panose="020F0502020204030204" pitchFamily="34" charset="0"/>
                <a:ea typeface="Calibri" panose="020F0502020204030204" pitchFamily="34" charset="0"/>
                <a:cs typeface="Times New Roman" panose="02020603050405020304" pitchFamily="18" charset="0"/>
              </a:rPr>
              <a:t>. Näin saadaan tietoa oppilaiden koulutyöhön kiinnittymisen ja </a:t>
            </a:r>
            <a:r>
              <a:rPr lang="fi-FI" sz="2500" dirty="0">
                <a:latin typeface="Calibri" panose="020F0502020204030204" pitchFamily="34" charset="0"/>
                <a:ea typeface="Calibri" panose="020F0502020204030204" pitchFamily="34" charset="0"/>
                <a:cs typeface="Times New Roman" panose="02020603050405020304" pitchFamily="18" charset="0"/>
              </a:rPr>
              <a:t>läsnäolon kokonaistilanteesta. Tilannetta verrataan myös eri kyselyjen tuottamaan tietoon. Tarpeen mukaan kohdistetaan luokkiin erilaisia oppilashuollollisia toimenpiteitä, joilla saadaan yhteisöllisyyttä ja kouluun kiinnittymistä vahvistettua.</a:t>
            </a:r>
          </a:p>
          <a:p>
            <a:pPr fontAlgn="base"/>
            <a:r>
              <a:rPr lang="fi-FI" sz="2500" dirty="0">
                <a:effectLst/>
                <a:latin typeface="Calibri" panose="020F0502020204030204" pitchFamily="34" charset="0"/>
                <a:ea typeface="Calibri" panose="020F0502020204030204" pitchFamily="34" charset="0"/>
                <a:cs typeface="Times New Roman" panose="02020603050405020304" pitchFamily="18" charset="0"/>
              </a:rPr>
              <a:t>HYTI- tiimissä ideoidaan erilaisia keinoja, joilla oppilaiden myönteistä kouluun kiinnittymistä voidaan tukea ja oppilaiden osallisuutta koulussa vahvistaa.  Vahvistamme hyvää ilmapiiriä koulussamme sekä huomioimme positiivisesti läsnäolon koulussa. </a:t>
            </a:r>
            <a:r>
              <a:rPr lang="fi-FI" sz="2500" dirty="0">
                <a:latin typeface="Calibri" panose="020F0502020204030204" pitchFamily="34" charset="0"/>
                <a:ea typeface="Calibri" panose="020F0502020204030204" pitchFamily="34" charset="0"/>
                <a:cs typeface="Times New Roman" panose="02020603050405020304" pitchFamily="18" charset="0"/>
              </a:rPr>
              <a:t>Pidämme yllä</a:t>
            </a:r>
            <a:r>
              <a:rPr lang="fi-FI" sz="2500" dirty="0">
                <a:effectLst/>
                <a:latin typeface="Calibri" panose="020F0502020204030204" pitchFamily="34" charset="0"/>
                <a:ea typeface="Calibri" panose="020F0502020204030204" pitchFamily="34" charset="0"/>
                <a:cs typeface="Times New Roman" panose="02020603050405020304" pitchFamily="18" charset="0"/>
              </a:rPr>
              <a:t> hyviä suhteita </a:t>
            </a:r>
            <a:r>
              <a:rPr lang="fi-FI" sz="2500" dirty="0">
                <a:latin typeface="Calibri" panose="020F0502020204030204" pitchFamily="34" charset="0"/>
                <a:ea typeface="Calibri" panose="020F0502020204030204" pitchFamily="34" charset="0"/>
                <a:cs typeface="Times New Roman" panose="02020603050405020304" pitchFamily="18" charset="0"/>
              </a:rPr>
              <a:t>huoltajiin sekä oppilaisiin. Poissaoloihin kiinnitetään huomiota ennaltaehkäisevästi ja pyritään löytämään syitä poissaolojen taustalla. </a:t>
            </a:r>
          </a:p>
          <a:p>
            <a:pPr fontAlgn="base"/>
            <a:r>
              <a:rPr lang="fi-FI" sz="2500" dirty="0">
                <a:latin typeface="Calibri" panose="020F0502020204030204" pitchFamily="34" charset="0"/>
                <a:ea typeface="Calibri" panose="020F0502020204030204" pitchFamily="34" charset="0"/>
                <a:cs typeface="Times New Roman" panose="02020603050405020304" pitchFamily="18" charset="0"/>
              </a:rPr>
              <a:t>Teemme ennaltaehkäisevää työtä yhteistyössä oppilaan, hänen huoltajiensa sekä muiden yhteistyötahojen kanssa. </a:t>
            </a:r>
            <a:r>
              <a:rPr lang="fi-FI" sz="2500" dirty="0">
                <a:effectLst/>
                <a:latin typeface="Calibri" panose="020F0502020204030204" pitchFamily="34" charset="0"/>
                <a:ea typeface="Calibri" panose="020F0502020204030204" pitchFamily="34" charset="0"/>
                <a:cs typeface="Times New Roman" panose="02020603050405020304" pitchFamily="18" charset="0"/>
              </a:rPr>
              <a:t>Työkaluna toimii koulun hyvinvoinnin vuosikalenteri. Vuosikalenteriin on kerätty viime lukuvuonna eri kyselyistä saadun tiedon perusteella valikoituneita kouluvuotta rytmittäviä teemoja, sekä oppilaiden ja vanhempainyhdistyksen kanssa ideoituja teemapäiviä, joita toteutetaan yhdessä koulun arjessa. Lisäksi kehitämme aktiivisesti VERSO-toimintaa.</a:t>
            </a:r>
          </a:p>
          <a:p>
            <a:pPr marL="0" indent="0" fontAlgn="base">
              <a:buNone/>
            </a:pPr>
            <a:r>
              <a:rPr lang="fi-FI" sz="2500" dirty="0">
                <a:effectLst/>
                <a:latin typeface="Calibri" panose="020F0502020204030204" pitchFamily="34" charset="0"/>
                <a:ea typeface="Calibri" panose="020F0502020204030204" pitchFamily="34" charset="0"/>
                <a:cs typeface="Times New Roman" panose="02020603050405020304" pitchFamily="18" charset="0"/>
              </a:rPr>
              <a:t>Oppilaiden osallisuutta pyritään vahvistamaan luokissa </a:t>
            </a:r>
            <a:r>
              <a:rPr lang="fi-FI" sz="2500" dirty="0" err="1">
                <a:effectLst/>
                <a:latin typeface="Calibri" panose="020F0502020204030204" pitchFamily="34" charset="0"/>
                <a:ea typeface="Calibri" panose="020F0502020204030204" pitchFamily="34" charset="0"/>
                <a:cs typeface="Times New Roman" panose="02020603050405020304" pitchFamily="18" charset="0"/>
              </a:rPr>
              <a:t>osallistamalla</a:t>
            </a:r>
            <a:r>
              <a:rPr lang="fi-FI" sz="2500" dirty="0">
                <a:effectLst/>
                <a:latin typeface="Calibri" panose="020F0502020204030204" pitchFamily="34" charset="0"/>
                <a:ea typeface="Calibri" panose="020F0502020204030204" pitchFamily="34" charset="0"/>
                <a:cs typeface="Times New Roman" panose="02020603050405020304" pitchFamily="18" charset="0"/>
              </a:rPr>
              <a:t> oppilaita omaa kouluarkeaan koskevissa arjen asioissa sekä oppilaskuntatoiminnassa. Hyvinvointia ja kouluarkeen kiinnittymistä tuetaan mm. </a:t>
            </a:r>
            <a:r>
              <a:rPr lang="fi-FI" sz="2500" dirty="0">
                <a:latin typeface="Calibri" panose="020F0502020204030204" pitchFamily="34" charset="0"/>
                <a:ea typeface="Calibri" panose="020F0502020204030204" pitchFamily="34" charset="0"/>
                <a:cs typeface="Times New Roman" panose="02020603050405020304" pitchFamily="18" charset="0"/>
              </a:rPr>
              <a:t>tekemällä oppilashuollon asiantuntijoita näkyväksi esim. välitunneilla (käytössä psykologi (ma), kuraattori (pe), </a:t>
            </a:r>
            <a:r>
              <a:rPr lang="fi-FI" sz="2500" dirty="0" err="1">
                <a:latin typeface="Calibri" panose="020F0502020204030204" pitchFamily="34" charset="0"/>
                <a:ea typeface="Calibri" panose="020F0502020204030204" pitchFamily="34" charset="0"/>
                <a:cs typeface="Times New Roman" panose="02020603050405020304" pitchFamily="18" charset="0"/>
              </a:rPr>
              <a:t>terkkari</a:t>
            </a:r>
            <a:r>
              <a:rPr lang="fi-FI" sz="2500" dirty="0">
                <a:latin typeface="Calibri" panose="020F0502020204030204" pitchFamily="34" charset="0"/>
                <a:ea typeface="Calibri" panose="020F0502020204030204" pitchFamily="34" charset="0"/>
                <a:cs typeface="Times New Roman" panose="02020603050405020304" pitchFamily="18" charset="0"/>
              </a:rPr>
              <a:t> (ti) ja rehtori (ke)- välkät ) </a:t>
            </a:r>
            <a:r>
              <a:rPr lang="fi-FI" sz="2500" dirty="0">
                <a:effectLst/>
                <a:latin typeface="Calibri" panose="020F0502020204030204" pitchFamily="34" charset="0"/>
                <a:ea typeface="Calibri" panose="020F0502020204030204" pitchFamily="34" charset="0"/>
                <a:cs typeface="Times New Roman" panose="02020603050405020304" pitchFamily="18" charset="0"/>
              </a:rPr>
              <a:t>Oppilaskunta ja vanhempainyhdistys toimivat aktiivisesti koulun kanssa yhteistyössä ja heitä </a:t>
            </a:r>
            <a:r>
              <a:rPr lang="fi-FI" sz="2500" dirty="0" err="1">
                <a:effectLst/>
                <a:latin typeface="Calibri" panose="020F0502020204030204" pitchFamily="34" charset="0"/>
                <a:ea typeface="Calibri" panose="020F0502020204030204" pitchFamily="34" charset="0"/>
                <a:cs typeface="Times New Roman" panose="02020603050405020304" pitchFamily="18" charset="0"/>
              </a:rPr>
              <a:t>osallistetaan</a:t>
            </a:r>
            <a:r>
              <a:rPr lang="fi-FI" sz="2500" dirty="0">
                <a:effectLst/>
                <a:latin typeface="Calibri" panose="020F0502020204030204" pitchFamily="34" charset="0"/>
                <a:ea typeface="Calibri" panose="020F0502020204030204" pitchFamily="34" charset="0"/>
                <a:cs typeface="Times New Roman" panose="02020603050405020304" pitchFamily="18" charset="0"/>
              </a:rPr>
              <a:t> koulun päätöksenteossa ja toiminnan kehittämisessä. </a:t>
            </a:r>
          </a:p>
          <a:p>
            <a:pPr marL="0" indent="0" fontAlgn="base">
              <a:buNone/>
            </a:pPr>
            <a:r>
              <a:rPr lang="fi-FI" sz="2500" dirty="0">
                <a:latin typeface="Calibri" panose="020F0502020204030204" pitchFamily="34" charset="0"/>
                <a:ea typeface="Calibri" panose="020F0502020204030204" pitchFamily="34" charset="0"/>
                <a:cs typeface="Times New Roman" panose="02020603050405020304" pitchFamily="18" charset="0"/>
              </a:rPr>
              <a:t>Poissaoloseurannan mallista on viestitty koteihin sekä vanhempainilloissa, että viesteissä koteihin. Opettajat ovat poissaolomallista tietoisia ja toimivat aktiivisesti oppilaita kouluarkeen sitouttaen.</a:t>
            </a:r>
            <a:endParaRPr lang="fi-FI" sz="2500" dirty="0">
              <a:effectLst/>
              <a:latin typeface="Calibri" panose="020F0502020204030204" pitchFamily="34" charset="0"/>
              <a:ea typeface="Calibri" panose="020F0502020204030204" pitchFamily="34" charset="0"/>
              <a:cs typeface="Times New Roman" panose="02020603050405020304" pitchFamily="18" charset="0"/>
            </a:endParaRPr>
          </a:p>
          <a:p>
            <a:pPr fontAlgn="base"/>
            <a:endParaRPr lang="fi-FI" sz="2500" dirty="0"/>
          </a:p>
          <a:p>
            <a:pPr fontAlgn="base"/>
            <a:r>
              <a:rPr lang="fi-FI" dirty="0"/>
              <a:t>​</a:t>
            </a:r>
          </a:p>
        </p:txBody>
      </p:sp>
    </p:spTree>
    <p:extLst>
      <p:ext uri="{BB962C8B-B14F-4D97-AF65-F5344CB8AC3E}">
        <p14:creationId xmlns:p14="http://schemas.microsoft.com/office/powerpoint/2010/main" val="686671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B722E-2D2F-4562-9E7E-FD92813D0415}"/>
              </a:ext>
            </a:extLst>
          </p:cNvPr>
          <p:cNvSpPr>
            <a:spLocks noGrp="1"/>
          </p:cNvSpPr>
          <p:nvPr>
            <p:ph type="title"/>
          </p:nvPr>
        </p:nvSpPr>
        <p:spPr>
          <a:xfrm>
            <a:off x="838200" y="365125"/>
            <a:ext cx="10515600" cy="1325563"/>
          </a:xfrm>
        </p:spPr>
        <p:txBody>
          <a:bodyPr>
            <a:normAutofit/>
          </a:bodyPr>
          <a:lstStyle/>
          <a:p>
            <a:r>
              <a:rPr lang="fi-FI" sz="4200" dirty="0"/>
              <a:t>POISSAOLOJEN TILANNEKUVA </a:t>
            </a:r>
            <a:r>
              <a:rPr lang="fi-FI" sz="4200" dirty="0" err="1"/>
              <a:t>hyti</a:t>
            </a:r>
            <a:r>
              <a:rPr lang="fi-FI" sz="4200" dirty="0"/>
              <a:t>-tiimissä</a:t>
            </a:r>
          </a:p>
        </p:txBody>
      </p:sp>
      <p:sp>
        <p:nvSpPr>
          <p:cNvPr id="3" name="Sisällön paikkamerkki 2">
            <a:extLst>
              <a:ext uri="{FF2B5EF4-FFF2-40B4-BE49-F238E27FC236}">
                <a16:creationId xmlns:a16="http://schemas.microsoft.com/office/drawing/2014/main" id="{0472089A-CB48-4C45-A800-4F1C6B6FD33A}"/>
              </a:ext>
            </a:extLst>
          </p:cNvPr>
          <p:cNvSpPr>
            <a:spLocks noGrp="1"/>
          </p:cNvSpPr>
          <p:nvPr>
            <p:ph idx="1"/>
          </p:nvPr>
        </p:nvSpPr>
        <p:spPr>
          <a:xfrm>
            <a:off x="838200" y="1690688"/>
            <a:ext cx="10515600" cy="4490656"/>
          </a:xfrm>
        </p:spPr>
        <p:txBody>
          <a:bodyPr>
            <a:normAutofit fontScale="92500" lnSpcReduction="20000"/>
          </a:bodyPr>
          <a:lstStyle/>
          <a:p>
            <a:pPr marL="0" indent="0">
              <a:buNone/>
            </a:pPr>
            <a:r>
              <a:rPr lang="fi-FI" sz="1800" b="1" dirty="0"/>
              <a:t>Yhteisöllisessä opiskeluhuollossa ylläpidetään säännöllisesti tilannekuvaa oppilaiden poissaolomääristä koulu- ja luokka-astekohtaisesti sekä pohditaan monialaisesti myönteistä kiinnittymistä ja varhaisen tuen keinoja. </a:t>
            </a:r>
          </a:p>
          <a:p>
            <a:pPr marL="0" indent="0">
              <a:buNone/>
            </a:pPr>
            <a:r>
              <a:rPr lang="fi-FI" sz="1800" b="1" dirty="0"/>
              <a:t>Poissaolojen tilannekuvan säännöllinen tarkastelu:</a:t>
            </a:r>
          </a:p>
          <a:p>
            <a:pPr marL="0" indent="0">
              <a:buNone/>
            </a:pPr>
            <a:r>
              <a:rPr lang="fi-FI" sz="1800" b="1" dirty="0"/>
              <a:t>1. </a:t>
            </a:r>
            <a:r>
              <a:rPr lang="fi-FI" sz="1800" b="1" dirty="0">
                <a:solidFill>
                  <a:schemeClr val="accent2"/>
                </a:solidFill>
              </a:rPr>
              <a:t>Aloitustapaamisessa </a:t>
            </a:r>
            <a:r>
              <a:rPr lang="fi-FI" sz="1800" dirty="0"/>
              <a:t>käydään läpi edellisen vuoden poissaolotilasto, käydään läpi 50 h malli ja perehdytetään uudet työntekijät malliin.</a:t>
            </a:r>
          </a:p>
          <a:p>
            <a:pPr marL="0" indent="0">
              <a:buNone/>
            </a:pPr>
            <a:r>
              <a:rPr lang="fi-FI" sz="1800" b="1" dirty="0"/>
              <a:t>2. </a:t>
            </a:r>
            <a:r>
              <a:rPr lang="fi-FI" sz="1800" b="1" dirty="0">
                <a:solidFill>
                  <a:schemeClr val="accent6"/>
                </a:solidFill>
              </a:rPr>
              <a:t>Marraskuu</a:t>
            </a:r>
            <a:r>
              <a:rPr lang="fi-FI" sz="1800" dirty="0"/>
              <a:t>: tilannekuva yli 50 h poissaolomääristä luokka ja luokka-astekohtaisesti. Käydään läpi opettajien reagointilomake. </a:t>
            </a:r>
          </a:p>
          <a:p>
            <a:pPr marL="0" indent="0">
              <a:buNone/>
            </a:pPr>
            <a:r>
              <a:rPr lang="fi-FI" sz="1800" b="1" dirty="0"/>
              <a:t>3. </a:t>
            </a:r>
            <a:r>
              <a:rPr lang="fi-FI" sz="1800" b="1" dirty="0">
                <a:solidFill>
                  <a:schemeClr val="accent1"/>
                </a:solidFill>
              </a:rPr>
              <a:t>Joulukuu: </a:t>
            </a:r>
            <a:r>
              <a:rPr lang="fi-FI" sz="1800" dirty="0"/>
              <a:t>syyskulukauden poissaolotilasto + koko lukuvuoden poissaolotilasto koulu- ja luokka-astekohtaisesti. </a:t>
            </a:r>
          </a:p>
          <a:p>
            <a:pPr marL="0" indent="0">
              <a:buNone/>
            </a:pPr>
            <a:r>
              <a:rPr lang="fi-FI" sz="1800" b="1" dirty="0"/>
              <a:t>2. </a:t>
            </a:r>
            <a:r>
              <a:rPr lang="fi-FI" sz="1800" b="1" dirty="0">
                <a:solidFill>
                  <a:srgbClr val="FFC000"/>
                </a:solidFill>
              </a:rPr>
              <a:t>Maaliskuu</a:t>
            </a:r>
            <a:r>
              <a:rPr lang="fi-FI" sz="1800" dirty="0"/>
              <a:t>: tilannekuva yli 50 h poissaolomääristä luokka ja luokka-astekohtaisesti. Käydään läpi opettajien reagointilomake. </a:t>
            </a:r>
          </a:p>
          <a:p>
            <a:pPr marL="0" indent="0">
              <a:buNone/>
            </a:pPr>
            <a:r>
              <a:rPr lang="fi-FI" sz="1800" b="1" dirty="0"/>
              <a:t>4. </a:t>
            </a:r>
            <a:r>
              <a:rPr lang="fi-FI" sz="1800" dirty="0">
                <a:solidFill>
                  <a:srgbClr val="92D050"/>
                </a:solidFill>
              </a:rPr>
              <a:t>Toukokuu</a:t>
            </a:r>
            <a:r>
              <a:rPr lang="fi-FI" sz="1800" dirty="0"/>
              <a:t>: palaute oppilailta ja huoltajilta HYTI-tiimin toiminnasta sekä poissaolojen seurannasta. Toiminnan kehittämisen suunnittelu yhdessä huoltajien ja oppilaiden kanssa. Tulevan lukuvuoden hyvinvoinnin vuosikellon päivitys kyselyjen ja </a:t>
            </a:r>
            <a:r>
              <a:rPr lang="fi-FI" sz="1800"/>
              <a:t>palautteiden perusteella.</a:t>
            </a:r>
            <a:endParaRPr lang="fi-FI" sz="1800" dirty="0"/>
          </a:p>
          <a:p>
            <a:pPr marL="0" indent="0">
              <a:buNone/>
            </a:pPr>
            <a:r>
              <a:rPr lang="fi-FI" sz="1800" b="1" dirty="0">
                <a:solidFill>
                  <a:srgbClr val="7030A0"/>
                </a:solidFill>
              </a:rPr>
              <a:t>5. Kesäkuu:</a:t>
            </a:r>
            <a:r>
              <a:rPr lang="fi-FI" sz="1800" dirty="0"/>
              <a:t> koko lukuvuoden poissaolotilasto koulu- ja luokka-astekohtaisesti. </a:t>
            </a:r>
          </a:p>
          <a:p>
            <a:pPr marL="0" indent="0">
              <a:buNone/>
            </a:pPr>
            <a:r>
              <a:rPr lang="fi-FI" sz="1800" b="1" dirty="0"/>
              <a:t>6. </a:t>
            </a:r>
            <a:r>
              <a:rPr lang="fi-FI" sz="1800" b="1" dirty="0">
                <a:solidFill>
                  <a:srgbClr val="FF0000"/>
                </a:solidFill>
              </a:rPr>
              <a:t>Tarvittaessa</a:t>
            </a:r>
            <a:r>
              <a:rPr lang="fi-FI" sz="1800" dirty="0"/>
              <a:t> yksittäisen luokan kohonneet poissaolomäärät tarkasteluun (onko taustalla jokin sellainen ilmiö, jota olisi hyvä yhteisesti pohtia jne.). Luokanope/ryhmänohjaaja tuo tarkasteluun luokkakohtaisella tasolla.</a:t>
            </a:r>
          </a:p>
          <a:p>
            <a:pPr marL="0" indent="0">
              <a:buNone/>
            </a:pPr>
            <a:endParaRPr lang="fi-FI" sz="1800" dirty="0"/>
          </a:p>
          <a:p>
            <a:pPr marL="0" indent="0">
              <a:buNone/>
            </a:pPr>
            <a:endParaRPr lang="fi-FI" sz="1800" dirty="0"/>
          </a:p>
          <a:p>
            <a:pPr marL="0" indent="0">
              <a:buNone/>
            </a:pPr>
            <a:endParaRPr lang="fi-FI" sz="1500" dirty="0"/>
          </a:p>
        </p:txBody>
      </p:sp>
    </p:spTree>
    <p:extLst>
      <p:ext uri="{BB962C8B-B14F-4D97-AF65-F5344CB8AC3E}">
        <p14:creationId xmlns:p14="http://schemas.microsoft.com/office/powerpoint/2010/main" val="405624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D5B983-6654-49AA-851F-3FC832C3D421}"/>
              </a:ext>
            </a:extLst>
          </p:cNvPr>
          <p:cNvSpPr>
            <a:spLocks noGrp="1"/>
          </p:cNvSpPr>
          <p:nvPr>
            <p:ph type="title"/>
          </p:nvPr>
        </p:nvSpPr>
        <p:spPr>
          <a:xfrm>
            <a:off x="838200" y="115048"/>
            <a:ext cx="10515600" cy="782099"/>
          </a:xfrm>
        </p:spPr>
        <p:txBody>
          <a:bodyPr>
            <a:normAutofit/>
          </a:bodyPr>
          <a:lstStyle/>
          <a:p>
            <a:r>
              <a:rPr lang="fi-FI" sz="4200" dirty="0">
                <a:solidFill>
                  <a:schemeClr val="accent2"/>
                </a:solidFill>
              </a:rPr>
              <a:t>Varhainen tuki poissaoloihin</a:t>
            </a:r>
          </a:p>
        </p:txBody>
      </p:sp>
      <p:sp>
        <p:nvSpPr>
          <p:cNvPr id="3" name="Sisällön paikkamerkki 2">
            <a:extLst>
              <a:ext uri="{FF2B5EF4-FFF2-40B4-BE49-F238E27FC236}">
                <a16:creationId xmlns:a16="http://schemas.microsoft.com/office/drawing/2014/main" id="{600367A1-FB3D-4E6E-BE16-7D8F7757BDB2}"/>
              </a:ext>
            </a:extLst>
          </p:cNvPr>
          <p:cNvSpPr>
            <a:spLocks noGrp="1"/>
          </p:cNvSpPr>
          <p:nvPr>
            <p:ph idx="1"/>
          </p:nvPr>
        </p:nvSpPr>
        <p:spPr>
          <a:xfrm>
            <a:off x="838200" y="897146"/>
            <a:ext cx="10515600" cy="5845806"/>
          </a:xfrm>
        </p:spPr>
        <p:txBody>
          <a:bodyPr>
            <a:normAutofit fontScale="40000" lnSpcReduction="20000"/>
          </a:bodyPr>
          <a:lstStyle/>
          <a:p>
            <a:r>
              <a:rPr lang="fi-FI" sz="3500" b="1" dirty="0"/>
              <a:t>1. Ennaltaehkäisy</a:t>
            </a:r>
          </a:p>
          <a:p>
            <a:r>
              <a:rPr lang="fi-FI" sz="3500" dirty="0"/>
              <a:t>Hyvä opettaja-oppilas vuorovaikutus ja sen tukeminen arjessa (kohtaaminen, kuuntelu, kysyminen ja kunnioitus sekä kannustus ja toiveikkuuden ylläpitäminen)</a:t>
            </a:r>
          </a:p>
          <a:p>
            <a:r>
              <a:rPr lang="fi-FI" sz="3500" dirty="0"/>
              <a:t>Kodin ja koulun yhteistyö- yhteydenpito matalalla kynnyksellä!</a:t>
            </a:r>
          </a:p>
          <a:p>
            <a:r>
              <a:rPr lang="fi-FI" sz="3500" dirty="0"/>
              <a:t>Oppilaiden ja huoltajien osallisuuden vahvistaminen yhteisöllisessä opiskeluhuoltotyöskentelyssä, viestinnän ja tiedottamisen vahvistaminen</a:t>
            </a:r>
          </a:p>
          <a:p>
            <a:r>
              <a:rPr lang="fi-FI" sz="3500" dirty="0">
                <a:solidFill>
                  <a:schemeClr val="accent2"/>
                </a:solidFill>
              </a:rPr>
              <a:t>Poissaolojen systemaattinen seuranta ja niihin rakentavasti puuttuminen </a:t>
            </a:r>
            <a:endParaRPr lang="fi-FI" sz="3500" u="sng" dirty="0">
              <a:solidFill>
                <a:schemeClr val="accent2"/>
              </a:solidFill>
            </a:endParaRPr>
          </a:p>
          <a:p>
            <a:r>
              <a:rPr lang="fi-FI" sz="3500" dirty="0"/>
              <a:t>Oppimisen ja koulunkäynnin tuki poissaolojen ehkäisemiseksi </a:t>
            </a:r>
          </a:p>
          <a:p>
            <a:r>
              <a:rPr lang="fi-FI" sz="3500" b="1" dirty="0"/>
              <a:t>2. Varhaisen tuen prosessi, kun poissaoloriski on kasvanut (50h mallin mukainen toiminta)</a:t>
            </a:r>
          </a:p>
          <a:p>
            <a:r>
              <a:rPr lang="fi-FI" sz="3500" dirty="0"/>
              <a:t>Luokanopettaja kokoaa (yhteistyössä terveydenhoitajan/kuraattorin kanssa) yksilökohtaisen opiskeluhuollon ryhmän oppilaan ja perheen tilanteen kartoittamiseksi ja tuen järjestämiseksi.</a:t>
            </a:r>
          </a:p>
          <a:p>
            <a:r>
              <a:rPr lang="fi-FI" sz="3500" dirty="0"/>
              <a:t>Lähtökohtana on kuunnella oppilaan ja huoltajan sekä muiden osallistujien näkemykset tilanteesta. </a:t>
            </a:r>
          </a:p>
          <a:p>
            <a:r>
              <a:rPr lang="fi-FI" sz="3500" dirty="0"/>
              <a:t>Yhteisen keskustelun kautta etsitään ratkaisuja poissaolokierteen katkaisemiseksi ja kouluun kiinnittymisen tueksi. Poissaolojen juurisyiden kartoitus (ISAP) ja koonti sovitusti.</a:t>
            </a:r>
          </a:p>
          <a:p>
            <a:r>
              <a:rPr lang="fi-FI" sz="3500" dirty="0"/>
              <a:t>Sovitaan asian hoitamiseen liittyvät vastuut ja seuranta. </a:t>
            </a:r>
          </a:p>
          <a:p>
            <a:r>
              <a:rPr lang="fi-FI" sz="3500" dirty="0">
                <a:solidFill>
                  <a:schemeClr val="accent2"/>
                </a:solidFill>
              </a:rPr>
              <a:t>Monialainen ryhmä on lapsen, perheen ja opettajan tukena toiminnan suunnittelussa</a:t>
            </a:r>
            <a:r>
              <a:rPr lang="fi-FI" sz="3500" dirty="0"/>
              <a:t>.</a:t>
            </a:r>
          </a:p>
          <a:p>
            <a:r>
              <a:rPr lang="fi-FI" sz="3500" b="1" dirty="0"/>
              <a:t>3. Kouluun kiinnittymisen tukeminen</a:t>
            </a:r>
          </a:p>
          <a:p>
            <a:r>
              <a:rPr lang="fi-FI" sz="3500" dirty="0"/>
              <a:t>Koulun ulkopuolisen tuen konsultointi ja hyödyntäminen </a:t>
            </a:r>
          </a:p>
          <a:p>
            <a:r>
              <a:rPr lang="fi-FI" sz="3500" dirty="0"/>
              <a:t>Verkostotyöskentelyn aktiivinen ylläpitäminen</a:t>
            </a:r>
          </a:p>
          <a:p>
            <a:r>
              <a:rPr lang="fi-FI" sz="3500" dirty="0"/>
              <a:t>Oppilaan asteittainen kouluun altistaminen, pedagogiset ratkaisut toiminnan tukemiseksi (Kroonistuneiden poissaolojen kohdalla korostuvat vahvat, monialaiset interventiot ja esim. erityiset opetusjärjestelyt)</a:t>
            </a:r>
          </a:p>
          <a:p>
            <a:endParaRPr lang="fi-FI" sz="2200" dirty="0"/>
          </a:p>
          <a:p>
            <a:endParaRPr lang="fi-FI" sz="2200" dirty="0"/>
          </a:p>
        </p:txBody>
      </p:sp>
    </p:spTree>
    <p:extLst>
      <p:ext uri="{BB962C8B-B14F-4D97-AF65-F5344CB8AC3E}">
        <p14:creationId xmlns:p14="http://schemas.microsoft.com/office/powerpoint/2010/main" val="1138609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kuva 3">
            <a:extLst>
              <a:ext uri="{FF2B5EF4-FFF2-40B4-BE49-F238E27FC236}">
                <a16:creationId xmlns:a16="http://schemas.microsoft.com/office/drawing/2014/main" id="{0D714228-CDA0-433A-9B79-3DDA66B5D272}"/>
              </a:ext>
            </a:extLst>
          </p:cNvPr>
          <p:cNvGraphicFramePr/>
          <p:nvPr/>
        </p:nvGraphicFramePr>
        <p:xfrm>
          <a:off x="366216" y="321945"/>
          <a:ext cx="11284678" cy="6536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iruutu 2">
            <a:extLst>
              <a:ext uri="{FF2B5EF4-FFF2-40B4-BE49-F238E27FC236}">
                <a16:creationId xmlns:a16="http://schemas.microsoft.com/office/drawing/2014/main" id="{11CC671B-3FE8-45F3-A942-341B401D12A7}"/>
              </a:ext>
            </a:extLst>
          </p:cNvPr>
          <p:cNvSpPr txBox="1">
            <a:spLocks noChangeArrowheads="1"/>
          </p:cNvSpPr>
          <p:nvPr/>
        </p:nvSpPr>
        <p:spPr bwMode="auto">
          <a:xfrm>
            <a:off x="3064966" y="7009765"/>
            <a:ext cx="3544732" cy="234950"/>
          </a:xfrm>
          <a:prstGeom prst="rect">
            <a:avLst/>
          </a:prstGeom>
          <a:solidFill>
            <a:srgbClr val="FFFFFF"/>
          </a:solidFill>
          <a:ln>
            <a:noFill/>
          </a:ln>
          <a:extLs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Varhainen puuttuminen koulupoissaoloihin-malli 2016 </a:t>
            </a:r>
            <a:endParaRPr kumimoji="0" lang="fi-FI" altLang="fi-FI" sz="1800" b="0" i="0" u="none" strike="noStrike" cap="none" normalizeH="0" baseline="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21BAAA1D-4954-45E8-A1A5-14D786A4C7C8}"/>
              </a:ext>
            </a:extLst>
          </p:cNvPr>
          <p:cNvSpPr>
            <a:spLocks noChangeArrowheads="1"/>
          </p:cNvSpPr>
          <p:nvPr/>
        </p:nvSpPr>
        <p:spPr bwMode="auto">
          <a:xfrm>
            <a:off x="366215" y="-429260"/>
            <a:ext cx="1290215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i-FI"/>
          </a:p>
        </p:txBody>
      </p:sp>
      <p:sp>
        <p:nvSpPr>
          <p:cNvPr id="7" name="Rectangle 5">
            <a:extLst>
              <a:ext uri="{FF2B5EF4-FFF2-40B4-BE49-F238E27FC236}">
                <a16:creationId xmlns:a16="http://schemas.microsoft.com/office/drawing/2014/main" id="{8B039D57-DF62-45DD-A5AF-ED121B145C8F}"/>
              </a:ext>
            </a:extLst>
          </p:cNvPr>
          <p:cNvSpPr>
            <a:spLocks noChangeArrowheads="1"/>
          </p:cNvSpPr>
          <p:nvPr/>
        </p:nvSpPr>
        <p:spPr bwMode="auto">
          <a:xfrm>
            <a:off x="2850653" y="-295225"/>
            <a:ext cx="129021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KOKONAISTILANTEEN KARTOITUS TEEMOITTAIN</a:t>
            </a:r>
            <a:endParaRPr kumimoji="0" lang="fi-FI" altLang="fi-FI"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0469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D5B983-6654-49AA-851F-3FC832C3D421}"/>
              </a:ext>
            </a:extLst>
          </p:cNvPr>
          <p:cNvSpPr>
            <a:spLocks noGrp="1"/>
          </p:cNvSpPr>
          <p:nvPr>
            <p:ph type="title"/>
          </p:nvPr>
        </p:nvSpPr>
        <p:spPr>
          <a:xfrm>
            <a:off x="838200" y="344692"/>
            <a:ext cx="10515600" cy="1220509"/>
          </a:xfrm>
        </p:spPr>
        <p:txBody>
          <a:bodyPr>
            <a:normAutofit/>
          </a:bodyPr>
          <a:lstStyle/>
          <a:p>
            <a:r>
              <a:rPr lang="fi-FI" sz="3600" dirty="0">
                <a:ea typeface="+mj-lt"/>
                <a:cs typeface="+mj-lt"/>
              </a:rPr>
              <a:t>Kasvatuskeskustelujen ja kurinpitomenettelyjen toteuttamisen seurantaa koskeva suunnitelma</a:t>
            </a:r>
          </a:p>
        </p:txBody>
      </p:sp>
      <p:sp>
        <p:nvSpPr>
          <p:cNvPr id="3" name="Sisällön paikkamerkki 2">
            <a:extLst>
              <a:ext uri="{FF2B5EF4-FFF2-40B4-BE49-F238E27FC236}">
                <a16:creationId xmlns:a16="http://schemas.microsoft.com/office/drawing/2014/main" id="{600367A1-FB3D-4E6E-BE16-7D8F7757BDB2}"/>
              </a:ext>
            </a:extLst>
          </p:cNvPr>
          <p:cNvSpPr>
            <a:spLocks noGrp="1"/>
          </p:cNvSpPr>
          <p:nvPr>
            <p:ph idx="1"/>
          </p:nvPr>
        </p:nvSpPr>
        <p:spPr>
          <a:xfrm>
            <a:off x="838200" y="897146"/>
            <a:ext cx="10515600" cy="5845806"/>
          </a:xfrm>
        </p:spPr>
        <p:txBody>
          <a:bodyPr vert="horz" lIns="45720" tIns="45720" rIns="45720" bIns="45720" rtlCol="0" anchor="t">
            <a:normAutofit/>
          </a:bodyPr>
          <a:lstStyle/>
          <a:p>
            <a:endParaRPr lang="fi-FI" sz="3500" b="1" dirty="0"/>
          </a:p>
          <a:p>
            <a:endParaRPr lang="fi-FI" sz="3500" dirty="0"/>
          </a:p>
          <a:p>
            <a:endParaRPr lang="fi-FI" sz="2200" dirty="0"/>
          </a:p>
          <a:p>
            <a:endParaRPr lang="fi-FI" sz="2200" dirty="0"/>
          </a:p>
        </p:txBody>
      </p:sp>
      <p:sp>
        <p:nvSpPr>
          <p:cNvPr id="4" name="TextBox 3">
            <a:extLst>
              <a:ext uri="{FF2B5EF4-FFF2-40B4-BE49-F238E27FC236}">
                <a16:creationId xmlns:a16="http://schemas.microsoft.com/office/drawing/2014/main" id="{5106F091-75A1-5609-D7BE-EF6E30592884}"/>
              </a:ext>
            </a:extLst>
          </p:cNvPr>
          <p:cNvSpPr txBox="1"/>
          <p:nvPr/>
        </p:nvSpPr>
        <p:spPr>
          <a:xfrm>
            <a:off x="892479" y="1570971"/>
            <a:ext cx="10255684" cy="43940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200"/>
              </a:spcBef>
              <a:spcAft>
                <a:spcPts val="200"/>
              </a:spcAft>
            </a:pPr>
            <a:r>
              <a:rPr lang="fi-FI" b="1" dirty="0" err="1">
                <a:ea typeface="+mn-lt"/>
                <a:cs typeface="+mn-lt"/>
              </a:rPr>
              <a:t>HYTIssä</a:t>
            </a:r>
            <a:r>
              <a:rPr lang="fi-FI" b="1" dirty="0">
                <a:ea typeface="+mn-lt"/>
                <a:cs typeface="+mn-lt"/>
              </a:rPr>
              <a:t> ylläpidetään tilannekuvaa </a:t>
            </a:r>
            <a:r>
              <a:rPr lang="fi-FI" b="1" dirty="0" err="1">
                <a:ea typeface="+mn-lt"/>
                <a:cs typeface="+mn-lt"/>
              </a:rPr>
              <a:t>KAKE-ja</a:t>
            </a:r>
            <a:r>
              <a:rPr lang="fi-FI" b="1" dirty="0">
                <a:ea typeface="+mn-lt"/>
                <a:cs typeface="+mn-lt"/>
              </a:rPr>
              <a:t> kurinpitomenettelyjen toteuttamisesta koulu- ja luokka-astekohtaisesti. </a:t>
            </a:r>
            <a:endParaRPr lang="en-US" dirty="0">
              <a:ea typeface="+mn-lt"/>
              <a:cs typeface="+mn-lt"/>
            </a:endParaRPr>
          </a:p>
          <a:p>
            <a:pPr>
              <a:lnSpc>
                <a:spcPct val="90000"/>
              </a:lnSpc>
              <a:spcBef>
                <a:spcPts val="1200"/>
              </a:spcBef>
              <a:spcAft>
                <a:spcPts val="200"/>
              </a:spcAft>
            </a:pPr>
            <a:r>
              <a:rPr lang="fi-FI" b="1" dirty="0">
                <a:ea typeface="+mn-lt"/>
                <a:cs typeface="+mn-lt"/>
              </a:rPr>
              <a:t>Tilannekuvan säännöllinen tarkastelu:</a:t>
            </a:r>
            <a:endParaRPr lang="en-US" dirty="0">
              <a:ea typeface="+mn-lt"/>
              <a:cs typeface="+mn-lt"/>
            </a:endParaRPr>
          </a:p>
          <a:p>
            <a:pPr>
              <a:lnSpc>
                <a:spcPct val="90000"/>
              </a:lnSpc>
              <a:spcBef>
                <a:spcPts val="1200"/>
              </a:spcBef>
              <a:spcAft>
                <a:spcPts val="200"/>
              </a:spcAft>
            </a:pPr>
            <a:r>
              <a:rPr lang="fi-FI" b="1" dirty="0">
                <a:ea typeface="+mn-lt"/>
                <a:cs typeface="+mn-lt"/>
              </a:rPr>
              <a:t>1. </a:t>
            </a:r>
            <a:r>
              <a:rPr lang="fi-FI" b="1" dirty="0">
                <a:solidFill>
                  <a:schemeClr val="accent2"/>
                </a:solidFill>
                <a:ea typeface="+mn-lt"/>
                <a:cs typeface="+mn-lt"/>
              </a:rPr>
              <a:t>Aloitustapaamisessa </a:t>
            </a:r>
            <a:r>
              <a:rPr lang="fi-FI" dirty="0">
                <a:ea typeface="+mn-lt"/>
                <a:cs typeface="+mn-lt"/>
              </a:rPr>
              <a:t>käydään läpi edellisen vuoden tilastot ja mahdolliset esille tulleet ilmiöt.</a:t>
            </a:r>
          </a:p>
          <a:p>
            <a:pPr>
              <a:lnSpc>
                <a:spcPct val="90000"/>
              </a:lnSpc>
              <a:spcBef>
                <a:spcPts val="1200"/>
              </a:spcBef>
              <a:spcAft>
                <a:spcPts val="200"/>
              </a:spcAft>
            </a:pPr>
            <a:r>
              <a:rPr lang="fi-FI" b="1" dirty="0">
                <a:ea typeface="+mn-lt"/>
                <a:cs typeface="+mn-lt"/>
              </a:rPr>
              <a:t>2. </a:t>
            </a:r>
            <a:r>
              <a:rPr lang="fi-FI" b="1" dirty="0">
                <a:solidFill>
                  <a:schemeClr val="accent6"/>
                </a:solidFill>
                <a:ea typeface="+mn-lt"/>
                <a:cs typeface="+mn-lt"/>
              </a:rPr>
              <a:t>Marraskuu</a:t>
            </a:r>
            <a:r>
              <a:rPr lang="fi-FI" dirty="0">
                <a:ea typeface="+mn-lt"/>
                <a:cs typeface="+mn-lt"/>
              </a:rPr>
              <a:t>: tilannekuva syksyllä toteutuneista KAKE- ja kurinpitomenettelyistä.</a:t>
            </a:r>
          </a:p>
          <a:p>
            <a:pPr>
              <a:lnSpc>
                <a:spcPct val="90000"/>
              </a:lnSpc>
              <a:spcBef>
                <a:spcPts val="1200"/>
              </a:spcBef>
              <a:spcAft>
                <a:spcPts val="200"/>
              </a:spcAft>
            </a:pPr>
            <a:r>
              <a:rPr lang="fi-FI" b="1" dirty="0">
                <a:ea typeface="+mn-lt"/>
                <a:cs typeface="+mn-lt"/>
              </a:rPr>
              <a:t>3. </a:t>
            </a:r>
            <a:r>
              <a:rPr lang="fi-FI" b="1" dirty="0">
                <a:solidFill>
                  <a:srgbClr val="FFC000"/>
                </a:solidFill>
                <a:ea typeface="+mn-lt"/>
                <a:cs typeface="+mn-lt"/>
              </a:rPr>
              <a:t>Maaliskuu</a:t>
            </a:r>
            <a:r>
              <a:rPr lang="fi-FI" dirty="0">
                <a:ea typeface="+mn-lt"/>
                <a:cs typeface="+mn-lt"/>
              </a:rPr>
              <a:t>: tilannekuva luokka ja luokka-astekohtaisesti. </a:t>
            </a:r>
          </a:p>
          <a:p>
            <a:pPr>
              <a:lnSpc>
                <a:spcPct val="90000"/>
              </a:lnSpc>
              <a:spcBef>
                <a:spcPts val="1200"/>
              </a:spcBef>
              <a:spcAft>
                <a:spcPts val="200"/>
              </a:spcAft>
            </a:pPr>
            <a:r>
              <a:rPr lang="fi-FI" b="1" dirty="0">
                <a:ea typeface="+mn-lt"/>
                <a:cs typeface="+mn-lt"/>
              </a:rPr>
              <a:t>4. </a:t>
            </a:r>
            <a:r>
              <a:rPr lang="fi-FI" dirty="0">
                <a:solidFill>
                  <a:srgbClr val="92D050"/>
                </a:solidFill>
                <a:ea typeface="+mn-lt"/>
                <a:cs typeface="+mn-lt"/>
              </a:rPr>
              <a:t>Toukokuu</a:t>
            </a:r>
            <a:r>
              <a:rPr lang="fi-FI" dirty="0">
                <a:ea typeface="+mn-lt"/>
                <a:cs typeface="+mn-lt"/>
              </a:rPr>
              <a:t>: palaute opettajilta, oppilailta ja huoltajilta kurinpitomenettelyistä. Tulevan lukuvuoden hyvinvoinnin vuosikellon päivitys kyselyjen ja palautteiden perusteella.</a:t>
            </a:r>
          </a:p>
          <a:p>
            <a:pPr>
              <a:lnSpc>
                <a:spcPct val="90000"/>
              </a:lnSpc>
              <a:spcBef>
                <a:spcPts val="1200"/>
              </a:spcBef>
              <a:spcAft>
                <a:spcPts val="200"/>
              </a:spcAft>
            </a:pPr>
            <a:r>
              <a:rPr lang="fi-FI" b="1" dirty="0">
                <a:ea typeface="+mn-lt"/>
                <a:cs typeface="+mn-lt"/>
              </a:rPr>
              <a:t>5. </a:t>
            </a:r>
            <a:r>
              <a:rPr lang="fi-FI" b="1" dirty="0">
                <a:solidFill>
                  <a:srgbClr val="FF0000"/>
                </a:solidFill>
                <a:ea typeface="+mn-lt"/>
                <a:cs typeface="+mn-lt"/>
              </a:rPr>
              <a:t>Tarvittaessa</a:t>
            </a:r>
            <a:r>
              <a:rPr lang="fi-FI" dirty="0">
                <a:ea typeface="+mn-lt"/>
                <a:cs typeface="+mn-lt"/>
              </a:rPr>
              <a:t> yksittäisen luokan kohonneet  tilastot tarkasteluun (onko taustalla jokin sellainen ilmiö, jota olisi hyvä yhteisesti pohtia jne.). Luokanope/ryhmänohjaaja tuo tarkasteluun luokkakohtaisella tasolla.</a:t>
            </a:r>
            <a:endParaRPr lang="en-US" dirty="0">
              <a:ea typeface="+mn-lt"/>
              <a:cs typeface="+mn-lt"/>
            </a:endParaRPr>
          </a:p>
          <a:p>
            <a:pPr>
              <a:lnSpc>
                <a:spcPct val="90000"/>
              </a:lnSpc>
              <a:spcBef>
                <a:spcPts val="1200"/>
              </a:spcBef>
              <a:spcAft>
                <a:spcPts val="200"/>
              </a:spcAft>
            </a:pPr>
            <a:endParaRPr lang="fi-FI" dirty="0">
              <a:ea typeface="+mn-lt"/>
              <a:cs typeface="+mn-lt"/>
            </a:endParaRPr>
          </a:p>
          <a:p>
            <a:endParaRPr lang="en-US" dirty="0"/>
          </a:p>
        </p:txBody>
      </p:sp>
    </p:spTree>
    <p:extLst>
      <p:ext uri="{BB962C8B-B14F-4D97-AF65-F5344CB8AC3E}">
        <p14:creationId xmlns:p14="http://schemas.microsoft.com/office/powerpoint/2010/main" val="2210619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Muita esille nousseita asioita</a:t>
            </a:r>
          </a:p>
        </p:txBody>
      </p:sp>
      <p:sp>
        <p:nvSpPr>
          <p:cNvPr id="3" name="Sisällön paikkamerkki 2"/>
          <p:cNvSpPr>
            <a:spLocks noGrp="1"/>
          </p:cNvSpPr>
          <p:nvPr>
            <p:ph idx="1"/>
          </p:nvPr>
        </p:nvSpPr>
        <p:spPr/>
        <p:txBody>
          <a:bodyPr vert="horz" lIns="45720" tIns="45720" rIns="45720" bIns="45720" rtlCol="0" anchor="t">
            <a:normAutofit/>
          </a:bodyPr>
          <a:lstStyle/>
          <a:p>
            <a:r>
              <a:rPr lang="fi-FI"/>
              <a:t>Esimerkkinä näitä:</a:t>
            </a:r>
          </a:p>
          <a:p>
            <a:endParaRPr lang="fi-FI"/>
          </a:p>
          <a:p>
            <a:r>
              <a:rPr lang="fi-FI"/>
              <a:t>- </a:t>
            </a:r>
          </a:p>
        </p:txBody>
      </p:sp>
    </p:spTree>
    <p:extLst>
      <p:ext uri="{BB962C8B-B14F-4D97-AF65-F5344CB8AC3E}">
        <p14:creationId xmlns:p14="http://schemas.microsoft.com/office/powerpoint/2010/main" val="272040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a:t>Suunnitelman välitarkastukseen osallistuneet (Vuoden ALUSSA) </a:t>
            </a:r>
            <a:endParaRPr lang="fi-FI" sz="1800"/>
          </a:p>
        </p:txBody>
      </p:sp>
      <p:sp>
        <p:nvSpPr>
          <p:cNvPr id="3" name="Sisällön paikkamerkki 2"/>
          <p:cNvSpPr>
            <a:spLocks noGrp="1"/>
          </p:cNvSpPr>
          <p:nvPr>
            <p:ph sz="half" idx="1"/>
          </p:nvPr>
        </p:nvSpPr>
        <p:spPr/>
        <p:txBody>
          <a:bodyPr vert="horz" lIns="45720" tIns="45720" rIns="45720" bIns="45720" rtlCol="0" anchor="t">
            <a:normAutofit/>
          </a:bodyPr>
          <a:lstStyle/>
          <a:p>
            <a:r>
              <a:rPr lang="fi-FI" sz="2400" dirty="0"/>
              <a:t>OPPILASKUNNAN HALLITUS:</a:t>
            </a:r>
          </a:p>
          <a:p>
            <a:endParaRPr lang="fi-FI" sz="2400" dirty="0"/>
          </a:p>
          <a:p>
            <a:endParaRPr lang="fi-FI" sz="2400"/>
          </a:p>
          <a:p>
            <a:r>
              <a:rPr lang="fi-FI" sz="2400" dirty="0"/>
              <a:t> 	</a:t>
            </a:r>
          </a:p>
          <a:p>
            <a:r>
              <a:rPr lang="fi-FI" sz="2400" dirty="0"/>
              <a:t>		</a:t>
            </a:r>
          </a:p>
          <a:p>
            <a:pPr marL="0" indent="0">
              <a:buNone/>
            </a:pPr>
            <a:endParaRPr lang="fi-FI" sz="2400"/>
          </a:p>
          <a:p>
            <a:endParaRPr lang="fi-FI" sz="2400"/>
          </a:p>
          <a:p>
            <a:endParaRPr lang="fi-FI" sz="2400"/>
          </a:p>
          <a:p>
            <a:endParaRPr lang="fi-FI"/>
          </a:p>
        </p:txBody>
      </p:sp>
      <p:sp>
        <p:nvSpPr>
          <p:cNvPr id="4" name="Sisällön paikkamerkki 3"/>
          <p:cNvSpPr>
            <a:spLocks noGrp="1"/>
          </p:cNvSpPr>
          <p:nvPr>
            <p:ph sz="half" idx="2"/>
          </p:nvPr>
        </p:nvSpPr>
        <p:spPr>
          <a:xfrm>
            <a:off x="5989320" y="2286000"/>
            <a:ext cx="5842000" cy="4023360"/>
          </a:xfrm>
        </p:spPr>
        <p:txBody>
          <a:bodyPr vert="horz" lIns="45720" tIns="45720" rIns="45720" bIns="45720" rtlCol="0" anchor="t">
            <a:normAutofit/>
          </a:bodyPr>
          <a:lstStyle/>
          <a:p>
            <a:r>
              <a:rPr lang="fi-FI" sz="2400" dirty="0"/>
              <a:t>VANHEMPAINYHDISTYS:</a:t>
            </a:r>
          </a:p>
          <a:p>
            <a:endParaRPr lang="fi-FI" sz="2400" dirty="0"/>
          </a:p>
          <a:p>
            <a:r>
              <a:rPr lang="fi-FI" sz="2400" dirty="0"/>
              <a:t>OPETTAJAT: </a:t>
            </a:r>
          </a:p>
          <a:p>
            <a:r>
              <a:rPr lang="fi-FI" sz="2400" dirty="0"/>
              <a:t>KOULUPSYKOLOGI:       </a:t>
            </a:r>
          </a:p>
          <a:p>
            <a:r>
              <a:rPr lang="fi-FI" sz="2400" dirty="0"/>
              <a:t>TERVEYDENHOITAJA:   </a:t>
            </a:r>
          </a:p>
          <a:p>
            <a:r>
              <a:rPr lang="fi-FI" sz="2400" dirty="0"/>
              <a:t>KOULUKURAATTORI:          </a:t>
            </a:r>
          </a:p>
          <a:p>
            <a:endParaRPr lang="fi-FI" sz="2400" strike="sngStrike"/>
          </a:p>
          <a:p>
            <a:pPr marL="0" indent="0">
              <a:buNone/>
            </a:pPr>
            <a:endParaRPr lang="fi-FI"/>
          </a:p>
        </p:txBody>
      </p:sp>
      <p:sp>
        <p:nvSpPr>
          <p:cNvPr id="7" name="Kaari 6">
            <a:extLst>
              <a:ext uri="{FF2B5EF4-FFF2-40B4-BE49-F238E27FC236}">
                <a16:creationId xmlns:a16="http://schemas.microsoft.com/office/drawing/2014/main" id="{B12E3331-717B-48B6-BEBF-234F252551DC}"/>
              </a:ext>
            </a:extLst>
          </p:cNvPr>
          <p:cNvSpPr/>
          <p:nvPr/>
        </p:nvSpPr>
        <p:spPr>
          <a:xfrm>
            <a:off x="9934575" y="3838575"/>
            <a:ext cx="266700" cy="9525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a:p>
        </p:txBody>
      </p:sp>
    </p:spTree>
    <p:extLst>
      <p:ext uri="{BB962C8B-B14F-4D97-AF65-F5344CB8AC3E}">
        <p14:creationId xmlns:p14="http://schemas.microsoft.com/office/powerpoint/2010/main" val="406828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Oppilashuollon yleiset tavoitteet </a:t>
            </a:r>
          </a:p>
        </p:txBody>
      </p:sp>
      <p:sp>
        <p:nvSpPr>
          <p:cNvPr id="3" name="Sisällön paikkamerkki 2"/>
          <p:cNvSpPr>
            <a:spLocks noGrp="1"/>
          </p:cNvSpPr>
          <p:nvPr>
            <p:ph sz="half" idx="1"/>
          </p:nvPr>
        </p:nvSpPr>
        <p:spPr/>
        <p:txBody>
          <a:bodyPr vert="horz" lIns="45720" tIns="45720" rIns="45720" bIns="45720" rtlCol="0" anchor="t">
            <a:normAutofit/>
          </a:bodyPr>
          <a:lstStyle/>
          <a:p>
            <a:r>
              <a:rPr lang="fi-FI"/>
              <a:t>Oppilashuollolla tarkoitetaan oppilaan hyvän oppimisen, hyvän psyykkisen ja fyysisen terveyden sekä sosiaalisen hyvinvoinnin edistämistä ja ylläpitämistä sekä niiden edellytyksiä lisäävää toimintaa kouluyhteisössä. </a:t>
            </a:r>
          </a:p>
        </p:txBody>
      </p:sp>
      <p:sp>
        <p:nvSpPr>
          <p:cNvPr id="4" name="Sisällön paikkamerkki 3"/>
          <p:cNvSpPr>
            <a:spLocks noGrp="1"/>
          </p:cNvSpPr>
          <p:nvPr>
            <p:ph sz="half" idx="2"/>
          </p:nvPr>
        </p:nvSpPr>
        <p:spPr/>
        <p:txBody>
          <a:bodyPr vert="horz" lIns="45720" tIns="45720" rIns="45720" bIns="45720" rtlCol="0" anchor="t">
            <a:normAutofit/>
          </a:bodyPr>
          <a:lstStyle/>
          <a:p>
            <a:r>
              <a:rPr lang="fi-FI"/>
              <a:t>Oppilashuoltoa toteutetaan ensisijaisesti ennaltaehkäisevänä ja koko kouluyhteisöä tukevana yhteisöllisenä oppilashuoltona. Tämän lisäksi oppilailla on lakisääteinen oikeus yksilökohtaiseen oppilashuoltoon. Monialainen yhteistyö on oppilashuollossa keskeistä. </a:t>
            </a:r>
          </a:p>
          <a:p>
            <a:endParaRPr lang="fi-FI"/>
          </a:p>
        </p:txBody>
      </p:sp>
    </p:spTree>
    <p:extLst>
      <p:ext uri="{BB962C8B-B14F-4D97-AF65-F5344CB8AC3E}">
        <p14:creationId xmlns:p14="http://schemas.microsoft.com/office/powerpoint/2010/main" val="175028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koulukohtainen ja alueellinen oppilashuoltoryhmä</a:t>
            </a:r>
          </a:p>
        </p:txBody>
      </p:sp>
      <p:sp>
        <p:nvSpPr>
          <p:cNvPr id="3" name="Sisällön paikkamerkki 2"/>
          <p:cNvSpPr>
            <a:spLocks noGrp="1"/>
          </p:cNvSpPr>
          <p:nvPr>
            <p:ph sz="half" idx="1"/>
          </p:nvPr>
        </p:nvSpPr>
        <p:spPr>
          <a:xfrm>
            <a:off x="1024127" y="2286000"/>
            <a:ext cx="4754880" cy="4389120"/>
          </a:xfrm>
        </p:spPr>
        <p:txBody>
          <a:bodyPr vert="horz" lIns="45720" tIns="45720" rIns="45720" bIns="45720" rtlCol="0" anchor="t">
            <a:normAutofit/>
          </a:bodyPr>
          <a:lstStyle/>
          <a:p>
            <a:r>
              <a:rPr lang="fi-FI"/>
              <a:t>Koulukohtainen oppilashuoltoryhmä vastaa koulun oppilashuollon suunnittelusta, kehittämisestä, toteuttamisesta ja arvioinnista. </a:t>
            </a:r>
          </a:p>
          <a:p>
            <a:r>
              <a:rPr lang="fi-FI"/>
              <a:t>Alueellinen oppilashuoltoryhmä vastaa alueellisen oppilashuoltotyön suunnittelusta, kehittämisestä, toteuttamisesta ja arvioinnista. </a:t>
            </a:r>
          </a:p>
          <a:p>
            <a:endParaRPr lang="fi-FI"/>
          </a:p>
          <a:p>
            <a:endParaRPr lang="fi-FI"/>
          </a:p>
        </p:txBody>
      </p:sp>
      <p:sp>
        <p:nvSpPr>
          <p:cNvPr id="4" name="Sisällön paikkamerkki 3"/>
          <p:cNvSpPr>
            <a:spLocks noGrp="1"/>
          </p:cNvSpPr>
          <p:nvPr>
            <p:ph sz="half" idx="2"/>
          </p:nvPr>
        </p:nvSpPr>
        <p:spPr>
          <a:xfrm>
            <a:off x="6759734" y="2280426"/>
            <a:ext cx="4754880" cy="4390408"/>
          </a:xfrm>
        </p:spPr>
        <p:txBody>
          <a:bodyPr vert="horz" lIns="45720" tIns="45720" rIns="45720" bIns="45720" rtlCol="0" anchor="t">
            <a:normAutofit/>
          </a:bodyPr>
          <a:lstStyle/>
          <a:p>
            <a:r>
              <a:rPr lang="fi-FI"/>
              <a:t>Alueellisessa oppilashuoltoryhmässä on koulun henkilöstön, koulukohtaisen oppilashuollon ja varhaiskasvatuksen jäsenten lisäksi oppilaiden ja huoltajien edustus.</a:t>
            </a:r>
          </a:p>
          <a:p>
            <a:endParaRPr lang="fi-FI"/>
          </a:p>
          <a:p>
            <a:r>
              <a:rPr lang="fi-FI"/>
              <a:t>Oppilaiden ja huoltajien osallisuus ja kuulluksi tuleminen on yhteisöllisessä oppilashuollossa tärkeää ja hyvinvointia vahvistavaa.</a:t>
            </a:r>
          </a:p>
          <a:p>
            <a:endParaRPr lang="fi-FI" i="1"/>
          </a:p>
          <a:p>
            <a:endParaRPr lang="fi-FI"/>
          </a:p>
          <a:p>
            <a:endParaRPr lang="fi-FI">
              <a:solidFill>
                <a:srgbClr val="00B050"/>
              </a:solidFill>
            </a:endParaRPr>
          </a:p>
          <a:p>
            <a:endParaRPr lang="fi-FI"/>
          </a:p>
          <a:p>
            <a:endParaRPr lang="fi-FI"/>
          </a:p>
          <a:p>
            <a:endParaRPr lang="fi-FI"/>
          </a:p>
        </p:txBody>
      </p:sp>
    </p:spTree>
    <p:extLst>
      <p:ext uri="{BB962C8B-B14F-4D97-AF65-F5344CB8AC3E}">
        <p14:creationId xmlns:p14="http://schemas.microsoft.com/office/powerpoint/2010/main" val="345425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KOULUN HYVINVOINTITIIMI (HYTI)</a:t>
            </a:r>
          </a:p>
        </p:txBody>
      </p:sp>
      <p:sp>
        <p:nvSpPr>
          <p:cNvPr id="3" name="Sisällön paikkamerkki 2"/>
          <p:cNvSpPr>
            <a:spLocks noGrp="1"/>
          </p:cNvSpPr>
          <p:nvPr>
            <p:ph sz="half" idx="1"/>
          </p:nvPr>
        </p:nvSpPr>
        <p:spPr/>
        <p:txBody>
          <a:bodyPr vert="horz" lIns="45720" tIns="45720" rIns="45720" bIns="45720" rtlCol="0" anchor="t">
            <a:normAutofit fontScale="85000" lnSpcReduction="20000"/>
          </a:bodyPr>
          <a:lstStyle/>
          <a:p>
            <a:r>
              <a:rPr lang="fi-FI" b="1" dirty="0"/>
              <a:t>Tehtävä ja tavoitteet:</a:t>
            </a:r>
            <a:r>
              <a:rPr lang="fi-FI" b="1" dirty="0">
                <a:ea typeface="+mn-lt"/>
                <a:cs typeface="+mn-lt"/>
              </a:rPr>
              <a:t> </a:t>
            </a:r>
            <a:r>
              <a:rPr lang="fi-FI" dirty="0">
                <a:ea typeface="+mn-lt"/>
                <a:cs typeface="+mn-lt"/>
              </a:rPr>
              <a:t>Koulukohtaisen oppilashuollon ja koko kouluyhteisön hyvinvoinnin edistäminen ja ylläpito. </a:t>
            </a:r>
          </a:p>
          <a:p>
            <a:r>
              <a:rPr lang="fi-FI" dirty="0">
                <a:ea typeface="+mn-lt"/>
                <a:cs typeface="+mn-lt"/>
              </a:rPr>
              <a:t>Hyvinvointiteemoiksi valittu </a:t>
            </a:r>
            <a:r>
              <a:rPr lang="fi-FI" dirty="0" err="1">
                <a:ea typeface="+mn-lt"/>
                <a:cs typeface="+mn-lt"/>
              </a:rPr>
              <a:t>ryhmäyttäminen</a:t>
            </a:r>
            <a:r>
              <a:rPr lang="fi-FI" dirty="0">
                <a:ea typeface="+mn-lt"/>
                <a:cs typeface="+mn-lt"/>
              </a:rPr>
              <a:t>, samanarvoisuus, terveelliset elämäntavat (</a:t>
            </a:r>
            <a:r>
              <a:rPr lang="fi-FI" dirty="0" err="1">
                <a:ea typeface="+mn-lt"/>
                <a:cs typeface="+mn-lt"/>
              </a:rPr>
              <a:t>terkkarivälkkä</a:t>
            </a:r>
            <a:r>
              <a:rPr lang="fi-FI" dirty="0">
                <a:ea typeface="+mn-lt"/>
                <a:cs typeface="+mn-lt"/>
              </a:rPr>
              <a:t> torstaisin 11-11.15, psykologi 9.45 ja kuraattorivälkkä pe 9.45), </a:t>
            </a:r>
            <a:r>
              <a:rPr lang="fi-FI" dirty="0" err="1">
                <a:ea typeface="+mn-lt"/>
                <a:cs typeface="+mn-lt"/>
              </a:rPr>
              <a:t>mental</a:t>
            </a:r>
            <a:r>
              <a:rPr lang="fi-FI" dirty="0">
                <a:ea typeface="+mn-lt"/>
                <a:cs typeface="+mn-lt"/>
              </a:rPr>
              <a:t> </a:t>
            </a:r>
            <a:r>
              <a:rPr lang="fi-FI" dirty="0" err="1">
                <a:ea typeface="+mn-lt"/>
                <a:cs typeface="+mn-lt"/>
              </a:rPr>
              <a:t>health</a:t>
            </a:r>
            <a:r>
              <a:rPr lang="fi-FI" dirty="0">
                <a:ea typeface="+mn-lt"/>
                <a:cs typeface="+mn-lt"/>
              </a:rPr>
              <a:t> </a:t>
            </a:r>
            <a:r>
              <a:rPr lang="fi-FI" dirty="0" err="1">
                <a:ea typeface="+mn-lt"/>
                <a:cs typeface="+mn-lt"/>
              </a:rPr>
              <a:t>matters</a:t>
            </a:r>
            <a:r>
              <a:rPr lang="fi-FI" dirty="0">
                <a:ea typeface="+mn-lt"/>
                <a:cs typeface="+mn-lt"/>
              </a:rPr>
              <a:t>. Tarkoituksena on pitää näitä aiheita esillä koulun arjessa ja vinkata koteihin teemaan liittyvää materiaalia ja tietoa. </a:t>
            </a:r>
            <a:r>
              <a:rPr lang="fi-FI" dirty="0" err="1">
                <a:ea typeface="+mn-lt"/>
                <a:cs typeface="+mn-lt"/>
              </a:rPr>
              <a:t>Rennox</a:t>
            </a:r>
            <a:r>
              <a:rPr lang="fi-FI" dirty="0">
                <a:ea typeface="+mn-lt"/>
                <a:cs typeface="+mn-lt"/>
              </a:rPr>
              <a:t> (tunnetaitoja)</a:t>
            </a:r>
          </a:p>
          <a:p>
            <a:r>
              <a:rPr lang="fi-FI" b="1" dirty="0"/>
              <a:t>Kokoonpano: </a:t>
            </a:r>
            <a:r>
              <a:rPr lang="fi-FI" dirty="0"/>
              <a:t>Koulukuraattori, koulupsykologi, terveydenhoitaja, erityisopettaja, rehtori</a:t>
            </a:r>
          </a:p>
          <a:p>
            <a:r>
              <a:rPr lang="fi-FI" b="1" dirty="0"/>
              <a:t>Kokouspäivät: </a:t>
            </a:r>
            <a:r>
              <a:rPr lang="fi-FI" dirty="0">
                <a:ea typeface="+mn-lt"/>
                <a:cs typeface="+mn-lt"/>
              </a:rPr>
              <a:t> ma 5.9, ma 10.10, ma 7.11, ma 23.1, ma 27.3 ja ma 8.5.</a:t>
            </a:r>
          </a:p>
          <a:p>
            <a:pPr marL="0" indent="0">
              <a:buNone/>
            </a:pPr>
            <a:endParaRPr lang="fi-FI" dirty="0"/>
          </a:p>
        </p:txBody>
      </p:sp>
      <p:sp>
        <p:nvSpPr>
          <p:cNvPr id="4" name="Sisällön paikkamerkki 3"/>
          <p:cNvSpPr>
            <a:spLocks noGrp="1"/>
          </p:cNvSpPr>
          <p:nvPr>
            <p:ph sz="half" idx="2"/>
          </p:nvPr>
        </p:nvSpPr>
        <p:spPr/>
        <p:txBody>
          <a:bodyPr vert="horz" lIns="91440" tIns="45720" rIns="91440" bIns="45720" rtlCol="0" anchor="t">
            <a:normAutofit fontScale="85000" lnSpcReduction="20000"/>
          </a:bodyPr>
          <a:lstStyle/>
          <a:p>
            <a:r>
              <a:rPr lang="fi-FI"/>
              <a:t>KUPARIVUOREN KOULUN HYTI =</a:t>
            </a:r>
          </a:p>
          <a:p>
            <a:pPr>
              <a:buFont typeface="Arial" panose="020B0604020202020204" pitchFamily="34" charset="0"/>
              <a:buChar char="•"/>
            </a:pPr>
            <a:r>
              <a:rPr lang="fi-FI"/>
              <a:t> Luokanvalvojien edustus</a:t>
            </a:r>
          </a:p>
          <a:p>
            <a:pPr>
              <a:buFont typeface="Arial" panose="020B0604020202020204" pitchFamily="34" charset="0"/>
              <a:buChar char="•"/>
            </a:pPr>
            <a:r>
              <a:rPr lang="fi-FI"/>
              <a:t> Koulupsykologi, kuraattori ja kouluterveydenhoitaja</a:t>
            </a:r>
          </a:p>
          <a:p>
            <a:pPr>
              <a:buFont typeface="Arial" panose="020B0604020202020204" pitchFamily="34" charset="0"/>
              <a:buChar char="•"/>
            </a:pPr>
            <a:r>
              <a:rPr lang="fi-FI"/>
              <a:t> erityisopettaja</a:t>
            </a:r>
          </a:p>
          <a:p>
            <a:pPr>
              <a:buFont typeface="Arial" panose="020B0604020202020204" pitchFamily="34" charset="0"/>
              <a:buChar char="•"/>
            </a:pPr>
            <a:r>
              <a:rPr lang="fi-FI"/>
              <a:t> rehtori</a:t>
            </a:r>
          </a:p>
          <a:p>
            <a:pPr>
              <a:buFont typeface="Arial" panose="020B0604020202020204" pitchFamily="34" charset="0"/>
              <a:buChar char="•"/>
            </a:pPr>
            <a:endParaRPr lang="fi-FI"/>
          </a:p>
          <a:p>
            <a:endParaRPr lang="fi-FI"/>
          </a:p>
          <a:p>
            <a:endParaRPr lang="fi-FI"/>
          </a:p>
        </p:txBody>
      </p:sp>
    </p:spTree>
    <p:extLst>
      <p:ext uri="{BB962C8B-B14F-4D97-AF65-F5344CB8AC3E}">
        <p14:creationId xmlns:p14="http://schemas.microsoft.com/office/powerpoint/2010/main" val="4257848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ALUEELLINEN HYVINVOINTITIIMI</a:t>
            </a:r>
          </a:p>
        </p:txBody>
      </p:sp>
      <p:sp>
        <p:nvSpPr>
          <p:cNvPr id="3" name="Sisällön paikkamerkki 2"/>
          <p:cNvSpPr>
            <a:spLocks noGrp="1"/>
          </p:cNvSpPr>
          <p:nvPr>
            <p:ph sz="half" idx="1"/>
          </p:nvPr>
        </p:nvSpPr>
        <p:spPr/>
        <p:txBody>
          <a:bodyPr vert="horz" lIns="45720" tIns="45720" rIns="45720" bIns="45720" rtlCol="0" anchor="t">
            <a:normAutofit/>
          </a:bodyPr>
          <a:lstStyle/>
          <a:p>
            <a:r>
              <a:rPr lang="fi-FI" b="1" dirty="0"/>
              <a:t>Tehtävä: </a:t>
            </a:r>
            <a:r>
              <a:rPr lang="fi-FI" dirty="0"/>
              <a:t>Alueellisen oppilashuollon sekä hyvinvointiin liittyvien toimenpiteiden suunnittelu ja tavoitteiden asetus yksiköiden hyvinvointityölle.</a:t>
            </a:r>
          </a:p>
          <a:p>
            <a:r>
              <a:rPr lang="fi-FI" b="1" dirty="0"/>
              <a:t>Kokoonpano: </a:t>
            </a:r>
            <a:r>
              <a:rPr lang="fi-FI" dirty="0"/>
              <a:t>varhaiskasvatuksen edustus, sosiaalitoimen edustus, koulun edustus, oppilashuollon edustus</a:t>
            </a:r>
          </a:p>
          <a:p>
            <a:r>
              <a:rPr lang="fi-FI" b="1" dirty="0"/>
              <a:t>Kokouspäivät: </a:t>
            </a:r>
            <a:r>
              <a:rPr lang="fi-FI" dirty="0">
                <a:ea typeface="+mn-lt"/>
                <a:cs typeface="+mn-lt"/>
              </a:rPr>
              <a:t>Lukuvuonna 2022-2023 Kuparivuoren koulun alueellinen oppilashuoltoryhmä kokoontuu:</a:t>
            </a:r>
          </a:p>
          <a:p>
            <a:r>
              <a:rPr lang="fi-FI" dirty="0">
                <a:ea typeface="+mn-lt"/>
                <a:cs typeface="+mn-lt"/>
              </a:rPr>
              <a:t>ma 10.10.2022</a:t>
            </a:r>
            <a:endParaRPr lang="fi-FI" dirty="0"/>
          </a:p>
          <a:p>
            <a:endParaRPr lang="fi-FI" dirty="0"/>
          </a:p>
          <a:p>
            <a:pPr marL="0" indent="0">
              <a:buNone/>
            </a:pPr>
            <a:endParaRPr lang="fi-FI" dirty="0"/>
          </a:p>
        </p:txBody>
      </p:sp>
      <p:sp>
        <p:nvSpPr>
          <p:cNvPr id="4" name="Sisällön paikkamerkki 3"/>
          <p:cNvSpPr>
            <a:spLocks noGrp="1"/>
          </p:cNvSpPr>
          <p:nvPr>
            <p:ph sz="half" idx="2"/>
          </p:nvPr>
        </p:nvSpPr>
        <p:spPr/>
        <p:txBody>
          <a:bodyPr vert="horz" lIns="91440" tIns="45720" rIns="91440" bIns="45720" rtlCol="0" anchor="t">
            <a:normAutofit/>
          </a:bodyPr>
          <a:lstStyle/>
          <a:p>
            <a:r>
              <a:rPr lang="fi-FI"/>
              <a:t>ALUEELLINEN HYTI =</a:t>
            </a:r>
          </a:p>
          <a:p>
            <a:pPr>
              <a:buFont typeface="Arial" panose="020B0604020202020204" pitchFamily="34" charset="0"/>
              <a:buChar char="•"/>
            </a:pPr>
            <a:r>
              <a:rPr lang="fi-FI"/>
              <a:t> Oppilaskunnan edustus</a:t>
            </a:r>
          </a:p>
          <a:p>
            <a:pPr>
              <a:buFont typeface="Arial" panose="020B0604020202020204" pitchFamily="34" charset="0"/>
              <a:buChar char="•"/>
            </a:pPr>
            <a:r>
              <a:rPr lang="fi-FI"/>
              <a:t> Vanhempainyhdistyksen edustus</a:t>
            </a:r>
          </a:p>
          <a:p>
            <a:pPr>
              <a:buFont typeface="Arial" panose="020B0604020202020204" pitchFamily="34" charset="0"/>
              <a:buChar char="•"/>
            </a:pPr>
            <a:r>
              <a:rPr lang="fi-FI"/>
              <a:t> Sosiaalitoimen edustus</a:t>
            </a:r>
          </a:p>
          <a:p>
            <a:pPr>
              <a:buFont typeface="Arial" panose="020B0604020202020204" pitchFamily="34" charset="0"/>
              <a:buChar char="•"/>
            </a:pPr>
            <a:r>
              <a:rPr lang="fi-FI"/>
              <a:t> Koulupsykologi, kuraattori ja kouluterveydenhoitaja</a:t>
            </a:r>
          </a:p>
          <a:p>
            <a:pPr>
              <a:buFont typeface="Arial" panose="020B0604020202020204" pitchFamily="34" charset="0"/>
              <a:buChar char="•"/>
            </a:pPr>
            <a:r>
              <a:rPr lang="fi-FI"/>
              <a:t> Koulun edustus</a:t>
            </a:r>
          </a:p>
          <a:p>
            <a:pPr>
              <a:buFont typeface="Arial" panose="020B0604020202020204" pitchFamily="34" charset="0"/>
              <a:buChar char="•"/>
            </a:pPr>
            <a:r>
              <a:rPr lang="fi-FI"/>
              <a:t> Varhaiskasvatuksen edustus</a:t>
            </a:r>
          </a:p>
          <a:p>
            <a:pPr>
              <a:buFont typeface="Arial" panose="020B0604020202020204" pitchFamily="34" charset="0"/>
              <a:buChar char="•"/>
            </a:pPr>
            <a:endParaRPr lang="fi-FI"/>
          </a:p>
          <a:p>
            <a:endParaRPr lang="fi-FI"/>
          </a:p>
          <a:p>
            <a:endParaRPr lang="fi-FI"/>
          </a:p>
        </p:txBody>
      </p:sp>
    </p:spTree>
    <p:extLst>
      <p:ext uri="{BB962C8B-B14F-4D97-AF65-F5344CB8AC3E}">
        <p14:creationId xmlns:p14="http://schemas.microsoft.com/office/powerpoint/2010/main" val="276756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Oppilaskunnan hallitus </a:t>
            </a:r>
          </a:p>
        </p:txBody>
      </p:sp>
      <p:sp>
        <p:nvSpPr>
          <p:cNvPr id="3" name="Sisällön paikkamerkki 2"/>
          <p:cNvSpPr>
            <a:spLocks noGrp="1"/>
          </p:cNvSpPr>
          <p:nvPr>
            <p:ph sz="half" idx="1"/>
          </p:nvPr>
        </p:nvSpPr>
        <p:spPr>
          <a:xfrm>
            <a:off x="1024127" y="1959428"/>
            <a:ext cx="5293360" cy="4460422"/>
          </a:xfrm>
        </p:spPr>
        <p:txBody>
          <a:bodyPr vert="horz" lIns="45720" tIns="45720" rIns="45720" bIns="45720" rtlCol="0" anchor="t">
            <a:normAutofit fontScale="32500" lnSpcReduction="20000"/>
          </a:bodyPr>
          <a:lstStyle/>
          <a:p>
            <a:pPr marL="0" indent="0">
              <a:buNone/>
            </a:pPr>
            <a:r>
              <a:rPr lang="fi-FI" sz="5000" i="1" u="sng">
                <a:solidFill>
                  <a:srgbClr val="C00000"/>
                </a:solidFill>
              </a:rPr>
              <a:t>Oppilaskunnan hallituksen tehtäviin kuuluu mm.</a:t>
            </a:r>
          </a:p>
          <a:p>
            <a:pPr marL="0" indent="0">
              <a:buNone/>
            </a:pPr>
            <a:r>
              <a:rPr lang="fi-FI" sz="5000" i="1" u="sng">
                <a:solidFill>
                  <a:srgbClr val="C00000"/>
                </a:solidFill>
              </a:rPr>
              <a:t>Uudistaminen</a:t>
            </a:r>
            <a:r>
              <a:rPr lang="fi-FI" sz="5000" i="1" u="sng"/>
              <a:t>:</a:t>
            </a:r>
            <a:r>
              <a:rPr lang="fi-FI" sz="5000" i="1"/>
              <a:t> Hallituksella on silmää muutokselle.  Kun he näkevät, että jonkin asian voisi tehdä koulussa ja oppitunneilla toisin, he ryhtyvät viemään asiaa eteenpäin.  He neuvottelevat koulun aikuisten kanssa ja ovat valmiita esittelemään ideoita koulun oppilaille.</a:t>
            </a:r>
            <a:endParaRPr lang="fi-FI" sz="5000"/>
          </a:p>
          <a:p>
            <a:pPr marL="0" indent="0">
              <a:buNone/>
            </a:pPr>
            <a:r>
              <a:rPr lang="fi-FI" sz="5000" i="1" u="sng">
                <a:solidFill>
                  <a:srgbClr val="C00000"/>
                </a:solidFill>
              </a:rPr>
              <a:t>Auttaminen</a:t>
            </a:r>
            <a:r>
              <a:rPr lang="fi-FI" sz="5000" i="1"/>
              <a:t>: Hallituksella on silmää kavereitten välisiin juttuihin.  Kun he näkevät kiusaamiseen johtavat tilanteet, he menevät heti väliin ja yrittävät pelastaa jutun. He myös ymmärtävät milloin  kannattaa hakea apua aikuiselta.  He pyrkivät ideoimaan leikkejä ja pelejä, joissa kaikenikäiset pääsevät mukaan.</a:t>
            </a:r>
            <a:endParaRPr lang="fi-FI" sz="5000"/>
          </a:p>
          <a:p>
            <a:pPr marL="0" indent="0">
              <a:buNone/>
            </a:pPr>
            <a:r>
              <a:rPr lang="fi-FI" sz="5000" i="1" u="sng">
                <a:solidFill>
                  <a:srgbClr val="C00000"/>
                </a:solidFill>
              </a:rPr>
              <a:t>Virkistys</a:t>
            </a:r>
            <a:r>
              <a:rPr lang="fi-FI" sz="5000" i="1"/>
              <a:t>: Hallitus ideoi mukavia tilaisuuksia, juhlia ja projekteja, jotka tuovat virkistystä koulun arkityöhön. </a:t>
            </a:r>
          </a:p>
          <a:p>
            <a:endParaRPr lang="fi-FI"/>
          </a:p>
        </p:txBody>
      </p:sp>
      <p:sp>
        <p:nvSpPr>
          <p:cNvPr id="4" name="Sisällön paikkamerkki 3"/>
          <p:cNvSpPr>
            <a:spLocks noGrp="1"/>
          </p:cNvSpPr>
          <p:nvPr>
            <p:ph sz="half" idx="2"/>
          </p:nvPr>
        </p:nvSpPr>
        <p:spPr>
          <a:xfrm>
            <a:off x="6689803" y="1959429"/>
            <a:ext cx="4754880" cy="3848890"/>
          </a:xfrm>
        </p:spPr>
        <p:txBody>
          <a:bodyPr vert="horz" lIns="45720" tIns="45720" rIns="45720" bIns="45720" rtlCol="0" anchor="t">
            <a:normAutofit fontScale="32500" lnSpcReduction="20000"/>
          </a:bodyPr>
          <a:lstStyle/>
          <a:p>
            <a:r>
              <a:rPr lang="fi-FI" sz="4500" u="sng" dirty="0">
                <a:ea typeface="+mn-lt"/>
                <a:cs typeface="+mn-lt"/>
              </a:rPr>
              <a:t>Oppilaskunnan jäsenet:</a:t>
            </a:r>
            <a:endParaRPr lang="fi-FI" sz="4500" dirty="0"/>
          </a:p>
          <a:p>
            <a:r>
              <a:rPr lang="fi-FI" sz="4500" dirty="0">
                <a:ea typeface="+mn-lt"/>
                <a:cs typeface="+mn-lt"/>
              </a:rPr>
              <a:t>PR1 + PR3: Jimi Ylinen (Veeti Pyykkö)</a:t>
            </a:r>
            <a:endParaRPr lang="fi-FI" dirty="0"/>
          </a:p>
          <a:p>
            <a:r>
              <a:rPr lang="fi-FI" sz="4500" dirty="0">
                <a:ea typeface="+mn-lt"/>
                <a:cs typeface="+mn-lt"/>
              </a:rPr>
              <a:t>PR2: Elmeri Kivimäki </a:t>
            </a:r>
            <a:endParaRPr lang="fi-FI" dirty="0"/>
          </a:p>
          <a:p>
            <a:r>
              <a:rPr lang="fi-FI" sz="4500" dirty="0">
                <a:ea typeface="+mn-lt"/>
                <a:cs typeface="+mn-lt"/>
              </a:rPr>
              <a:t>2.lk Juho Salonen (Justiina </a:t>
            </a:r>
            <a:r>
              <a:rPr lang="fi-FI" sz="4500" dirty="0" err="1">
                <a:ea typeface="+mn-lt"/>
                <a:cs typeface="+mn-lt"/>
              </a:rPr>
              <a:t>Rantaeskola</a:t>
            </a:r>
            <a:r>
              <a:rPr lang="fi-FI" sz="4500" dirty="0">
                <a:ea typeface="+mn-lt"/>
                <a:cs typeface="+mn-lt"/>
              </a:rPr>
              <a:t>)</a:t>
            </a:r>
            <a:endParaRPr lang="fi-FI" dirty="0"/>
          </a:p>
          <a:p>
            <a:r>
              <a:rPr lang="fi-FI" sz="4500" dirty="0">
                <a:ea typeface="+mn-lt"/>
                <a:cs typeface="+mn-lt"/>
              </a:rPr>
              <a:t>3.lk Pipsa Mäkiranta (Joona Tuominen)</a:t>
            </a:r>
            <a:endParaRPr lang="fi-FI" dirty="0"/>
          </a:p>
          <a:p>
            <a:r>
              <a:rPr lang="fi-FI" sz="4500" dirty="0">
                <a:ea typeface="+mn-lt"/>
                <a:cs typeface="+mn-lt"/>
              </a:rPr>
              <a:t>4a. Oliver </a:t>
            </a:r>
            <a:r>
              <a:rPr lang="fi-FI" sz="4500" dirty="0" err="1">
                <a:ea typeface="+mn-lt"/>
                <a:cs typeface="+mn-lt"/>
              </a:rPr>
              <a:t>Tursi</a:t>
            </a:r>
            <a:r>
              <a:rPr lang="fi-FI" sz="4500" dirty="0">
                <a:ea typeface="+mn-lt"/>
                <a:cs typeface="+mn-lt"/>
              </a:rPr>
              <a:t> (Helka Laaksonen)</a:t>
            </a:r>
            <a:endParaRPr lang="fi-FI" dirty="0"/>
          </a:p>
          <a:p>
            <a:r>
              <a:rPr lang="fi-FI" sz="4500" dirty="0">
                <a:ea typeface="+mn-lt"/>
                <a:cs typeface="+mn-lt"/>
              </a:rPr>
              <a:t>4b. Matilda Ahokas (Erik Kankare)</a:t>
            </a:r>
            <a:endParaRPr lang="fi-FI" dirty="0"/>
          </a:p>
          <a:p>
            <a:r>
              <a:rPr lang="fi-FI" sz="4500" dirty="0">
                <a:ea typeface="+mn-lt"/>
                <a:cs typeface="+mn-lt"/>
              </a:rPr>
              <a:t>5a. Alex </a:t>
            </a:r>
            <a:r>
              <a:rPr lang="fi-FI" sz="4500" dirty="0" err="1">
                <a:ea typeface="+mn-lt"/>
                <a:cs typeface="+mn-lt"/>
              </a:rPr>
              <a:t>Hanni</a:t>
            </a:r>
            <a:r>
              <a:rPr lang="fi-FI" sz="4500" dirty="0">
                <a:ea typeface="+mn-lt"/>
                <a:cs typeface="+mn-lt"/>
              </a:rPr>
              <a:t> (Daniela Öström)</a:t>
            </a:r>
            <a:endParaRPr lang="fi-FI" dirty="0"/>
          </a:p>
          <a:p>
            <a:r>
              <a:rPr lang="fi-FI" sz="4500" dirty="0">
                <a:ea typeface="+mn-lt"/>
                <a:cs typeface="+mn-lt"/>
              </a:rPr>
              <a:t>5b. Kerttu Vasama (Nestori Haapanen)</a:t>
            </a:r>
            <a:endParaRPr lang="fi-FI" dirty="0"/>
          </a:p>
          <a:p>
            <a:r>
              <a:rPr lang="fi-FI" sz="4500" dirty="0">
                <a:ea typeface="+mn-lt"/>
                <a:cs typeface="+mn-lt"/>
              </a:rPr>
              <a:t>6a. Tiitus Palin (</a:t>
            </a:r>
            <a:r>
              <a:rPr lang="fi-FI" sz="4500" dirty="0" err="1">
                <a:ea typeface="+mn-lt"/>
                <a:cs typeface="+mn-lt"/>
              </a:rPr>
              <a:t>Lenni</a:t>
            </a:r>
            <a:r>
              <a:rPr lang="fi-FI" sz="4500" dirty="0">
                <a:ea typeface="+mn-lt"/>
                <a:cs typeface="+mn-lt"/>
              </a:rPr>
              <a:t> Virolainen)</a:t>
            </a:r>
            <a:endParaRPr lang="fi-FI" dirty="0"/>
          </a:p>
          <a:p>
            <a:r>
              <a:rPr lang="fi-FI" sz="4500" dirty="0">
                <a:ea typeface="+mn-lt"/>
                <a:cs typeface="+mn-lt"/>
              </a:rPr>
              <a:t>6b. Julius Rovio (Peppi Kaitaniemi)</a:t>
            </a:r>
            <a:endParaRPr lang="fi-FI" dirty="0"/>
          </a:p>
          <a:p>
            <a:endParaRPr lang="fi-FI" sz="1200" dirty="0">
              <a:ea typeface="+mn-lt"/>
              <a:cs typeface="+mn-lt"/>
            </a:endParaRPr>
          </a:p>
        </p:txBody>
      </p:sp>
    </p:spTree>
    <p:extLst>
      <p:ext uri="{BB962C8B-B14F-4D97-AF65-F5344CB8AC3E}">
        <p14:creationId xmlns:p14="http://schemas.microsoft.com/office/powerpoint/2010/main" val="1836842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F14994-57D0-4499-A544-ED2184D3F444}"/>
              </a:ext>
            </a:extLst>
          </p:cNvPr>
          <p:cNvSpPr>
            <a:spLocks noGrp="1"/>
          </p:cNvSpPr>
          <p:nvPr>
            <p:ph type="title"/>
          </p:nvPr>
        </p:nvSpPr>
        <p:spPr/>
        <p:txBody>
          <a:bodyPr>
            <a:normAutofit/>
          </a:bodyPr>
          <a:lstStyle/>
          <a:p>
            <a:r>
              <a:rPr lang="fi-FI"/>
              <a:t>Oppilaskunnan hallituksen suunnitelmia/ ideoita </a:t>
            </a:r>
          </a:p>
        </p:txBody>
      </p:sp>
      <p:sp>
        <p:nvSpPr>
          <p:cNvPr id="3" name="Sisällön paikkamerkki 2">
            <a:extLst>
              <a:ext uri="{FF2B5EF4-FFF2-40B4-BE49-F238E27FC236}">
                <a16:creationId xmlns:a16="http://schemas.microsoft.com/office/drawing/2014/main" id="{75906DAC-1EF3-4808-A9A9-AEA89F57F504}"/>
              </a:ext>
            </a:extLst>
          </p:cNvPr>
          <p:cNvSpPr>
            <a:spLocks noGrp="1"/>
          </p:cNvSpPr>
          <p:nvPr>
            <p:ph idx="1"/>
          </p:nvPr>
        </p:nvSpPr>
        <p:spPr/>
        <p:txBody>
          <a:bodyPr vert="horz" lIns="45720" tIns="45720" rIns="45720" bIns="45720" rtlCol="0" anchor="t">
            <a:normAutofit fontScale="70000" lnSpcReduction="20000"/>
          </a:bodyPr>
          <a:lstStyle/>
          <a:p>
            <a:r>
              <a:rPr lang="fi-FI" dirty="0"/>
              <a:t>VIRKISTYS: naamiaispäivä pe 30.10 </a:t>
            </a:r>
            <a:r>
              <a:rPr lang="fi" dirty="0">
                <a:ea typeface="+mn-lt"/>
                <a:cs typeface="+mn-lt"/>
              </a:rPr>
              <a:t>Pe 30.10 naamiaispukeutuminen luokissa, oppilaskunnan toive</a:t>
            </a:r>
            <a:endParaRPr lang="fi-FI">
              <a:ea typeface="+mn-lt"/>
              <a:cs typeface="+mn-lt"/>
            </a:endParaRPr>
          </a:p>
          <a:p>
            <a:r>
              <a:rPr lang="fi" dirty="0">
                <a:ea typeface="+mn-lt"/>
                <a:cs typeface="+mn-lt"/>
              </a:rPr>
              <a:t>Heijastinratsia: 11.11 ovella ohjaajia tutkimassa, heijastimelliset saavat karkin. Koko koulu lukee,</a:t>
            </a:r>
            <a:endParaRPr lang="fi-FI" dirty="0">
              <a:ea typeface="+mn-lt"/>
              <a:cs typeface="+mn-lt"/>
            </a:endParaRPr>
          </a:p>
          <a:p>
            <a:r>
              <a:rPr lang="fi" dirty="0" err="1">
                <a:ea typeface="+mn-lt"/>
                <a:cs typeface="+mn-lt"/>
              </a:rPr>
              <a:t>Itsenäisyyspv</a:t>
            </a:r>
            <a:r>
              <a:rPr lang="fi" dirty="0">
                <a:ea typeface="+mn-lt"/>
                <a:cs typeface="+mn-lt"/>
              </a:rPr>
              <a:t> aamunavaus pe 4.12 </a:t>
            </a:r>
            <a:r>
              <a:rPr lang="fi" dirty="0" err="1">
                <a:ea typeface="+mn-lt"/>
                <a:cs typeface="+mn-lt"/>
              </a:rPr>
              <a:t>huom</a:t>
            </a:r>
            <a:r>
              <a:rPr lang="fi" dirty="0">
                <a:ea typeface="+mn-lt"/>
                <a:cs typeface="+mn-lt"/>
              </a:rPr>
              <a:t>! -&gt;Oppilaskunta ehdottaa sinivalkoinen pukeutuminen, hyvää syntymäpäivää suomi-musiikkikonsertti yhdellä tunnilla</a:t>
            </a:r>
            <a:endParaRPr lang="fi-FI">
              <a:ea typeface="+mn-lt"/>
              <a:cs typeface="+mn-lt"/>
            </a:endParaRPr>
          </a:p>
          <a:p>
            <a:r>
              <a:rPr lang="fi" dirty="0"/>
              <a:t>Välitunneilla yksi musavälkkä</a:t>
            </a:r>
          </a:p>
          <a:p>
            <a:r>
              <a:rPr lang="fi-FI" dirty="0"/>
              <a:t>AUTTAMINEN: VERSO, välkkärit</a:t>
            </a:r>
          </a:p>
          <a:p>
            <a:r>
              <a:rPr lang="fi-FI" dirty="0"/>
              <a:t>UUDISTAMINEN: ideoitiin parannuksia koulun pihaan vanhempainyhdistyksen kanssa</a:t>
            </a:r>
          </a:p>
          <a:p>
            <a:r>
              <a:rPr lang="fi-FI" dirty="0">
                <a:ea typeface="+mn-lt"/>
                <a:cs typeface="+mn-lt"/>
              </a:rPr>
              <a:t>Kuparivuoren koulun oppilaskunnassa on yksi varsinainen jäsen ja yksi varajäsen jokaisesta luokasta. Oppilaskunnan vaalit pidetään joka syksy syysloman aikoihin.</a:t>
            </a:r>
            <a:br>
              <a:rPr lang="fi-FI" dirty="0">
                <a:ea typeface="+mn-lt"/>
                <a:cs typeface="+mn-lt"/>
              </a:rPr>
            </a:br>
            <a:br>
              <a:rPr lang="fi-FI" dirty="0">
                <a:ea typeface="+mn-lt"/>
                <a:cs typeface="+mn-lt"/>
              </a:rPr>
            </a:br>
            <a:r>
              <a:rPr lang="fi-FI" dirty="0">
                <a:ea typeface="+mn-lt"/>
                <a:cs typeface="+mn-lt"/>
              </a:rPr>
              <a:t>Oppilaskunta kokoontuu n. kerran kolmessa viikossa vararehtori Kaarina Heinosen ja opettaja Minna Sandvikin johdolla, ja aiheena on jokin kouluamme koskeva asia. Kokoukset voivat olla joko välitunnilla pidettäviä tai koko oppitunnin mittaisia tapaamisia. Oppilaskunnalle esitellään </a:t>
            </a:r>
            <a:r>
              <a:rPr lang="fi-FI" dirty="0" err="1">
                <a:ea typeface="+mn-lt"/>
                <a:cs typeface="+mn-lt"/>
              </a:rPr>
              <a:t>sillon</a:t>
            </a:r>
            <a:r>
              <a:rPr lang="fi-FI" dirty="0">
                <a:ea typeface="+mn-lt"/>
                <a:cs typeface="+mn-lt"/>
              </a:rPr>
              <a:t>, mitä asioita tulevassa opettajakokouksessa käsitellään, ja oppilaskunta saa lähettää myös omat terveisensä opettajakokoukseen. Tarkoitus on, että oppilaat saavat osallistua päätöksen tekoon ja myös ideoida, miten koulustamme saataisiin yhä vain mukavampi ja toimivampi paikka. Valitettavasti korona asettaa nyt rajoituksia toiminnallemme, mutta varmasti yhdessä keksimme, miten tässäkin tilanteessa saadaan hyvää aikaiseksi!</a:t>
            </a:r>
            <a:endParaRPr lang="fi-FI"/>
          </a:p>
          <a:p>
            <a:endParaRPr lang="fi-FI"/>
          </a:p>
          <a:p>
            <a:endParaRPr lang="fi-FI"/>
          </a:p>
        </p:txBody>
      </p:sp>
    </p:spTree>
    <p:extLst>
      <p:ext uri="{BB962C8B-B14F-4D97-AF65-F5344CB8AC3E}">
        <p14:creationId xmlns:p14="http://schemas.microsoft.com/office/powerpoint/2010/main" val="1376468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EC68D8673472C34A807B27AA5AEC7B19" ma:contentTypeVersion="5" ma:contentTypeDescription="Luo uusi asiakirja." ma:contentTypeScope="" ma:versionID="5e8fdcf75acb1e732f87ce8ba9b87099">
  <xsd:schema xmlns:xsd="http://www.w3.org/2001/XMLSchema" xmlns:xs="http://www.w3.org/2001/XMLSchema" xmlns:p="http://schemas.microsoft.com/office/2006/metadata/properties" xmlns:ns3="ad9fba86-ac4a-4aa7-9a6c-3f7c74eea69d" xmlns:ns4="9fc18054-d852-4920-b22a-45755df06591" targetNamespace="http://schemas.microsoft.com/office/2006/metadata/properties" ma:root="true" ma:fieldsID="a970eb99a9323859af498f1d256ac442" ns3:_="" ns4:_="">
    <xsd:import namespace="ad9fba86-ac4a-4aa7-9a6c-3f7c74eea69d"/>
    <xsd:import namespace="9fc18054-d852-4920-b22a-45755df0659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9fba86-ac4a-4aa7-9a6c-3f7c74eea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fc18054-d852-4920-b22a-45755df06591"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7C9162-54F3-49C9-A161-C7D6A1BD2DDD}">
  <ds:schemaRefs>
    <ds:schemaRef ds:uri="9fc18054-d852-4920-b22a-45755df06591"/>
    <ds:schemaRef ds:uri="ad9fba86-ac4a-4aa7-9a6c-3f7c74eea69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2A8BCDC-1A25-4166-A17A-36067F5B83B1}">
  <ds:schemaRefs>
    <ds:schemaRef ds:uri="9fc18054-d852-4920-b22a-45755df06591"/>
    <ds:schemaRef ds:uri="ad9fba86-ac4a-4aa7-9a6c-3f7c74eea6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11A20D8-9183-44A2-AD02-3A6014011F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TotalTime>
  <Words>2348</Words>
  <Application>Microsoft Office PowerPoint</Application>
  <PresentationFormat>Widescreen</PresentationFormat>
  <Paragraphs>247</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Integral</vt:lpstr>
      <vt:lpstr>Kuparivuoren KOULUN OPPILASHUOLTosuunnitelma </vt:lpstr>
      <vt:lpstr>SUUNNITELMAN TEKEMISEEN OSALLISTUNEET (alkusyksy)</vt:lpstr>
      <vt:lpstr>Suunnitelman välitarkastukseen osallistuneet (Vuoden ALUSSA) </vt:lpstr>
      <vt:lpstr>Oppilashuollon yleiset tavoitteet </vt:lpstr>
      <vt:lpstr>koulukohtainen ja alueellinen oppilashuoltoryhmä</vt:lpstr>
      <vt:lpstr>KOULUN HYVINVOINTITIIMI (HYTI)</vt:lpstr>
      <vt:lpstr>ALUEELLINEN HYVINVOINTITIIMI</vt:lpstr>
      <vt:lpstr>Oppilaskunnan hallitus </vt:lpstr>
      <vt:lpstr>Oppilaskunnan hallituksen suunnitelmia/ ideoita </vt:lpstr>
      <vt:lpstr>Vanhempainyhdistys</vt:lpstr>
      <vt:lpstr>Huoltajien osallisuus, vanhempainyhdistyksen toiminta  </vt:lpstr>
      <vt:lpstr>Oppilashuollon kokonaistarve ja käytettävissä olevat palvelut</vt:lpstr>
      <vt:lpstr>TERVEYDENHOITAJA kuparivuoren koulussa</vt:lpstr>
      <vt:lpstr>KURAATTORI kuparivuoreN KOULUSSA</vt:lpstr>
      <vt:lpstr>KOULUPSYKOLOGI kuparivuoren KOULUSSA</vt:lpstr>
      <vt:lpstr>Koulumme oppimisen tuen pedagogiset palvelut</vt:lpstr>
      <vt:lpstr>Perheohjaaja</vt:lpstr>
      <vt:lpstr>Tasa-arvo ja yhdenvertaisuus koululla</vt:lpstr>
      <vt:lpstr>NAANTALIN LASTEN JA NUORTEN HYVINVOINTISUUNNITELMAN JA Kouluterveyskyselyn pohjalta asetettavat tavoitteet</vt:lpstr>
      <vt:lpstr>PowerPoint Presentation</vt:lpstr>
      <vt:lpstr>SKY- sitouttava kouluyhteisötyö HYTI-tiimissä </vt:lpstr>
      <vt:lpstr>POISSAOLOJEN TILANNEKUVA hyti-tiimissä</vt:lpstr>
      <vt:lpstr>Varhainen tuki poissaoloihin</vt:lpstr>
      <vt:lpstr>PowerPoint Presentation</vt:lpstr>
      <vt:lpstr>Kasvatuskeskustelujen ja kurinpitomenettelyjen toteuttamisen seurantaa koskeva suunnitelma</vt:lpstr>
      <vt:lpstr>Muita esille nousseita asioita</vt:lpstr>
    </vt:vector>
  </TitlesOfParts>
  <Company>Naantalin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VELKUAN KOULUN OPPILASHUOLTO</dc:title>
  <dc:creator>Soukka Päivi</dc:creator>
  <cp:lastModifiedBy>Syrjämäki Miia</cp:lastModifiedBy>
  <cp:revision>277</cp:revision>
  <cp:lastPrinted>2018-01-25T05:35:54Z</cp:lastPrinted>
  <dcterms:created xsi:type="dcterms:W3CDTF">2015-01-28T05:58:43Z</dcterms:created>
  <dcterms:modified xsi:type="dcterms:W3CDTF">2022-09-20T12:25:32Z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0x010100EC68D8673472C34A807B27AA5AEC7B19</vt:lpwstr>
  </property>
</Properties>
</file>