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1" r:id="rId10"/>
    <p:sldId id="272" r:id="rId11"/>
    <p:sldId id="264" r:id="rId12"/>
    <p:sldId id="265" r:id="rId13"/>
    <p:sldId id="266" r:id="rId14"/>
    <p:sldId id="270" r:id="rId15"/>
    <p:sldId id="267" r:id="rId16"/>
    <p:sldId id="268" r:id="rId17"/>
    <p:sldId id="273" r:id="rId18"/>
    <p:sldId id="269" r:id="rId19"/>
  </p:sldIdLst>
  <p:sldSz cx="10287000" cy="10287000"/>
  <p:notesSz cx="6858000" cy="9144000"/>
  <p:embeddedFontLst>
    <p:embeddedFont>
      <p:font typeface="Freckle Face" panose="020B0604020202020204" charset="0"/>
      <p:regular r:id="rId20"/>
    </p:embeddedFont>
    <p:embeddedFont>
      <p:font typeface="Mansalva" panose="020B0604020202020204" charset="0"/>
      <p:regular r:id="rId21"/>
    </p:embeddedFont>
    <p:embeddedFont>
      <p:font typeface="Some Time Later" panose="020B0604020202020204" charset="0"/>
      <p:regular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542EF27-7385-4739-B723-51C226BDA77D}" v="7" dt="2026-08-03T11:51:03.7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81" d="100"/>
          <a:sy n="81" d="100"/>
        </p:scale>
        <p:origin x="219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microsoft.com/office/2015/10/relationships/revisionInfo" Target="revisionInfo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03T11:36:30.136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3670 0,'-3'1,"0"1,-1-1,1 0,0 1,1 0,-1 0,0 0,0 0,1 0,0 0,-5 6,-1-1,-259 268,7-6,-34 17,199-191,43-43,-61 75,5 12,95-123,0-1,-1-1,-1 0,0 0,-23 14,-91 51,53-35,27-14,9-7,1 1,1 3,1 1,-57 56,87-75,-148 154,65-86,47-42,-52 57,55-54,-1-1,-2-2,-85 52,-16 13,-120 123,202-167,-2-3,-140 86,141-98,-15 12,-137 122,206-165,1-1,0 1,0 1,1 0,1 0,0 0,0 1,1-1,0 1,1 1,1-1,0 1,0-1,0 14,0 22,1 0,7 67,-2-75,-1-10,1 0,2-1,1 1,1-1,2-1,0 1,2-2,1 1,2-1,0-1,2-1,0 0,2-1,32 34,1-3,53 74,18 21,-73-97,2-2,84 65,-109-97,1-1,1-2,0 0,1-2,1-2,0 0,0-2,33 6,74 7,1-6,268-2,-344-15,88-4,-132 3,-1-2,0 0,1-1,-2-1,1 0,22-11,-35 14,0-1,0 0,0 0,0 0,0 0,-1-1,1 0,-1 1,0-1,0 0,4-9,21-55,-10 21,-5 20,-2-1,-2 0,12-48,-13 43,2 2,15-36,1-2,42-97,-46 118,-1-1,-3-1,15-66,-18 39,4-13,11-149,-26-404,-6 337,8 249,1 36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03T11:36:32.697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0 414,'7'0,"0"-1,-1 0,0-1,1 1,-1-1,0 0,0-1,0 1,8-5,52-38,-28 19,10-6,-1-2,62-60,-92 79,2 0,0 2,1 0,34-17,91-31,-120 51,-21 9,0 0,1 0,-1 1,1-1,0 1,-1 0,1 0,-1 0,1 1,-1 0,1 0,-1 0,0 0,1 1,-1-1,0 1,0 0,0 1,0-1,0 1,-1-1,1 1,-1 0,0 0,5 5,7 9,-1 1,0 0,19 34,25 46,168 263,-208-337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03T11:37:02.823"/>
    </inkml:context>
    <inkml:brush xml:id="br0">
      <inkml:brushProperty name="width" value="0.3" units="cm"/>
      <inkml:brushProperty name="height" value="0.6" units="cm"/>
      <inkml:brushProperty name="color" value="#FF8517"/>
      <inkml:brushProperty name="tip" value="rectangle"/>
      <inkml:brushProperty name="rasterOp" value="maskPen"/>
      <inkml:brushProperty name="ignorePressure" value="1"/>
    </inkml:brush>
  </inkml:definitions>
  <inkml:trace contextRef="#ctx0" brushRef="#br0">10422 5339,'-2'-1,"0"0,-1 0,1 0,0 0,0 0,0 0,0-1,0 1,1-1,-1 1,0-1,1 0,-4-3,-3-3,-184-144,135 111,-11-4,-145-71,-31-20,-30-33,259 159,-206-148,83 53,-93-81,-57-60,219 190,-599-566,613 555,2-3,-83-147,66 99,-233-368,243 394,-136-159,27 36,70 89,-40-45,89 118,-172-173,39 47,-34-29,43 56,-120-100,216 192,-163-95,175 124,-134-45,191 73,-32-8,0 1,-44-4,21 5,-12 0,0 3,-120 8,63 1,-1806-3,1879 3,0 3,-77 18,109-18,1 1,0 2,0 1,-47 24,-13 7,47-24,-53 32,-236 147,12-9,265-150,2 3,1 1,-50 56,41-39,34-32,0 1,2 1,1 1,-21 38,-59 131,77-147,5-6,1 1,2 1,-18 90,-5 150,19-122,3 21,11 298,9-261,-3 1064,18-1054,-3-98,-10-96,19 69,-1-8,55 384,-52-252,-1-12,36 348,-54-118,-9-285,-14 130,0-1,18 529,0-787,2 1,2-1,1 0,15 43,2 10,65 241,-59-204,154 588,-145-571,32 103,-64-221,-1 0,-1 0,1 41,-4-40,1 1,1-1,9 29,63 256,-14-49,-53-229,15 53,60 142,-11-60,55 109,-52-110,-47-98,19 53,-31-73,3 0,43 75,-15-39,25 36,-48-85,56 77,123 134,-154-201,2-1,2-3,71 42,-3-2,-85-58,1-3,52 23,-26-14,-23-13,0-2,77 17,-75-21,-2-4,0-2,0-1,0-2,67-6,-5 1,4 5,120-5,-194-3,-1-1,-1-2,1-1,-2-1,1-2,36-21,79-30,-90 45,-1-2,80-42,-118 54,1 1,0 1,0 1,0 0,1 1,0 1,29-2,138 1,-167 5,84 0,79 2,-156 2,0 1,-1 1,0 1,39 17,-35-12,1-2,53 11,87 15,-36-7,-25-1,-77-18,-1-2,62 8,179-13,-147-5,-59-1,-1-4,0-3,-1-2,0-3,80-30,-89 25,0-2,55-31,-108 52,-1 1,1-1,0 0,-1 0,1 0,-1 0,1 0,-1 0,1 0,-1 0,0 0,1-1,-1 1,0 0,0-1,0 1,0-1,0 0,-1 1,1-1,0 1,-1-1,1 0,-1 0,1 1,-1-1,0 0,0 0,0-3,-5-12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03T11:38:32.179"/>
    </inkml:context>
    <inkml:brush xml:id="br0">
      <inkml:brushProperty name="width" value="0.3" units="cm"/>
      <inkml:brushProperty name="height" value="0.6" units="cm"/>
      <inkml:brushProperty name="color" value="#FF2500"/>
      <inkml:brushProperty name="tip" value="rectangle"/>
      <inkml:brushProperty name="rasterOp" value="maskPen"/>
      <inkml:brushProperty name="ignorePressure" value="1"/>
    </inkml:brush>
  </inkml:definitions>
  <inkml:trace contextRef="#ctx0" brushRef="#br0">6333 0,'-52'2,"0"2,1 2,0 3,0 1,-56 20,-204 84,-73 26,347-123,-1-1,-1-2,-61 14,74-22,-38 16,9-2,-19 6,1 4,-72 41,68-31,-108 38,131-56,1 3,0 2,-93 65,68-41,36-24,2 1,2 2,0 2,-50 55,79-77,0 1,1 0,0 1,0 0,1 0,1 0,0 1,1 0,0 0,1 0,0 1,1 0,1-1,0 1,1 0,0 0,2 0,-1 0,1 0,1 0,1 0,7 24,-4-21,1-1,1 0,0 0,1-1,1 0,0 0,1-1,20 20,11 7,60 43,-57-49,269 195,-232-174,154 97,-182-121,-31-17,1-1,0-2,1 0,37 12,65 22,-8-2,-9-1,-78-29,0-1,36 8,111 36,-74-20,257 91,-212-72,-89-38,-44-13,0-1,-1 2,0 0,18 10,-29-13,-1 0,1 0,-1 1,1-1,-1 1,0 0,-1 0,1 1,-1-1,1 1,-1 0,-1 0,1 0,-1 0,0 0,3 10,-2 3,0 1,-1-1,-1 0,0 1,-2-1,0 1,-1-1,-6 26,-7 15,-25 67,9-50,-54 96,57-119,10-15,-12 41,22-54,-1-2,-1 1,-1-1,-1 0,-28 39,-60 76,80-108,-60 77,70-93,0-1,-1 0,0 0,-1-1,0 0,-1-1,-1 0,1-1,-20 10,23-14,1 0,-1 1,1 1,1 0,-1 0,1 0,-8 13,-44 71,42-61,-27 36,-6 2,-47 87,63-99,-45 55,-113 146,168-227,-64 66,66-75,0 2,2 0,1 2,-30 48,-111 247,124-258,-87 112,-52 23,161-181,-1-1,-1-1,0 0,-36 22,-84 39,100-60,0-3,-1-1,-79 15,91-22,7-1,-37 8,0-2,-114 5,113-16,-68 2,122-1,0 1,0-1,0 1,0 0,0 0,0 0,0 0,1 1,-1-1,0 1,1 0,-1-1,1 1,-1 0,1 0,0 1,0-1,0 0,0 1,1 0,-1-1,0 1,1 0,0-1,0 1,0 0,0 0,0 0,1 0,-1 4,-1 12,0-1,2 0,0 1,3 19,-1-5,0 11,2 33,-8 77,-12-73,5-38,6-24,-1-1,-13 30,-5 13,-2 36,20-69,-1 0,-1-1,-2 1,-25 50,9-31,18-30,-1 0,-1-1,0-1,-14 16,-55 79,16-32,50-59,-1 0,-2-1,0-1,0 0,-2-1,-34 25,36-33,-1 0,1 0,-1-2,0 0,-1-1,0-1,1 0,-28 1,-16-2,-72-6,37 0,67 3,0-1,0-1,0-2,1-1,0-1,-35-12,-299-100,200 58,-27-2,80 30,73 22,0 2,-42-4,-6-2,82 14,-221-50,101 23,50 13,19 6,0 3,-1 2,-86 6,28 0,92-3,27 0,32 1,-19 2,0 0,0 2,0 1,-1 0,0 1,0 1,-1 1,26 17,18 4,-45-22,0 0,0 1,-1 0,0 2,17 14,-3 1,1-2,1-1,39 21,110 48,-111-58,1-3,78 24,-78-31,186 61,89 66,-220-91,-95-43,-22-13,1 2,0-1,-1 1,11 9,-17-12,0 1,1 0,-1-1,-1 1,1 0,-1 1,1-1,-1 0,0 1,-1-1,1 1,-1-1,2 7,2 33,-2-1,-2 0,-5 55,1 4,5 21,-5 128,0-232,-1 0,0 0,-2 0,0-1,-1 0,-14 25,-13 38,23-56,0-1,-1-1,-2 0,-28 37,-6 11,15-23,-57 64,-10 13,83-101,2-4,1 0,1 1,-19 40,24-37,0 0,2 0,1 0,0 1,2 0,1 0,2 40,2 879,0-916,1-1,1 0,1 0,15 42,5 28,5 49,-30-143,1 0,-1-1,1 1,-1 0,1-1,0 1,0-1,0 1,0-1,1 1,-1-1,0 0,1 1,0-1,0 0,0 0,0 0,0 0,0-1,0 1,0-1,1 1,-1-1,0 0,1 0,-1 0,1 0,0 0,-1 0,1-1,0 1,-1-1,1 0,0 0,3 0,8-2,0 0,1-2,-1 1,0-2,20-8,-3 1,56-13,178-27,-246 49,46-10,-39 8,0 0,46-2,551 7,-271 1,-160 14,-15 1,-13-16,-50-1,0 5,136 21,164 31,-288-48,127-8,-90-3,3833 3,-3962-2,62-11,12-1,-88 12,0-2,-1 0,1-1,31-12,41-11,-85 27,1 0,-1-1,0 0,0 0,0-1,0 0,0 0,-1-1,1 1,7-7,-11 6,1 0,-1 0,0 0,0 0,-1 0,1-1,-1 0,0 1,0-1,0 0,-1 0,0 0,0 0,0 0,0-8,4-71,-9-108,0 43,4 44,-18-497,6 281,0-4,-9-471,24 528,-1-35,-5-321,-29 367,5 80,-6-308,34-3524,-16 3753,-1 10,19 47,-5-151,-12 214,-2-53,16 51,19-145,-6-171,-14 308,1 136,0-1,-1 0,0 1,-1-1,0 1,0-1,-6-12,7 20,-1-1,0 1,0-1,0 1,-1 0,1 0,-1 0,0 0,0 0,1 0,-2 1,1 0,0-1,-1 1,1 0,-1 1,1-1,-1 1,0-1,1 1,-1 0,-6 0,-79-13,-183-37,218 41,-1 1,1 3,-1 3,-79 4,-81-4,136-4,-267-29,245 25,-1 6,-106 7,59 1,-1445-3,1559 3,0 1,0 2,0 2,1 1,-35 15,18-8,-16 5,1 3,1 3,-115 67,155-79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03T11:38:41.170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1578 1,'-10'0,"0"1,1 0,-1 1,0 0,1 1,0 0,0 0,-1 1,2 0,-1 1,-8 5,-11 10,-47 43,28-22,-22 18,32-25,-2-3,-79 50,73-54,1 3,1 1,-44 42,-104 123,65-59,-91 108,77-47,123-173,-16 25,3 2,-30 67,49-91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03T11:38:43.471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1533 0,'-76'5,"0"3,1 3,0 4,-76 25,126-32,0 2,1 1,1 0,-26 18,-19 9,52-28,0 1,1 0,1 1,0 1,-15 16,0 0,-181 141,17-15,107-75,-128 112,185-168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6-08-03T11:38:46.141"/>
    </inkml:context>
    <inkml:brush xml:id="br0">
      <inkml:brushProperty name="width" value="0.3" units="cm"/>
      <inkml:brushProperty name="height" value="0.6" units="cm"/>
      <inkml:brushProperty name="color" value="#00F900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2.png"/><Relationship Id="rId4" Type="http://schemas.openxmlformats.org/officeDocument/2006/relationships/image" Target="../media/image4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customXml" Target="../ink/ink5.xml"/><Relationship Id="rId18" Type="http://schemas.openxmlformats.org/officeDocument/2006/relationships/image" Target="../media/image15.png"/><Relationship Id="rId3" Type="http://schemas.openxmlformats.org/officeDocument/2006/relationships/image" Target="../media/image2.png"/><Relationship Id="rId7" Type="http://schemas.openxmlformats.org/officeDocument/2006/relationships/customXml" Target="../ink/ink2.xml"/><Relationship Id="rId12" Type="http://schemas.openxmlformats.org/officeDocument/2006/relationships/image" Target="../media/image12.png"/><Relationship Id="rId17" Type="http://schemas.openxmlformats.org/officeDocument/2006/relationships/customXml" Target="../ink/ink7.xml"/><Relationship Id="rId2" Type="http://schemas.openxmlformats.org/officeDocument/2006/relationships/image" Target="../media/image3.svg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11" Type="http://schemas.openxmlformats.org/officeDocument/2006/relationships/customXml" Target="../ink/ink4.xml"/><Relationship Id="rId5" Type="http://schemas.openxmlformats.org/officeDocument/2006/relationships/customXml" Target="../ink/ink1.xml"/><Relationship Id="rId15" Type="http://schemas.openxmlformats.org/officeDocument/2006/relationships/customXml" Target="../ink/ink6.xml"/><Relationship Id="rId10" Type="http://schemas.openxmlformats.org/officeDocument/2006/relationships/image" Target="../media/image11.png"/><Relationship Id="rId4" Type="http://schemas.openxmlformats.org/officeDocument/2006/relationships/image" Target="../media/image8.png"/><Relationship Id="rId9" Type="http://schemas.openxmlformats.org/officeDocument/2006/relationships/customXml" Target="../ink/ink3.xml"/><Relationship Id="rId1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naantali.fi/fi/hyvinvointi-ja-harrastukset/sun-harrastus-kouluikaisten-toimintaa/sun-harrastus-alakoululaisille" TargetMode="External"/><Relationship Id="rId5" Type="http://schemas.openxmlformats.org/officeDocument/2006/relationships/image" Target="../media/image6.sv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75351" y="4030629"/>
            <a:ext cx="7536299" cy="6645645"/>
          </a:xfrm>
          <a:custGeom>
            <a:avLst/>
            <a:gdLst/>
            <a:ahLst/>
            <a:cxnLst/>
            <a:rect l="l" t="t" r="r" b="b"/>
            <a:pathLst>
              <a:path w="7536299" h="6645645">
                <a:moveTo>
                  <a:pt x="0" y="0"/>
                </a:moveTo>
                <a:lnTo>
                  <a:pt x="7536298" y="0"/>
                </a:lnTo>
                <a:lnTo>
                  <a:pt x="7536298" y="6645645"/>
                </a:lnTo>
                <a:lnTo>
                  <a:pt x="0" y="664564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grpSp>
        <p:nvGrpSpPr>
          <p:cNvPr id="3" name="Group 3"/>
          <p:cNvGrpSpPr/>
          <p:nvPr/>
        </p:nvGrpSpPr>
        <p:grpSpPr>
          <a:xfrm>
            <a:off x="-723636" y="7391448"/>
            <a:ext cx="12054085" cy="5791105"/>
            <a:chOff x="0" y="0"/>
            <a:chExt cx="6350000" cy="6350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3175000" y="0"/>
                  </a:moveTo>
                  <a:cubicBezTo>
                    <a:pt x="1421496" y="0"/>
                    <a:pt x="0" y="1421496"/>
                    <a:pt x="0" y="3175000"/>
                  </a:cubicBezTo>
                  <a:cubicBezTo>
                    <a:pt x="0" y="4928504"/>
                    <a:pt x="1421496" y="6350000"/>
                    <a:pt x="3175000" y="6350000"/>
                  </a:cubicBezTo>
                  <a:cubicBezTo>
                    <a:pt x="4928504" y="6350000"/>
                    <a:pt x="6350000" y="4928504"/>
                    <a:pt x="6350000" y="3175000"/>
                  </a:cubicBezTo>
                  <a:cubicBezTo>
                    <a:pt x="6350000" y="1421496"/>
                    <a:pt x="4928504" y="0"/>
                    <a:pt x="3175000" y="0"/>
                  </a:cubicBezTo>
                  <a:close/>
                </a:path>
              </a:pathLst>
            </a:custGeom>
            <a:solidFill>
              <a:srgbClr val="FFEECA"/>
            </a:solidFill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375351" y="1518175"/>
            <a:ext cx="7536299" cy="828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9"/>
              </a:lnSpc>
            </a:pPr>
            <a:r>
              <a:rPr lang="en-US" sz="4513" spc="266">
                <a:solidFill>
                  <a:srgbClr val="242424"/>
                </a:solidFill>
                <a:latin typeface="Some Time Later"/>
                <a:ea typeface="Some Time Later"/>
                <a:cs typeface="Some Time Later"/>
                <a:sym typeface="Some Time Later"/>
              </a:rPr>
              <a:t>Luonnonmaan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25128" y="1889443"/>
            <a:ext cx="8836744" cy="1433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90"/>
              </a:lnSpc>
            </a:pPr>
            <a:r>
              <a:rPr lang="en-US" sz="8421" spc="404">
                <a:solidFill>
                  <a:srgbClr val="FF5757"/>
                </a:solidFill>
                <a:latin typeface="Freckle Face"/>
                <a:ea typeface="Freckle Face"/>
                <a:cs typeface="Freckle Face"/>
                <a:sym typeface="Freckle Face"/>
              </a:rPr>
              <a:t>Perhetalo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99189" y="3266167"/>
            <a:ext cx="7688622" cy="440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1"/>
              </a:lnSpc>
            </a:pPr>
            <a:r>
              <a:rPr lang="en-US" sz="2543">
                <a:solidFill>
                  <a:srgbClr val="242424"/>
                </a:solidFill>
                <a:latin typeface="Mansalva"/>
                <a:ea typeface="Mansalva"/>
                <a:cs typeface="Mansalva"/>
                <a:sym typeface="Mansalva"/>
              </a:rPr>
              <a:t>Kaikkien yhteinen kohtaamispaikka</a:t>
            </a:r>
          </a:p>
        </p:txBody>
      </p:sp>
      <p:sp>
        <p:nvSpPr>
          <p:cNvPr id="8" name="Freeform 8"/>
          <p:cNvSpPr/>
          <p:nvPr/>
        </p:nvSpPr>
        <p:spPr>
          <a:xfrm>
            <a:off x="1188606" y="5982165"/>
            <a:ext cx="8229600" cy="2263140"/>
          </a:xfrm>
          <a:custGeom>
            <a:avLst/>
            <a:gdLst/>
            <a:ahLst/>
            <a:cxnLst/>
            <a:rect l="l" t="t" r="r" b="b"/>
            <a:pathLst>
              <a:path w="8229600" h="2263140">
                <a:moveTo>
                  <a:pt x="0" y="0"/>
                </a:moveTo>
                <a:lnTo>
                  <a:pt x="8229600" y="0"/>
                </a:lnTo>
                <a:lnTo>
                  <a:pt x="8229600" y="2263140"/>
                </a:lnTo>
                <a:lnTo>
                  <a:pt x="0" y="2263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36" y="-2402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 rot="-1769920">
            <a:off x="-419401" y="1375052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3"/>
                </a:lnTo>
                <a:lnTo>
                  <a:pt x="0" y="2896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>
            <a:off x="1028700" y="8126730"/>
            <a:ext cx="8229600" cy="2263140"/>
          </a:xfrm>
          <a:custGeom>
            <a:avLst/>
            <a:gdLst/>
            <a:ahLst/>
            <a:cxnLst/>
            <a:rect l="l" t="t" r="r" b="b"/>
            <a:pathLst>
              <a:path w="8229600" h="2263140">
                <a:moveTo>
                  <a:pt x="0" y="0"/>
                </a:moveTo>
                <a:lnTo>
                  <a:pt x="8229600" y="0"/>
                </a:lnTo>
                <a:lnTo>
                  <a:pt x="8229600" y="2263140"/>
                </a:lnTo>
                <a:lnTo>
                  <a:pt x="0" y="2263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Freeform 5"/>
          <p:cNvSpPr/>
          <p:nvPr/>
        </p:nvSpPr>
        <p:spPr>
          <a:xfrm rot="1392133">
            <a:off x="8041038" y="92457"/>
            <a:ext cx="2434523" cy="2345995"/>
          </a:xfrm>
          <a:custGeom>
            <a:avLst/>
            <a:gdLst/>
            <a:ahLst/>
            <a:cxnLst/>
            <a:rect l="l" t="t" r="r" b="b"/>
            <a:pathLst>
              <a:path w="2434523" h="2345995">
                <a:moveTo>
                  <a:pt x="0" y="0"/>
                </a:moveTo>
                <a:lnTo>
                  <a:pt x="2434524" y="0"/>
                </a:lnTo>
                <a:lnTo>
                  <a:pt x="2434524" y="2345995"/>
                </a:lnTo>
                <a:lnTo>
                  <a:pt x="0" y="23459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Freeform 6"/>
          <p:cNvSpPr/>
          <p:nvPr/>
        </p:nvSpPr>
        <p:spPr>
          <a:xfrm rot="1288177">
            <a:off x="2278105" y="-627725"/>
            <a:ext cx="4114800" cy="2266881"/>
          </a:xfrm>
          <a:custGeom>
            <a:avLst/>
            <a:gdLst/>
            <a:ahLst/>
            <a:cxnLst/>
            <a:rect l="l" t="t" r="r" b="b"/>
            <a:pathLst>
              <a:path w="4114800" h="2266881">
                <a:moveTo>
                  <a:pt x="0" y="0"/>
                </a:moveTo>
                <a:lnTo>
                  <a:pt x="4114800" y="0"/>
                </a:lnTo>
                <a:lnTo>
                  <a:pt x="4114800" y="2266881"/>
                </a:lnTo>
                <a:lnTo>
                  <a:pt x="0" y="2266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TextBox 7"/>
          <p:cNvSpPr txBox="1"/>
          <p:nvPr/>
        </p:nvSpPr>
        <p:spPr>
          <a:xfrm>
            <a:off x="777272" y="543098"/>
            <a:ext cx="7536299" cy="828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19"/>
              </a:lnSpc>
            </a:pPr>
            <a:r>
              <a:rPr lang="en-US" sz="4513" spc="266">
                <a:solidFill>
                  <a:srgbClr val="242424"/>
                </a:solidFill>
                <a:latin typeface="Some Time Later"/>
                <a:ea typeface="Some Time Later"/>
                <a:cs typeface="Some Time Later"/>
                <a:sym typeface="Some Time Later"/>
              </a:rPr>
              <a:t>Luonnonmaan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21556" y="1113054"/>
            <a:ext cx="8836744" cy="14339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790"/>
              </a:lnSpc>
            </a:pPr>
            <a:r>
              <a:rPr lang="en-US" sz="8421" spc="404">
                <a:solidFill>
                  <a:srgbClr val="FF5757"/>
                </a:solidFill>
                <a:latin typeface="Freckle Face"/>
                <a:ea typeface="Freckle Face"/>
                <a:cs typeface="Freckle Face"/>
                <a:sym typeface="Freckle Face"/>
              </a:rPr>
              <a:t>Perhetalo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48387" y="2892590"/>
            <a:ext cx="9990226" cy="5234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85820" lvl="1" indent="-342910" algn="ctr">
              <a:lnSpc>
                <a:spcPts val="4447"/>
              </a:lnSpc>
              <a:buFont typeface="Arial"/>
              <a:buChar char="•"/>
            </a:pPr>
            <a:r>
              <a:rPr lang="en-US" sz="3176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Kokonaisuus, jossa varhaiskasvatus, perusopetus sekä muut lasten ja nuorten hyvinvointia edistävät tahot toimivat ja työskentelevät yhdessä.</a:t>
            </a:r>
          </a:p>
          <a:p>
            <a:pPr marL="685820" lvl="1" indent="-342910" algn="ctr">
              <a:lnSpc>
                <a:spcPts val="4447"/>
              </a:lnSpc>
              <a:buFont typeface="Arial"/>
              <a:buChar char="•"/>
            </a:pPr>
            <a:r>
              <a:rPr lang="en-US" sz="3176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Tärkeää on lasten yhtenäinen kasvun ja oppimisen polku​ kokonaisvaltainen hyvinvointi ja tuki, kohtaaminen sekä yhteisöllisyys.</a:t>
            </a:r>
          </a:p>
          <a:p>
            <a:pPr marL="685820" lvl="1" indent="-342910" algn="ctr">
              <a:lnSpc>
                <a:spcPts val="4447"/>
              </a:lnSpc>
              <a:buFont typeface="Arial"/>
              <a:buChar char="•"/>
            </a:pPr>
            <a:r>
              <a:rPr lang="en-US" sz="3176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Uuden talomme elinkaaren on laskettu olevan 100 vuotta. Pidetään yhdessä huolta siitä, että ympäristö ja talo pysyvät siistinä, puhtaana ja ehjänä.</a:t>
            </a:r>
          </a:p>
          <a:p>
            <a:pPr algn="ctr">
              <a:lnSpc>
                <a:spcPts val="1311"/>
              </a:lnSpc>
              <a:spcBef>
                <a:spcPct val="0"/>
              </a:spcBef>
            </a:pPr>
            <a:endParaRPr lang="en-US" sz="3176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36" y="2532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>
            <a:off x="-895068" y="1976529"/>
            <a:ext cx="2663747" cy="3039940"/>
          </a:xfrm>
          <a:custGeom>
            <a:avLst/>
            <a:gdLst/>
            <a:ahLst/>
            <a:cxnLst/>
            <a:rect l="l" t="t" r="r" b="b"/>
            <a:pathLst>
              <a:path w="2663747" h="3039940">
                <a:moveTo>
                  <a:pt x="0" y="0"/>
                </a:moveTo>
                <a:lnTo>
                  <a:pt x="2663748" y="0"/>
                </a:lnTo>
                <a:lnTo>
                  <a:pt x="2663748" y="3039939"/>
                </a:lnTo>
                <a:lnTo>
                  <a:pt x="0" y="303993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 rot="-1769920">
            <a:off x="8838899" y="5836769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3"/>
                </a:lnTo>
                <a:lnTo>
                  <a:pt x="0" y="2896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Freeform 5"/>
          <p:cNvSpPr/>
          <p:nvPr/>
        </p:nvSpPr>
        <p:spPr>
          <a:xfrm>
            <a:off x="1015132" y="9160364"/>
            <a:ext cx="8229600" cy="2263140"/>
          </a:xfrm>
          <a:custGeom>
            <a:avLst/>
            <a:gdLst/>
            <a:ahLst/>
            <a:cxnLst/>
            <a:rect l="l" t="t" r="r" b="b"/>
            <a:pathLst>
              <a:path w="8229600" h="2263140">
                <a:moveTo>
                  <a:pt x="0" y="0"/>
                </a:moveTo>
                <a:lnTo>
                  <a:pt x="8229600" y="0"/>
                </a:lnTo>
                <a:lnTo>
                  <a:pt x="8229600" y="2263140"/>
                </a:lnTo>
                <a:lnTo>
                  <a:pt x="0" y="226314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Freeform 6"/>
          <p:cNvSpPr/>
          <p:nvPr/>
        </p:nvSpPr>
        <p:spPr>
          <a:xfrm rot="1288177">
            <a:off x="2278105" y="-627725"/>
            <a:ext cx="4114800" cy="2266881"/>
          </a:xfrm>
          <a:custGeom>
            <a:avLst/>
            <a:gdLst/>
            <a:ahLst/>
            <a:cxnLst/>
            <a:rect l="l" t="t" r="r" b="b"/>
            <a:pathLst>
              <a:path w="4114800" h="2266881">
                <a:moveTo>
                  <a:pt x="0" y="0"/>
                </a:moveTo>
                <a:lnTo>
                  <a:pt x="4114800" y="0"/>
                </a:lnTo>
                <a:lnTo>
                  <a:pt x="4114800" y="2266881"/>
                </a:lnTo>
                <a:lnTo>
                  <a:pt x="0" y="2266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TextBox 7"/>
          <p:cNvSpPr txBox="1"/>
          <p:nvPr/>
        </p:nvSpPr>
        <p:spPr>
          <a:xfrm>
            <a:off x="1667920" y="1790700"/>
            <a:ext cx="8685204" cy="86457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960"/>
              </a:lnSpc>
            </a:pPr>
            <a:endParaRPr dirty="0"/>
          </a:p>
          <a:p>
            <a:pPr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343127"/>
                </a:solidFill>
                <a:latin typeface="Mansalva" panose="020B0604020202020204" charset="0"/>
              </a:rPr>
              <a:t>  1.lk opettajat Meri Jaakkola 0447334800</a:t>
            </a:r>
            <a:endParaRPr lang="fi-FI" sz="2400" dirty="0">
              <a:latin typeface="Mansalva" panose="020B0604020202020204" charset="0"/>
            </a:endParaRPr>
          </a:p>
          <a:p>
            <a:pPr>
              <a:lnSpc>
                <a:spcPts val="3075"/>
              </a:lnSpc>
              <a:buNone/>
            </a:pPr>
            <a:r>
              <a:rPr lang="fi-FI" sz="2400" dirty="0">
                <a:solidFill>
                  <a:srgbClr val="343127"/>
                </a:solidFill>
                <a:latin typeface="Mansalva" panose="020B0604020202020204" charset="0"/>
              </a:rPr>
              <a:t>ja Maria Hvitfelt-Kuusinen p. 044 733 0023, ohjaaja Iida Lähteenmäki</a:t>
            </a:r>
            <a:endParaRPr dirty="0"/>
          </a:p>
          <a:p>
            <a:pPr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343127"/>
                </a:solidFill>
                <a:latin typeface="Mansalva" panose="020B0604020202020204" charset="0"/>
              </a:rPr>
              <a:t>  2</a:t>
            </a:r>
            <a:r>
              <a:rPr lang="fi-FI" sz="2400" b="0" i="0" dirty="0">
                <a:solidFill>
                  <a:srgbClr val="343127"/>
                </a:solidFill>
                <a:effectLst/>
                <a:latin typeface="Mansalva" panose="020B0604020202020204" charset="0"/>
              </a:rPr>
              <a:t>.lk opettajat </a:t>
            </a:r>
            <a:endParaRPr lang="fi-FI" sz="2400" dirty="0">
              <a:latin typeface="Mansalva" panose="020B0604020202020204" charset="0"/>
            </a:endParaRPr>
          </a:p>
          <a:p>
            <a:pPr>
              <a:lnSpc>
                <a:spcPts val="3075"/>
              </a:lnSpc>
              <a:buNone/>
            </a:pPr>
            <a:r>
              <a:rPr lang="fi-FI" sz="2400" b="0" i="0" dirty="0">
                <a:solidFill>
                  <a:srgbClr val="343127"/>
                </a:solidFill>
                <a:effectLst/>
                <a:latin typeface="Mansalva" panose="020B0604020202020204" charset="0"/>
              </a:rPr>
              <a:t>Iina Harju 0447330019 ja Minna Sandvik p.044 733 0013</a:t>
            </a:r>
            <a:endParaRPr lang="fi-FI" sz="2400" dirty="0">
              <a:solidFill>
                <a:srgbClr val="343127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3075"/>
              </a:lnSpc>
              <a:buNone/>
            </a:pPr>
            <a:r>
              <a:rPr lang="fi-FI" sz="2400" b="0" i="0" dirty="0">
                <a:solidFill>
                  <a:srgbClr val="343127"/>
                </a:solidFill>
                <a:effectLst/>
                <a:latin typeface="Mansalva" panose="020B0604020202020204" charset="0"/>
              </a:rPr>
              <a:t>Ohjaaja Julia Sonicheva</a:t>
            </a:r>
            <a:endParaRPr lang="fi-FI" sz="2400" dirty="0">
              <a:solidFill>
                <a:srgbClr val="343127"/>
              </a:solidFill>
              <a:effectLst/>
              <a:latin typeface="Mansalva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343127"/>
                </a:solidFill>
                <a:latin typeface="Mansalva" panose="020B0604020202020204" charset="0"/>
              </a:rPr>
              <a:t>  4</a:t>
            </a:r>
            <a:r>
              <a:rPr lang="fi-FI" sz="2400" b="0" i="0" dirty="0">
                <a:solidFill>
                  <a:srgbClr val="343127"/>
                </a:solidFill>
                <a:effectLst/>
                <a:latin typeface="Mansalva" panose="020B0604020202020204" charset="0"/>
              </a:rPr>
              <a:t>.lk opettaja Annika Sinkkonen ja Janina Kärri </a:t>
            </a:r>
            <a:endParaRPr lang="fi-FI" sz="2400" dirty="0">
              <a:latin typeface="Mansalva" panose="020B0604020202020204" charset="0"/>
            </a:endParaRPr>
          </a:p>
          <a:p>
            <a:pPr>
              <a:lnSpc>
                <a:spcPts val="3075"/>
              </a:lnSpc>
              <a:buNone/>
            </a:pPr>
            <a:r>
              <a:rPr lang="fi-FI" sz="2400" b="0" i="0" dirty="0">
                <a:solidFill>
                  <a:srgbClr val="343127"/>
                </a:solidFill>
                <a:effectLst/>
                <a:latin typeface="Mansalva" panose="020B0604020202020204" charset="0"/>
              </a:rPr>
              <a:t>ohjaajat Niko Lavonius</a:t>
            </a:r>
            <a:endParaRPr lang="fi-FI" sz="2400" dirty="0">
              <a:solidFill>
                <a:srgbClr val="343127"/>
              </a:solidFill>
              <a:latin typeface="Mansalva" panose="020B0604020202020204" charset="0"/>
            </a:endParaRPr>
          </a:p>
          <a:p>
            <a:pPr marL="342900" indent="-342900">
              <a:lnSpc>
                <a:spcPts val="3075"/>
              </a:lnSpc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rgbClr val="343127"/>
                </a:solidFill>
                <a:latin typeface="Mansalva" panose="020B0604020202020204" charset="0"/>
              </a:rPr>
              <a:t>3</a:t>
            </a:r>
            <a:r>
              <a:rPr lang="fi-FI" sz="2400" b="0" i="0" dirty="0">
                <a:solidFill>
                  <a:srgbClr val="343127"/>
                </a:solidFill>
                <a:effectLst/>
                <a:latin typeface="Mansalva" panose="020B0604020202020204" charset="0"/>
              </a:rPr>
              <a:t>.lk Tomi Hillgren p.044 733 4803 ja</a:t>
            </a:r>
            <a:r>
              <a:rPr lang="fi-FI" sz="2400" dirty="0">
                <a:solidFill>
                  <a:srgbClr val="343127"/>
                </a:solidFill>
                <a:latin typeface="Mansalva" panose="020B0604020202020204" charset="0"/>
              </a:rPr>
              <a:t> opettaja Anna-Maija Leino p. 044 417 1478</a:t>
            </a:r>
            <a:r>
              <a:rPr lang="fi-FI" sz="2400" b="0" i="0" dirty="0">
                <a:solidFill>
                  <a:srgbClr val="343127"/>
                </a:solidFill>
                <a:effectLst/>
                <a:latin typeface="Mansalva" panose="020B0604020202020204" charset="0"/>
              </a:rPr>
              <a:t> ohjaaja Iida Lähteenmäki</a:t>
            </a:r>
            <a:endParaRPr lang="fi-FI" sz="2400" dirty="0">
              <a:latin typeface="Mansalva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sz="2400" b="0" i="0" dirty="0">
                <a:solidFill>
                  <a:srgbClr val="343127"/>
                </a:solidFill>
                <a:effectLst/>
                <a:latin typeface="Mansalva" panose="020B0604020202020204" charset="0"/>
              </a:rPr>
              <a:t>  5.lkn Opettaja Erkki Nisonen ja Marianne Laine ( Mari Koskisen </a:t>
            </a:r>
            <a:r>
              <a:rPr lang="fi-FI" sz="2400" dirty="0">
                <a:solidFill>
                  <a:srgbClr val="343127"/>
                </a:solidFill>
                <a:latin typeface="Mansalva" panose="020B0604020202020204" charset="0"/>
              </a:rPr>
              <a:t>vanhempainvapaan sijainen) </a:t>
            </a:r>
            <a:r>
              <a:rPr lang="fi-FI" sz="2400" b="0" i="0" dirty="0">
                <a:solidFill>
                  <a:srgbClr val="343127"/>
                </a:solidFill>
                <a:effectLst/>
                <a:latin typeface="Mansalva" panose="020B0604020202020204" charset="0"/>
              </a:rPr>
              <a:t>ja ohjaajat Tiina Urponen ja Ronja Koskinen </a:t>
            </a:r>
            <a:endParaRPr lang="fi-FI" sz="2400" dirty="0">
              <a:latin typeface="Mansalva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sz="2400" b="0" i="0" dirty="0">
                <a:solidFill>
                  <a:srgbClr val="343127"/>
                </a:solidFill>
                <a:effectLst/>
                <a:latin typeface="Mansalva" panose="020B0604020202020204" charset="0"/>
              </a:rPr>
              <a:t>  6.lkn opettaja </a:t>
            </a:r>
            <a:r>
              <a:rPr lang="fi-FI" sz="2400" b="0" i="0" dirty="0" err="1">
                <a:solidFill>
                  <a:srgbClr val="343127"/>
                </a:solidFill>
                <a:effectLst/>
                <a:latin typeface="Mansalva" panose="020B0604020202020204" charset="0"/>
              </a:rPr>
              <a:t>opettaja</a:t>
            </a:r>
            <a:r>
              <a:rPr lang="fi-FI" sz="2400" b="0" i="0" dirty="0">
                <a:solidFill>
                  <a:srgbClr val="343127"/>
                </a:solidFill>
                <a:effectLst/>
                <a:latin typeface="Mansalva" panose="020B0604020202020204" charset="0"/>
              </a:rPr>
              <a:t> Tuomas Junttila p. 044 733 4799 ja ohjaaja Kirsi Ruohonen</a:t>
            </a:r>
          </a:p>
          <a:p>
            <a:pPr>
              <a:lnSpc>
                <a:spcPts val="3075"/>
              </a:lnSpc>
              <a:buNone/>
            </a:pPr>
            <a:endParaRPr lang="fi-FI" sz="2400" dirty="0">
              <a:solidFill>
                <a:srgbClr val="343127"/>
              </a:solidFill>
              <a:effectLst/>
              <a:latin typeface="Mansalva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sz="2400" b="0" i="0" dirty="0">
                <a:solidFill>
                  <a:srgbClr val="343127"/>
                </a:solidFill>
                <a:effectLst/>
                <a:latin typeface="Mansalva" panose="020B0604020202020204" charset="0"/>
              </a:rPr>
              <a:t>Erityisopettajat Elina Ora p. 044 733 4686 ja Arja Mattsson</a:t>
            </a:r>
            <a:endParaRPr lang="fi-FI" sz="2400" b="0" i="0" dirty="0">
              <a:effectLst/>
              <a:latin typeface="Mansalva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199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A-</a:t>
            </a:r>
            <a:r>
              <a:rPr lang="en-US" sz="2199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ruotsin</a:t>
            </a:r>
            <a:r>
              <a:rPr lang="en-US" sz="2199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199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opettaja</a:t>
            </a:r>
            <a:r>
              <a:rPr lang="en-US" sz="2199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Kristiina Björklöf p. 044 417 1472</a:t>
            </a:r>
          </a:p>
          <a:p>
            <a:pPr marL="474976" lvl="1" indent="-237488" algn="l">
              <a:lnSpc>
                <a:spcPts val="3079"/>
              </a:lnSpc>
              <a:buFont typeface="Arial"/>
              <a:buChar char="•"/>
            </a:pPr>
            <a:r>
              <a:rPr lang="en-US" sz="2199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Rehtori</a:t>
            </a:r>
            <a:r>
              <a:rPr lang="en-US" sz="2199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Miia Syrjämäki p. 040 595 0158</a:t>
            </a:r>
          </a:p>
          <a:p>
            <a:pPr algn="l">
              <a:lnSpc>
                <a:spcPts val="2379"/>
              </a:lnSpc>
            </a:pPr>
            <a:endParaRPr lang="en-US" sz="2199" dirty="0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l">
              <a:lnSpc>
                <a:spcPts val="2379"/>
              </a:lnSpc>
            </a:pPr>
            <a:endParaRPr lang="en-US" sz="2199" dirty="0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l">
              <a:lnSpc>
                <a:spcPts val="1960"/>
              </a:lnSpc>
            </a:pPr>
            <a:endParaRPr lang="en-US" sz="2199" dirty="0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l">
              <a:lnSpc>
                <a:spcPts val="1960"/>
              </a:lnSpc>
            </a:pPr>
            <a:endParaRPr lang="en-US" sz="2199" dirty="0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360574" y="-41054"/>
            <a:ext cx="5041999" cy="194726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5"/>
              </a:lnSpc>
            </a:pPr>
            <a:r>
              <a:rPr lang="en-US" sz="7161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Henkilökunta</a:t>
            </a:r>
            <a:endParaRPr lang="en-US" sz="7161" dirty="0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5265"/>
              </a:lnSpc>
              <a:spcBef>
                <a:spcPct val="0"/>
              </a:spcBef>
            </a:pPr>
            <a:r>
              <a:rPr lang="en-US" sz="3761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perusopetus</a:t>
            </a:r>
            <a:endParaRPr lang="en-US" sz="3761" dirty="0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36" y="2532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>
            <a:off x="647700" y="8179427"/>
            <a:ext cx="8026906" cy="2332647"/>
          </a:xfrm>
          <a:custGeom>
            <a:avLst/>
            <a:gdLst/>
            <a:ahLst/>
            <a:cxnLst/>
            <a:rect l="l" t="t" r="r" b="b"/>
            <a:pathLst>
              <a:path w="8026906" h="2332647">
                <a:moveTo>
                  <a:pt x="0" y="0"/>
                </a:moveTo>
                <a:lnTo>
                  <a:pt x="8026906" y="0"/>
                </a:lnTo>
                <a:lnTo>
                  <a:pt x="8026906" y="2332646"/>
                </a:lnTo>
                <a:lnTo>
                  <a:pt x="0" y="23326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099" r="-1574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Freeform 6"/>
          <p:cNvSpPr/>
          <p:nvPr/>
        </p:nvSpPr>
        <p:spPr>
          <a:xfrm rot="20259239">
            <a:off x="-453812" y="905627"/>
            <a:ext cx="4114800" cy="2266881"/>
          </a:xfrm>
          <a:custGeom>
            <a:avLst/>
            <a:gdLst/>
            <a:ahLst/>
            <a:cxnLst/>
            <a:rect l="l" t="t" r="r" b="b"/>
            <a:pathLst>
              <a:path w="4114800" h="2266881">
                <a:moveTo>
                  <a:pt x="0" y="0"/>
                </a:moveTo>
                <a:lnTo>
                  <a:pt x="4114800" y="0"/>
                </a:lnTo>
                <a:lnTo>
                  <a:pt x="4114800" y="2266881"/>
                </a:lnTo>
                <a:lnTo>
                  <a:pt x="0" y="2266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TextBox 7"/>
          <p:cNvSpPr txBox="1"/>
          <p:nvPr/>
        </p:nvSpPr>
        <p:spPr>
          <a:xfrm>
            <a:off x="2872703" y="208521"/>
            <a:ext cx="5433318" cy="26417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5"/>
              </a:lnSpc>
            </a:pPr>
            <a:r>
              <a:rPr lang="en-US" sz="7161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Henkilökunta</a:t>
            </a:r>
            <a:endParaRPr lang="en-US" sz="7161" dirty="0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5265"/>
              </a:lnSpc>
              <a:spcBef>
                <a:spcPct val="0"/>
              </a:spcBef>
            </a:pPr>
            <a:r>
              <a:rPr lang="en-US" sz="3761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Oppilashuolto</a:t>
            </a:r>
            <a:r>
              <a:rPr lang="en-US" sz="3761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, </a:t>
            </a:r>
            <a:r>
              <a:rPr lang="en-US" sz="3761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keittiö</a:t>
            </a:r>
            <a:r>
              <a:rPr lang="en-US" sz="3761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, </a:t>
            </a:r>
            <a:r>
              <a:rPr lang="en-US" sz="3761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siivous</a:t>
            </a:r>
            <a:endParaRPr lang="en-US" sz="3761" dirty="0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613958" y="2777928"/>
            <a:ext cx="3505200" cy="3090590"/>
          </a:xfrm>
          <a:prstGeom prst="rect">
            <a:avLst/>
          </a:prstGeom>
        </p:spPr>
        <p:txBody>
          <a:bodyPr wrap="square" lIns="0" tIns="0" rIns="0" bIns="0" numCol="1" rtlCol="0" anchor="t">
            <a:spAutoFit/>
          </a:bodyPr>
          <a:lstStyle/>
          <a:p>
            <a:pPr algn="ctr">
              <a:lnSpc>
                <a:spcPts val="5138"/>
              </a:lnSpc>
            </a:pPr>
            <a:endParaRPr dirty="0"/>
          </a:p>
          <a:p>
            <a:pPr algn="ctr">
              <a:lnSpc>
                <a:spcPts val="4018"/>
              </a:lnSpc>
            </a:pPr>
            <a:r>
              <a:rPr lang="en-US" sz="2400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Keittiö</a:t>
            </a:r>
            <a:r>
              <a:rPr lang="en-US" sz="2400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:</a:t>
            </a:r>
          </a:p>
          <a:p>
            <a:pPr algn="ctr">
              <a:lnSpc>
                <a:spcPts val="4018"/>
              </a:lnSpc>
            </a:pPr>
            <a:r>
              <a:rPr lang="en-US" sz="2400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p. 0447334692</a:t>
            </a:r>
          </a:p>
          <a:p>
            <a:pPr algn="ctr">
              <a:lnSpc>
                <a:spcPts val="4018"/>
              </a:lnSpc>
            </a:pPr>
            <a:r>
              <a:rPr lang="en-US" sz="2400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Virpi Jyväkorpi</a:t>
            </a:r>
          </a:p>
          <a:p>
            <a:pPr algn="ctr">
              <a:lnSpc>
                <a:spcPts val="3458"/>
              </a:lnSpc>
            </a:pPr>
            <a:endParaRPr lang="en-US" sz="2470" dirty="0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3458"/>
              </a:lnSpc>
            </a:pPr>
            <a:endParaRPr lang="en-US" sz="2470" dirty="0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BC43B81A-CAF8-FACC-63E9-55BF43573ACA}"/>
              </a:ext>
            </a:extLst>
          </p:cNvPr>
          <p:cNvSpPr txBox="1"/>
          <p:nvPr/>
        </p:nvSpPr>
        <p:spPr>
          <a:xfrm>
            <a:off x="170288" y="3756517"/>
            <a:ext cx="5811411" cy="2164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458"/>
              </a:lnSpc>
            </a:pPr>
            <a:r>
              <a:rPr lang="en-US" sz="2400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Terveydenhoitaja</a:t>
            </a:r>
            <a:r>
              <a:rPr lang="en-US" sz="2400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Sisko Hautalampi p.0504141203 </a:t>
            </a:r>
          </a:p>
          <a:p>
            <a:pPr algn="ctr">
              <a:lnSpc>
                <a:spcPts val="3458"/>
              </a:lnSpc>
            </a:pPr>
            <a:r>
              <a:rPr lang="en-US" sz="2400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Kuraattori</a:t>
            </a:r>
            <a:r>
              <a:rPr lang="en-US" sz="2400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Sari Yli-Anttilap.0447334536 </a:t>
            </a:r>
          </a:p>
          <a:p>
            <a:pPr algn="ctr">
              <a:lnSpc>
                <a:spcPts val="3458"/>
              </a:lnSpc>
            </a:pPr>
            <a:r>
              <a:rPr lang="en-US" sz="2400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Koulupsykologi Anniina Vatanen 0444171371 </a:t>
            </a:r>
          </a:p>
          <a:p>
            <a:endParaRPr lang="fi-FI" dirty="0"/>
          </a:p>
        </p:txBody>
      </p:sp>
      <p:sp>
        <p:nvSpPr>
          <p:cNvPr id="10" name="Tekstiruutu 9">
            <a:extLst>
              <a:ext uri="{FF2B5EF4-FFF2-40B4-BE49-F238E27FC236}">
                <a16:creationId xmlns:a16="http://schemas.microsoft.com/office/drawing/2014/main" id="{C917A9A2-D92B-2980-791D-2AA628787706}"/>
              </a:ext>
            </a:extLst>
          </p:cNvPr>
          <p:cNvSpPr txBox="1"/>
          <p:nvPr/>
        </p:nvSpPr>
        <p:spPr>
          <a:xfrm>
            <a:off x="3811114" y="6238044"/>
            <a:ext cx="3581400" cy="1867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458"/>
              </a:lnSpc>
            </a:pPr>
            <a:r>
              <a:rPr lang="en-US" sz="2400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Siivous</a:t>
            </a:r>
            <a:r>
              <a:rPr lang="en-US" sz="2400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:</a:t>
            </a:r>
          </a:p>
          <a:p>
            <a:pPr algn="ctr">
              <a:lnSpc>
                <a:spcPts val="3458"/>
              </a:lnSpc>
            </a:pPr>
            <a:r>
              <a:rPr lang="en-US" sz="2400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Yuliia Kovtun</a:t>
            </a:r>
          </a:p>
          <a:p>
            <a:pPr algn="ctr">
              <a:lnSpc>
                <a:spcPts val="3458"/>
              </a:lnSpc>
            </a:pPr>
            <a:r>
              <a:rPr lang="en-US" sz="2400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Henna Laaksonen</a:t>
            </a:r>
          </a:p>
          <a:p>
            <a:pPr algn="ctr">
              <a:lnSpc>
                <a:spcPts val="3458"/>
              </a:lnSpc>
            </a:pPr>
            <a:r>
              <a:rPr lang="en-US" sz="2400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p. 0406542733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36" y="2532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pPr algn="ctr">
              <a:lnSpc>
                <a:spcPts val="3458"/>
              </a:lnSpc>
            </a:pPr>
            <a:endParaRPr lang="en-US" dirty="0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3458"/>
              </a:lnSpc>
            </a:pPr>
            <a:endParaRPr lang="en-US" dirty="0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3458"/>
              </a:lnSpc>
            </a:pPr>
            <a:endParaRPr lang="en-US" dirty="0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3458"/>
              </a:lnSpc>
            </a:pP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Saattoliikenne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liikenneympyrässä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(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merkitty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keltaisella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). Huom.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Liikenneympyrään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ei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saa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pysäköidä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.</a:t>
            </a:r>
          </a:p>
          <a:p>
            <a:pPr algn="ctr">
              <a:lnSpc>
                <a:spcPts val="3458"/>
              </a:lnSpc>
            </a:pP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Punaisella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korostettu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alue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on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työmaa-alue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,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jonne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ei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ole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pääsyä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.</a:t>
            </a:r>
          </a:p>
          <a:p>
            <a:pPr algn="ctr">
              <a:lnSpc>
                <a:spcPts val="3458"/>
              </a:lnSpc>
            </a:pP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Pyörät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jätetään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pääoven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edessä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olevalle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vihreällä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merkitylle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alueelle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siististi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rinnakkain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.</a:t>
            </a:r>
          </a:p>
          <a:p>
            <a:pPr algn="ctr">
              <a:lnSpc>
                <a:spcPts val="3458"/>
              </a:lnSpc>
            </a:pP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Koulun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pihalle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kuljetaan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oranssilla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merkittyä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reittiä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,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päiväkodin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pihan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takaa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kulkevaa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kevyen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liikenteen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väylää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pitkin</a:t>
            </a:r>
            <a:r>
              <a:rPr lang="en-US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.</a:t>
            </a:r>
          </a:p>
          <a:p>
            <a:pPr algn="ctr">
              <a:lnSpc>
                <a:spcPts val="3458"/>
              </a:lnSpc>
            </a:pPr>
            <a:endParaRPr lang="en-US" dirty="0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endParaRPr lang="fi-FI" dirty="0"/>
          </a:p>
        </p:txBody>
      </p:sp>
      <p:sp>
        <p:nvSpPr>
          <p:cNvPr id="5" name="Freeform 5"/>
          <p:cNvSpPr/>
          <p:nvPr/>
        </p:nvSpPr>
        <p:spPr>
          <a:xfrm rot="16200000">
            <a:off x="-2866251" y="6426177"/>
            <a:ext cx="7251993" cy="1339041"/>
          </a:xfrm>
          <a:custGeom>
            <a:avLst/>
            <a:gdLst/>
            <a:ahLst/>
            <a:cxnLst/>
            <a:rect l="l" t="t" r="r" b="b"/>
            <a:pathLst>
              <a:path w="8229600" h="2263140">
                <a:moveTo>
                  <a:pt x="0" y="0"/>
                </a:moveTo>
                <a:lnTo>
                  <a:pt x="8229600" y="0"/>
                </a:lnTo>
                <a:lnTo>
                  <a:pt x="8229600" y="2263140"/>
                </a:lnTo>
                <a:lnTo>
                  <a:pt x="0" y="2263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TextBox 6"/>
          <p:cNvSpPr txBox="1"/>
          <p:nvPr/>
        </p:nvSpPr>
        <p:spPr>
          <a:xfrm>
            <a:off x="1501753" y="122183"/>
            <a:ext cx="8179668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25"/>
              </a:lnSpc>
              <a:spcBef>
                <a:spcPct val="0"/>
              </a:spcBef>
            </a:pPr>
            <a:r>
              <a:rPr lang="en-US" sz="7161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Kulku</a:t>
            </a:r>
            <a:r>
              <a:rPr lang="en-US" sz="7161" dirty="0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ja </a:t>
            </a:r>
            <a:r>
              <a:rPr lang="en-US" sz="7161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liikennöinti</a:t>
            </a:r>
            <a:endParaRPr lang="en-US" sz="7161" dirty="0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848C0A48-06BF-41F0-BC1E-06973A55C1A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321" y="3904397"/>
            <a:ext cx="6561638" cy="6382603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9" name="Käsinkirjoitus 8">
                <a:extLst>
                  <a:ext uri="{FF2B5EF4-FFF2-40B4-BE49-F238E27FC236}">
                    <a16:creationId xmlns:a16="http://schemas.microsoft.com/office/drawing/2014/main" id="{E4140188-6C7E-7205-87A2-760E35E51D4E}"/>
                  </a:ext>
                </a:extLst>
              </p14:cNvPr>
              <p14:cNvContentPartPr/>
              <p14:nvPr/>
            </p14:nvContentPartPr>
            <p14:xfrm>
              <a:off x="5400769" y="4127553"/>
              <a:ext cx="1321560" cy="1711080"/>
            </p14:xfrm>
          </p:contentPart>
        </mc:Choice>
        <mc:Fallback>
          <p:pic>
            <p:nvPicPr>
              <p:cNvPr id="9" name="Käsinkirjoitus 8">
                <a:extLst>
                  <a:ext uri="{FF2B5EF4-FFF2-40B4-BE49-F238E27FC236}">
                    <a16:creationId xmlns:a16="http://schemas.microsoft.com/office/drawing/2014/main" id="{E4140188-6C7E-7205-87A2-760E35E51D4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346769" y="4019553"/>
                <a:ext cx="1429200" cy="192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Käsinkirjoitus 9">
                <a:extLst>
                  <a:ext uri="{FF2B5EF4-FFF2-40B4-BE49-F238E27FC236}">
                    <a16:creationId xmlns:a16="http://schemas.microsoft.com/office/drawing/2014/main" id="{2DC9E15A-78B7-F659-5E8A-31A434D2A704}"/>
                  </a:ext>
                </a:extLst>
              </p14:cNvPr>
              <p14:cNvContentPartPr/>
              <p14:nvPr/>
            </p14:nvContentPartPr>
            <p14:xfrm>
              <a:off x="6282732" y="3999608"/>
              <a:ext cx="420480" cy="226080"/>
            </p14:xfrm>
          </p:contentPart>
        </mc:Choice>
        <mc:Fallback>
          <p:pic>
            <p:nvPicPr>
              <p:cNvPr id="10" name="Käsinkirjoitus 9">
                <a:extLst>
                  <a:ext uri="{FF2B5EF4-FFF2-40B4-BE49-F238E27FC236}">
                    <a16:creationId xmlns:a16="http://schemas.microsoft.com/office/drawing/2014/main" id="{2DC9E15A-78B7-F659-5E8A-31A434D2A70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6228732" y="3891968"/>
                <a:ext cx="528120" cy="441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9">
            <p14:nvContentPartPr>
              <p14:cNvPr id="11" name="Käsinkirjoitus 10">
                <a:extLst>
                  <a:ext uri="{FF2B5EF4-FFF2-40B4-BE49-F238E27FC236}">
                    <a16:creationId xmlns:a16="http://schemas.microsoft.com/office/drawing/2014/main" id="{7B01D804-DC89-1D1D-923E-1AFC47EE6E07}"/>
                  </a:ext>
                </a:extLst>
              </p14:cNvPr>
              <p14:cNvContentPartPr/>
              <p14:nvPr/>
            </p14:nvContentPartPr>
            <p14:xfrm>
              <a:off x="1758062" y="4132487"/>
              <a:ext cx="3752129" cy="4878347"/>
            </p14:xfrm>
          </p:contentPart>
        </mc:Choice>
        <mc:Fallback>
          <p:pic>
            <p:nvPicPr>
              <p:cNvPr id="11" name="Käsinkirjoitus 10">
                <a:extLst>
                  <a:ext uri="{FF2B5EF4-FFF2-40B4-BE49-F238E27FC236}">
                    <a16:creationId xmlns:a16="http://schemas.microsoft.com/office/drawing/2014/main" id="{7B01D804-DC89-1D1D-923E-1AFC47EE6E07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704064" y="4024487"/>
                <a:ext cx="3859765" cy="5093986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1">
            <p14:nvContentPartPr>
              <p14:cNvPr id="16" name="Käsinkirjoitus 15">
                <a:extLst>
                  <a:ext uri="{FF2B5EF4-FFF2-40B4-BE49-F238E27FC236}">
                    <a16:creationId xmlns:a16="http://schemas.microsoft.com/office/drawing/2014/main" id="{A61C01C9-CE96-1E5E-5F89-6DED8413F757}"/>
                  </a:ext>
                </a:extLst>
              </p14:cNvPr>
              <p14:cNvContentPartPr/>
              <p14:nvPr/>
            </p14:nvContentPartPr>
            <p14:xfrm>
              <a:off x="4566309" y="5840922"/>
              <a:ext cx="3522743" cy="4263159"/>
            </p14:xfrm>
          </p:contentPart>
        </mc:Choice>
        <mc:Fallback>
          <p:pic>
            <p:nvPicPr>
              <p:cNvPr id="16" name="Käsinkirjoitus 15">
                <a:extLst>
                  <a:ext uri="{FF2B5EF4-FFF2-40B4-BE49-F238E27FC236}">
                    <a16:creationId xmlns:a16="http://schemas.microsoft.com/office/drawing/2014/main" id="{A61C01C9-CE96-1E5E-5F89-6DED8413F75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4512307" y="5732921"/>
                <a:ext cx="3630387" cy="447880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3">
            <p14:nvContentPartPr>
              <p14:cNvPr id="17" name="Käsinkirjoitus 16">
                <a:extLst>
                  <a:ext uri="{FF2B5EF4-FFF2-40B4-BE49-F238E27FC236}">
                    <a16:creationId xmlns:a16="http://schemas.microsoft.com/office/drawing/2014/main" id="{62091876-AAB5-39CD-FD7C-0C89B386358D}"/>
                  </a:ext>
                </a:extLst>
              </p14:cNvPr>
              <p14:cNvContentPartPr/>
              <p14:nvPr/>
            </p14:nvContentPartPr>
            <p14:xfrm>
              <a:off x="5072058" y="6299057"/>
              <a:ext cx="568080" cy="568800"/>
            </p14:xfrm>
          </p:contentPart>
        </mc:Choice>
        <mc:Fallback>
          <p:pic>
            <p:nvPicPr>
              <p:cNvPr id="17" name="Käsinkirjoitus 16">
                <a:extLst>
                  <a:ext uri="{FF2B5EF4-FFF2-40B4-BE49-F238E27FC236}">
                    <a16:creationId xmlns:a16="http://schemas.microsoft.com/office/drawing/2014/main" id="{62091876-AAB5-39CD-FD7C-0C89B386358D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018418" y="6191417"/>
                <a:ext cx="675720" cy="78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5">
            <p14:nvContentPartPr>
              <p14:cNvPr id="18" name="Käsinkirjoitus 17">
                <a:extLst>
                  <a:ext uri="{FF2B5EF4-FFF2-40B4-BE49-F238E27FC236}">
                    <a16:creationId xmlns:a16="http://schemas.microsoft.com/office/drawing/2014/main" id="{AEC380CA-B9A4-332D-AF7B-33330BB45B58}"/>
                  </a:ext>
                </a:extLst>
              </p14:cNvPr>
              <p14:cNvContentPartPr/>
              <p14:nvPr/>
            </p14:nvContentPartPr>
            <p14:xfrm>
              <a:off x="4698418" y="5988954"/>
              <a:ext cx="551880" cy="332280"/>
            </p14:xfrm>
          </p:contentPart>
        </mc:Choice>
        <mc:Fallback>
          <p:pic>
            <p:nvPicPr>
              <p:cNvPr id="18" name="Käsinkirjoitus 17">
                <a:extLst>
                  <a:ext uri="{FF2B5EF4-FFF2-40B4-BE49-F238E27FC236}">
                    <a16:creationId xmlns:a16="http://schemas.microsoft.com/office/drawing/2014/main" id="{AEC380CA-B9A4-332D-AF7B-33330BB45B58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644778" y="5880954"/>
                <a:ext cx="659520" cy="547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7">
            <p14:nvContentPartPr>
              <p14:cNvPr id="19" name="Käsinkirjoitus 18">
                <a:extLst>
                  <a:ext uri="{FF2B5EF4-FFF2-40B4-BE49-F238E27FC236}">
                    <a16:creationId xmlns:a16="http://schemas.microsoft.com/office/drawing/2014/main" id="{CDB4697B-872F-4B9D-F506-4A1463C91D1F}"/>
                  </a:ext>
                </a:extLst>
              </p14:cNvPr>
              <p14:cNvContentPartPr/>
              <p14:nvPr/>
            </p14:nvContentPartPr>
            <p14:xfrm>
              <a:off x="-2672369" y="4132487"/>
              <a:ext cx="360" cy="360"/>
            </p14:xfrm>
          </p:contentPart>
        </mc:Choice>
        <mc:Fallback>
          <p:pic>
            <p:nvPicPr>
              <p:cNvPr id="19" name="Käsinkirjoitus 18">
                <a:extLst>
                  <a:ext uri="{FF2B5EF4-FFF2-40B4-BE49-F238E27FC236}">
                    <a16:creationId xmlns:a16="http://schemas.microsoft.com/office/drawing/2014/main" id="{CDB4697B-872F-4B9D-F506-4A1463C91D1F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-2726009" y="4024847"/>
                <a:ext cx="108000" cy="21600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36" y="2532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 rot="-1769920">
            <a:off x="8838899" y="5836769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3"/>
                </a:lnTo>
                <a:lnTo>
                  <a:pt x="0" y="2896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 rot="5400000">
            <a:off x="-3186545" y="4215245"/>
            <a:ext cx="9155140" cy="2782049"/>
          </a:xfrm>
          <a:custGeom>
            <a:avLst/>
            <a:gdLst/>
            <a:ahLst/>
            <a:cxnLst/>
            <a:rect l="l" t="t" r="r" b="b"/>
            <a:pathLst>
              <a:path w="9155140" h="2782049">
                <a:moveTo>
                  <a:pt x="0" y="0"/>
                </a:moveTo>
                <a:lnTo>
                  <a:pt x="9155140" y="0"/>
                </a:lnTo>
                <a:lnTo>
                  <a:pt x="9155140" y="2782050"/>
                </a:lnTo>
                <a:lnTo>
                  <a:pt x="0" y="278205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126" t="-325" r="-10653" b="-831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Freeform 5"/>
          <p:cNvSpPr/>
          <p:nvPr/>
        </p:nvSpPr>
        <p:spPr>
          <a:xfrm rot="1392133">
            <a:off x="7488794" y="1140536"/>
            <a:ext cx="2434523" cy="2345995"/>
          </a:xfrm>
          <a:custGeom>
            <a:avLst/>
            <a:gdLst/>
            <a:ahLst/>
            <a:cxnLst/>
            <a:rect l="l" t="t" r="r" b="b"/>
            <a:pathLst>
              <a:path w="2434523" h="2345995">
                <a:moveTo>
                  <a:pt x="0" y="0"/>
                </a:moveTo>
                <a:lnTo>
                  <a:pt x="2434523" y="0"/>
                </a:lnTo>
                <a:lnTo>
                  <a:pt x="2434523" y="2345995"/>
                </a:lnTo>
                <a:lnTo>
                  <a:pt x="0" y="23459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Freeform 6"/>
          <p:cNvSpPr/>
          <p:nvPr/>
        </p:nvSpPr>
        <p:spPr>
          <a:xfrm rot="1288177">
            <a:off x="2278105" y="-627725"/>
            <a:ext cx="4114800" cy="2266881"/>
          </a:xfrm>
          <a:custGeom>
            <a:avLst/>
            <a:gdLst/>
            <a:ahLst/>
            <a:cxnLst/>
            <a:rect l="l" t="t" r="r" b="b"/>
            <a:pathLst>
              <a:path w="4114800" h="2266881">
                <a:moveTo>
                  <a:pt x="0" y="0"/>
                </a:moveTo>
                <a:lnTo>
                  <a:pt x="4114800" y="0"/>
                </a:lnTo>
                <a:lnTo>
                  <a:pt x="4114800" y="2266881"/>
                </a:lnTo>
                <a:lnTo>
                  <a:pt x="0" y="2266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TextBox 7"/>
          <p:cNvSpPr txBox="1"/>
          <p:nvPr/>
        </p:nvSpPr>
        <p:spPr>
          <a:xfrm>
            <a:off x="2157524" y="-149868"/>
            <a:ext cx="5544046" cy="123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5"/>
              </a:lnSpc>
              <a:spcBef>
                <a:spcPct val="0"/>
              </a:spcBef>
            </a:pPr>
            <a:r>
              <a:rPr lang="en-US" sz="716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Toiminta-ajat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17076" y="1599152"/>
            <a:ext cx="9375752" cy="105232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1.tunti 8-8.45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41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välkkä 8.45-9 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41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2.tunti 9-9.45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41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pitkä välkkä 9.45-10.15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41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3.tunti 10.15-11.00 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41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4.tunti 11.00-12.00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41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(3.-ja 4. tunti sisältävät ruokailun)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41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välkkä 12.00-12.15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41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5.tunti 12.15-13.00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41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välkkä 13-13.15 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41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6. tunti 13.15-14.00</a:t>
            </a:r>
          </a:p>
          <a:p>
            <a:pPr>
              <a:lnSpc>
                <a:spcPts val="4125"/>
              </a:lnSpc>
              <a:buNone/>
            </a:pP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23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Koulun A (5.lk) C (1.ja 6.lk)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23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D (2.ja 3.lk.lk) ja E (4.lk) ovet ovat auki: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23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08.00–08.05, 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23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09.00–09.05, 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23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9.45–10.20,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23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12.15-12.20 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2325"/>
              </a:lnSpc>
              <a:buNone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13.15–13.20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>
              <a:lnSpc>
                <a:spcPts val="4125"/>
              </a:lnSpc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Muina aikoina käytä ovikelloa</a:t>
            </a:r>
            <a:endParaRPr lang="fi-FI" sz="32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 algn="ctr">
              <a:lnSpc>
                <a:spcPts val="4005"/>
              </a:lnSpc>
            </a:pPr>
            <a:endParaRPr lang="en-US" sz="28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10445"/>
              </a:lnSpc>
              <a:spcBef>
                <a:spcPct val="0"/>
              </a:spcBef>
            </a:pPr>
            <a:endParaRPr lang="en-US" sz="28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36" y="2532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 rot="-1769920">
            <a:off x="8838899" y="5836769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3"/>
                </a:lnTo>
                <a:lnTo>
                  <a:pt x="0" y="2896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>
            <a:off x="1028700" y="8126730"/>
            <a:ext cx="8229600" cy="2263140"/>
          </a:xfrm>
          <a:custGeom>
            <a:avLst/>
            <a:gdLst/>
            <a:ahLst/>
            <a:cxnLst/>
            <a:rect l="l" t="t" r="r" b="b"/>
            <a:pathLst>
              <a:path w="8229600" h="2263140">
                <a:moveTo>
                  <a:pt x="0" y="0"/>
                </a:moveTo>
                <a:lnTo>
                  <a:pt x="8229600" y="0"/>
                </a:lnTo>
                <a:lnTo>
                  <a:pt x="8229600" y="2263140"/>
                </a:lnTo>
                <a:lnTo>
                  <a:pt x="0" y="2263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Freeform 6"/>
          <p:cNvSpPr/>
          <p:nvPr/>
        </p:nvSpPr>
        <p:spPr>
          <a:xfrm rot="1288177">
            <a:off x="3326743" y="664579"/>
            <a:ext cx="4114800" cy="2266881"/>
          </a:xfrm>
          <a:custGeom>
            <a:avLst/>
            <a:gdLst/>
            <a:ahLst/>
            <a:cxnLst/>
            <a:rect l="l" t="t" r="r" b="b"/>
            <a:pathLst>
              <a:path w="4114800" h="2266881">
                <a:moveTo>
                  <a:pt x="0" y="0"/>
                </a:moveTo>
                <a:lnTo>
                  <a:pt x="4114800" y="0"/>
                </a:lnTo>
                <a:lnTo>
                  <a:pt x="4114800" y="2266881"/>
                </a:lnTo>
                <a:lnTo>
                  <a:pt x="0" y="2266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TextBox 7"/>
          <p:cNvSpPr txBox="1"/>
          <p:nvPr/>
        </p:nvSpPr>
        <p:spPr>
          <a:xfrm>
            <a:off x="3206846" y="2595955"/>
            <a:ext cx="4045248" cy="123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5"/>
              </a:lnSpc>
              <a:spcBef>
                <a:spcPct val="0"/>
              </a:spcBef>
            </a:pPr>
            <a:r>
              <a:rPr lang="en-US" sz="71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Loma-</a:t>
            </a:r>
            <a:r>
              <a:rPr lang="en-US" sz="71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ajat</a:t>
            </a:r>
            <a:endParaRPr lang="en-US" sz="71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3952270"/>
            <a:ext cx="8710886" cy="52534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fi-FI" sz="3200" b="1" dirty="0">
                <a:latin typeface="Mansalva" panose="020B0604020202020204" charset="0"/>
              </a:rPr>
              <a:t>Syyslukukausi 2026</a:t>
            </a:r>
          </a:p>
          <a:p>
            <a:r>
              <a:rPr lang="fi-FI" sz="3200" b="1" dirty="0">
                <a:latin typeface="Mansalva" panose="020B0604020202020204" charset="0"/>
              </a:rPr>
              <a:t>Syyslukukausi:</a:t>
            </a:r>
            <a:r>
              <a:rPr lang="fi-FI" sz="3200" dirty="0">
                <a:latin typeface="Mansalva" panose="020B0604020202020204" charset="0"/>
              </a:rPr>
              <a:t> ke 12.8. – la 19.12.2026</a:t>
            </a:r>
          </a:p>
          <a:p>
            <a:r>
              <a:rPr lang="fi-FI" sz="3200" b="1" dirty="0">
                <a:latin typeface="Mansalva" panose="020B0604020202020204" charset="0"/>
              </a:rPr>
              <a:t>Syysloma:</a:t>
            </a:r>
            <a:r>
              <a:rPr lang="fi-FI" sz="3200" dirty="0">
                <a:latin typeface="Mansalva" panose="020B0604020202020204" charset="0"/>
              </a:rPr>
              <a:t> ma 12.10. – su 18.10.2026 (viikko 42)</a:t>
            </a:r>
          </a:p>
          <a:p>
            <a:r>
              <a:rPr lang="fi-FI" sz="3200" b="1" dirty="0">
                <a:latin typeface="Mansalva" panose="020B0604020202020204" charset="0"/>
              </a:rPr>
              <a:t>Joululoma:</a:t>
            </a:r>
            <a:r>
              <a:rPr lang="fi-FI" sz="3200" dirty="0">
                <a:latin typeface="Mansalva" panose="020B0604020202020204" charset="0"/>
              </a:rPr>
              <a:t> 20.12.2026-6.1.2027</a:t>
            </a:r>
          </a:p>
          <a:p>
            <a:r>
              <a:rPr lang="fi-FI" sz="3200" b="1" dirty="0">
                <a:latin typeface="Mansalva" panose="020B0604020202020204" charset="0"/>
              </a:rPr>
              <a:t>Kevätlukukausi 2027</a:t>
            </a:r>
          </a:p>
          <a:p>
            <a:r>
              <a:rPr lang="fi-FI" sz="3200" b="1" dirty="0">
                <a:latin typeface="Mansalva" panose="020B0604020202020204" charset="0"/>
              </a:rPr>
              <a:t>Kevätlukukausi:</a:t>
            </a:r>
            <a:r>
              <a:rPr lang="fi-FI" sz="3200" dirty="0">
                <a:latin typeface="Mansalva" panose="020B0604020202020204" charset="0"/>
              </a:rPr>
              <a:t> to 7.1. – la 5.6.2027</a:t>
            </a:r>
          </a:p>
          <a:p>
            <a:r>
              <a:rPr lang="fi-FI" sz="3200" b="1" dirty="0">
                <a:latin typeface="Mansalva" panose="020B0604020202020204" charset="0"/>
              </a:rPr>
              <a:t>Talviloma:</a:t>
            </a:r>
            <a:r>
              <a:rPr lang="fi-FI" sz="3200" dirty="0">
                <a:latin typeface="Mansalva" panose="020B0604020202020204" charset="0"/>
              </a:rPr>
              <a:t> ma 22.2. – su 28.2.2027 (viikko 8)</a:t>
            </a:r>
          </a:p>
          <a:p>
            <a:pPr>
              <a:lnSpc>
                <a:spcPts val="5400"/>
              </a:lnSpc>
            </a:pPr>
            <a:endParaRPr lang="fi-FI" sz="2800" dirty="0">
              <a:solidFill>
                <a:srgbClr val="000000"/>
              </a:solidFill>
              <a:effectLst/>
              <a:latin typeface="Mansalva" panose="020B0604020202020204" charset="0"/>
            </a:endParaRPr>
          </a:p>
          <a:p>
            <a:pPr algn="ctr">
              <a:lnSpc>
                <a:spcPts val="10713"/>
              </a:lnSpc>
              <a:spcBef>
                <a:spcPct val="0"/>
              </a:spcBef>
            </a:pPr>
            <a:endParaRPr lang="en-US" sz="2202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9" name="Freeform 9"/>
          <p:cNvSpPr/>
          <p:nvPr/>
        </p:nvSpPr>
        <p:spPr>
          <a:xfrm rot="-1769920">
            <a:off x="-176363" y="810282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3"/>
                </a:lnTo>
                <a:lnTo>
                  <a:pt x="0" y="2896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2442" y="0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 rot="-1769920">
            <a:off x="8838899" y="5836769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3"/>
                </a:lnTo>
                <a:lnTo>
                  <a:pt x="0" y="2896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 rot="5400000">
            <a:off x="-2983230" y="5043032"/>
            <a:ext cx="8229600" cy="2263140"/>
          </a:xfrm>
          <a:custGeom>
            <a:avLst/>
            <a:gdLst/>
            <a:ahLst/>
            <a:cxnLst/>
            <a:rect l="l" t="t" r="r" b="b"/>
            <a:pathLst>
              <a:path w="8229600" h="2263140">
                <a:moveTo>
                  <a:pt x="0" y="0"/>
                </a:moveTo>
                <a:lnTo>
                  <a:pt x="8229600" y="0"/>
                </a:lnTo>
                <a:lnTo>
                  <a:pt x="8229600" y="2263140"/>
                </a:lnTo>
                <a:lnTo>
                  <a:pt x="0" y="2263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Freeform 5"/>
          <p:cNvSpPr/>
          <p:nvPr/>
        </p:nvSpPr>
        <p:spPr>
          <a:xfrm rot="1288177">
            <a:off x="2278105" y="-627725"/>
            <a:ext cx="4114800" cy="2266881"/>
          </a:xfrm>
          <a:custGeom>
            <a:avLst/>
            <a:gdLst/>
            <a:ahLst/>
            <a:cxnLst/>
            <a:rect l="l" t="t" r="r" b="b"/>
            <a:pathLst>
              <a:path w="4114800" h="2266881">
                <a:moveTo>
                  <a:pt x="0" y="0"/>
                </a:moveTo>
                <a:lnTo>
                  <a:pt x="4114800" y="0"/>
                </a:lnTo>
                <a:lnTo>
                  <a:pt x="4114800" y="2266881"/>
                </a:lnTo>
                <a:lnTo>
                  <a:pt x="0" y="2266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TextBox 6"/>
          <p:cNvSpPr txBox="1"/>
          <p:nvPr/>
        </p:nvSpPr>
        <p:spPr>
          <a:xfrm>
            <a:off x="2536467" y="353316"/>
            <a:ext cx="4794647" cy="1664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5"/>
              </a:lnSpc>
            </a:pPr>
            <a:r>
              <a:rPr lang="en-US" sz="716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Koulumatkat</a:t>
            </a:r>
          </a:p>
          <a:p>
            <a:pPr algn="ctr">
              <a:lnSpc>
                <a:spcPts val="2885"/>
              </a:lnSpc>
              <a:spcBef>
                <a:spcPct val="0"/>
              </a:spcBef>
            </a:pPr>
            <a:endParaRPr lang="en-US" sz="7161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7" name="Freeform 7"/>
          <p:cNvSpPr/>
          <p:nvPr/>
        </p:nvSpPr>
        <p:spPr>
          <a:xfrm rot="-1769920">
            <a:off x="7701084" y="-33252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2"/>
                </a:lnTo>
                <a:lnTo>
                  <a:pt x="0" y="28962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8" name="TextBox 8"/>
          <p:cNvSpPr txBox="1"/>
          <p:nvPr/>
        </p:nvSpPr>
        <p:spPr>
          <a:xfrm>
            <a:off x="2263140" y="2275433"/>
            <a:ext cx="6886045" cy="75866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206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Reippaat oppilaamme kulkevat mahdollisimman paljon kävellen tai pyörällä. </a:t>
            </a:r>
          </a:p>
          <a:p>
            <a:pPr algn="ctr">
              <a:lnSpc>
                <a:spcPts val="2885"/>
              </a:lnSpc>
            </a:pPr>
            <a:endParaRPr lang="en-US" sz="2061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2885"/>
              </a:lnSpc>
            </a:pPr>
            <a:r>
              <a:rPr lang="en-US" sz="206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Pyöräilijät käyttävät kaikki kypärää. Koulu ei vastaa pihalla olevista pyöristä, eli lukko on suositeltava varuste.</a:t>
            </a:r>
          </a:p>
          <a:p>
            <a:pPr algn="ctr">
              <a:lnSpc>
                <a:spcPts val="2885"/>
              </a:lnSpc>
            </a:pPr>
            <a:endParaRPr lang="en-US" sz="2061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2885"/>
              </a:lnSpc>
            </a:pPr>
            <a:r>
              <a:rPr lang="en-US" sz="206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Kävellen kouluun tulevat oppilaat kulkevat kävely-ja suojateitä sekä käyttävät pimeällä heijastinta.</a:t>
            </a:r>
          </a:p>
          <a:p>
            <a:pPr algn="ctr">
              <a:lnSpc>
                <a:spcPts val="2885"/>
              </a:lnSpc>
            </a:pPr>
            <a:endParaRPr lang="en-US" sz="2061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2885"/>
              </a:lnSpc>
            </a:pPr>
            <a:r>
              <a:rPr lang="en-US" sz="206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Koulubussi eli Föli on käytössä sikäli kun aikataulut sopivat lasten lukujärjestykseen. Ladattavia maksukortteja saa ostaa kaupungintalon palvelupisteestä ja aikataulu- sekä reittitiedot löytyvät netistä</a:t>
            </a:r>
          </a:p>
          <a:p>
            <a:pPr algn="ctr">
              <a:lnSpc>
                <a:spcPts val="2885"/>
              </a:lnSpc>
            </a:pPr>
            <a:r>
              <a:rPr lang="en-US" sz="206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www.foli.fi</a:t>
            </a:r>
          </a:p>
          <a:p>
            <a:pPr algn="ctr">
              <a:lnSpc>
                <a:spcPts val="2885"/>
              </a:lnSpc>
            </a:pPr>
            <a:endParaRPr lang="en-US" sz="2061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2885"/>
              </a:lnSpc>
            </a:pPr>
            <a:r>
              <a:rPr lang="en-US" sz="206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Yli 5km koulumatkoille oppilas saa koulun maksaman Föli-kortin. Ole yhteydessä rehtoriin kortin hankkimiseksi.</a:t>
            </a:r>
          </a:p>
          <a:p>
            <a:pPr algn="ctr">
              <a:lnSpc>
                <a:spcPts val="2885"/>
              </a:lnSpc>
            </a:pPr>
            <a:endParaRPr lang="en-US" sz="2061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2885"/>
              </a:lnSpc>
            </a:pPr>
            <a:r>
              <a:rPr lang="en-US" sz="206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Mikäli lapsia tuodaan kouluun autolla, koulun edustan liikenneympyrään voi pysähtyä jättämään lapsen kyydistä.</a:t>
            </a:r>
          </a:p>
          <a:p>
            <a:pPr algn="ctr">
              <a:lnSpc>
                <a:spcPts val="2885"/>
              </a:lnSpc>
              <a:spcBef>
                <a:spcPct val="0"/>
              </a:spcBef>
            </a:pPr>
            <a:endParaRPr lang="en-US" sz="2061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36" y="5443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 rot="-1769920">
            <a:off x="8838899" y="5836769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3"/>
                </a:lnTo>
                <a:lnTo>
                  <a:pt x="0" y="2896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 rot="5400000">
            <a:off x="-2983230" y="5043032"/>
            <a:ext cx="8229600" cy="2263140"/>
          </a:xfrm>
          <a:custGeom>
            <a:avLst/>
            <a:gdLst/>
            <a:ahLst/>
            <a:cxnLst/>
            <a:rect l="l" t="t" r="r" b="b"/>
            <a:pathLst>
              <a:path w="8229600" h="2263140">
                <a:moveTo>
                  <a:pt x="0" y="0"/>
                </a:moveTo>
                <a:lnTo>
                  <a:pt x="8229600" y="0"/>
                </a:lnTo>
                <a:lnTo>
                  <a:pt x="8229600" y="2263140"/>
                </a:lnTo>
                <a:lnTo>
                  <a:pt x="0" y="2263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Freeform 5"/>
          <p:cNvSpPr/>
          <p:nvPr/>
        </p:nvSpPr>
        <p:spPr>
          <a:xfrm rot="1288177">
            <a:off x="2278105" y="-627725"/>
            <a:ext cx="4114800" cy="2266881"/>
          </a:xfrm>
          <a:custGeom>
            <a:avLst/>
            <a:gdLst/>
            <a:ahLst/>
            <a:cxnLst/>
            <a:rect l="l" t="t" r="r" b="b"/>
            <a:pathLst>
              <a:path w="4114800" h="2266881">
                <a:moveTo>
                  <a:pt x="0" y="0"/>
                </a:moveTo>
                <a:lnTo>
                  <a:pt x="4114800" y="0"/>
                </a:lnTo>
                <a:lnTo>
                  <a:pt x="4114800" y="2266881"/>
                </a:lnTo>
                <a:lnTo>
                  <a:pt x="0" y="2266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TextBox 6"/>
          <p:cNvSpPr txBox="1"/>
          <p:nvPr/>
        </p:nvSpPr>
        <p:spPr>
          <a:xfrm>
            <a:off x="2552700" y="899353"/>
            <a:ext cx="4794647" cy="1836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5"/>
              </a:lnSpc>
            </a:pPr>
            <a:r>
              <a:rPr lang="en-US" sz="71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Vakuutukset</a:t>
            </a:r>
            <a:endParaRPr lang="en-US" sz="71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2885"/>
              </a:lnSpc>
              <a:spcBef>
                <a:spcPct val="0"/>
              </a:spcBef>
            </a:pPr>
            <a:endParaRPr lang="en-US" sz="71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7" name="Freeform 7"/>
          <p:cNvSpPr/>
          <p:nvPr/>
        </p:nvSpPr>
        <p:spPr>
          <a:xfrm rot="-1769920">
            <a:off x="7701084" y="-33252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2"/>
                </a:lnTo>
                <a:lnTo>
                  <a:pt x="0" y="28962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8" name="TextBox 8"/>
          <p:cNvSpPr txBox="1"/>
          <p:nvPr/>
        </p:nvSpPr>
        <p:spPr>
          <a:xfrm>
            <a:off x="2006017" y="3387190"/>
            <a:ext cx="7633284" cy="33470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Oppilaat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on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vakuutettu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koulupäivän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ajan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Vakuutus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on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voimassa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myös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koulumatkoilla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mikäli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oppilas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kulkee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suoraan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koulusta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kotiin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.</a:t>
            </a:r>
          </a:p>
          <a:p>
            <a:pPr algn="ctr">
              <a:lnSpc>
                <a:spcPts val="2885"/>
              </a:lnSpc>
            </a:pPr>
            <a:endParaRPr lang="en-US" sz="3200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2885"/>
              </a:lnSpc>
            </a:pP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Vakuutus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ei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sisällä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esinevakuutusta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eli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kouluun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ei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kannata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ottaa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mukaan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mitään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arvokkaita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tai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rikkoutuvia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tavaroita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. (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esim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.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Kalliit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vaatteet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/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laitteet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).</a:t>
            </a:r>
          </a:p>
          <a:p>
            <a:pPr algn="ctr">
              <a:lnSpc>
                <a:spcPts val="2885"/>
              </a:lnSpc>
              <a:spcBef>
                <a:spcPct val="0"/>
              </a:spcBef>
            </a:pPr>
            <a:endParaRPr lang="en-US" sz="20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</p:spTree>
    <p:extLst>
      <p:ext uri="{BB962C8B-B14F-4D97-AF65-F5344CB8AC3E}">
        <p14:creationId xmlns:p14="http://schemas.microsoft.com/office/powerpoint/2010/main" val="3065242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36" y="5443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 rot="-1769920">
            <a:off x="8838899" y="5836769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3"/>
                </a:lnTo>
                <a:lnTo>
                  <a:pt x="0" y="2896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 rot="5400000">
            <a:off x="-2983230" y="5043032"/>
            <a:ext cx="8229600" cy="2263140"/>
          </a:xfrm>
          <a:custGeom>
            <a:avLst/>
            <a:gdLst/>
            <a:ahLst/>
            <a:cxnLst/>
            <a:rect l="l" t="t" r="r" b="b"/>
            <a:pathLst>
              <a:path w="8229600" h="2263140">
                <a:moveTo>
                  <a:pt x="0" y="0"/>
                </a:moveTo>
                <a:lnTo>
                  <a:pt x="8229600" y="0"/>
                </a:lnTo>
                <a:lnTo>
                  <a:pt x="8229600" y="2263140"/>
                </a:lnTo>
                <a:lnTo>
                  <a:pt x="0" y="2263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Freeform 5"/>
          <p:cNvSpPr/>
          <p:nvPr/>
        </p:nvSpPr>
        <p:spPr>
          <a:xfrm rot="1288177">
            <a:off x="2278105" y="-627725"/>
            <a:ext cx="4114800" cy="2266881"/>
          </a:xfrm>
          <a:custGeom>
            <a:avLst/>
            <a:gdLst/>
            <a:ahLst/>
            <a:cxnLst/>
            <a:rect l="l" t="t" r="r" b="b"/>
            <a:pathLst>
              <a:path w="4114800" h="2266881">
                <a:moveTo>
                  <a:pt x="0" y="0"/>
                </a:moveTo>
                <a:lnTo>
                  <a:pt x="4114800" y="0"/>
                </a:lnTo>
                <a:lnTo>
                  <a:pt x="4114800" y="2266881"/>
                </a:lnTo>
                <a:lnTo>
                  <a:pt x="0" y="2266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TextBox 6"/>
          <p:cNvSpPr txBox="1"/>
          <p:nvPr/>
        </p:nvSpPr>
        <p:spPr>
          <a:xfrm>
            <a:off x="2552700" y="899353"/>
            <a:ext cx="4794647" cy="1836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5"/>
              </a:lnSpc>
            </a:pPr>
            <a:r>
              <a:rPr lang="en-US" sz="71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Puhelin</a:t>
            </a:r>
            <a:endParaRPr lang="en-US" sz="71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2885"/>
              </a:lnSpc>
              <a:spcBef>
                <a:spcPct val="0"/>
              </a:spcBef>
            </a:pPr>
            <a:endParaRPr lang="en-US" sz="71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7" name="Freeform 7"/>
          <p:cNvSpPr/>
          <p:nvPr/>
        </p:nvSpPr>
        <p:spPr>
          <a:xfrm rot="-1769920">
            <a:off x="7701084" y="-33252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2"/>
                </a:lnTo>
                <a:lnTo>
                  <a:pt x="0" y="28962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8" name="TextBox 8"/>
          <p:cNvSpPr txBox="1"/>
          <p:nvPr/>
        </p:nvSpPr>
        <p:spPr>
          <a:xfrm>
            <a:off x="2006017" y="3387190"/>
            <a:ext cx="7633284" cy="44627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85"/>
              </a:lnSpc>
            </a:pP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Kouluun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voi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ottaa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kännykän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tai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älykellon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mukaan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mutta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puhelin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on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pidettävä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koulupäivän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aikana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repussa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äänettömänä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ja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kello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koulutilassa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.</a:t>
            </a:r>
          </a:p>
          <a:p>
            <a:pPr algn="ctr">
              <a:lnSpc>
                <a:spcPts val="2885"/>
              </a:lnSpc>
            </a:pPr>
            <a:endParaRPr lang="en-US" sz="3200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2885"/>
              </a:lnSpc>
            </a:pP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Koulupäivän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aikana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kännykkää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käytetään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vain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opettajan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luvalla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.</a:t>
            </a:r>
          </a:p>
          <a:p>
            <a:pPr algn="ctr">
              <a:lnSpc>
                <a:spcPts val="2885"/>
              </a:lnSpc>
            </a:pPr>
            <a:endParaRPr lang="en-US" sz="3200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2885"/>
              </a:lnSpc>
            </a:pP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Koulun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vakuutukset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eivät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korvaa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rikkoontunutta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tai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kadonnutta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puhelinta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tai </a:t>
            </a:r>
            <a:r>
              <a:rPr lang="en-US" sz="32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kelloa</a:t>
            </a:r>
            <a:r>
              <a:rPr lang="en-US" sz="32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.</a:t>
            </a:r>
          </a:p>
          <a:p>
            <a:pPr algn="ctr">
              <a:lnSpc>
                <a:spcPts val="2885"/>
              </a:lnSpc>
              <a:spcBef>
                <a:spcPct val="0"/>
              </a:spcBef>
            </a:pPr>
            <a:endParaRPr lang="en-US" sz="20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</p:spTree>
    <p:extLst>
      <p:ext uri="{BB962C8B-B14F-4D97-AF65-F5344CB8AC3E}">
        <p14:creationId xmlns:p14="http://schemas.microsoft.com/office/powerpoint/2010/main" val="2071413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36" y="2532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 rot="-1769920">
            <a:off x="8838899" y="5836769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3"/>
                </a:lnTo>
                <a:lnTo>
                  <a:pt x="0" y="2896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 rot="-5400000">
            <a:off x="-3163950" y="4001244"/>
            <a:ext cx="8229600" cy="2441847"/>
          </a:xfrm>
          <a:custGeom>
            <a:avLst/>
            <a:gdLst/>
            <a:ahLst/>
            <a:cxnLst/>
            <a:rect l="l" t="t" r="r" b="b"/>
            <a:pathLst>
              <a:path w="8229600" h="2441847">
                <a:moveTo>
                  <a:pt x="0" y="0"/>
                </a:moveTo>
                <a:lnTo>
                  <a:pt x="8229600" y="0"/>
                </a:lnTo>
                <a:lnTo>
                  <a:pt x="8229600" y="2441847"/>
                </a:lnTo>
                <a:lnTo>
                  <a:pt x="0" y="244184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3948" r="-3948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Freeform 5"/>
          <p:cNvSpPr/>
          <p:nvPr/>
        </p:nvSpPr>
        <p:spPr>
          <a:xfrm rot="1288177">
            <a:off x="2278105" y="-627725"/>
            <a:ext cx="4114800" cy="2266881"/>
          </a:xfrm>
          <a:custGeom>
            <a:avLst/>
            <a:gdLst/>
            <a:ahLst/>
            <a:cxnLst/>
            <a:rect l="l" t="t" r="r" b="b"/>
            <a:pathLst>
              <a:path w="4114800" h="2266881">
                <a:moveTo>
                  <a:pt x="0" y="0"/>
                </a:moveTo>
                <a:lnTo>
                  <a:pt x="4114800" y="0"/>
                </a:lnTo>
                <a:lnTo>
                  <a:pt x="4114800" y="2266881"/>
                </a:lnTo>
                <a:lnTo>
                  <a:pt x="0" y="2266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TextBox 6"/>
          <p:cNvSpPr txBox="1"/>
          <p:nvPr/>
        </p:nvSpPr>
        <p:spPr>
          <a:xfrm>
            <a:off x="3351932" y="333833"/>
            <a:ext cx="4929052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25"/>
              </a:lnSpc>
              <a:spcBef>
                <a:spcPct val="0"/>
              </a:spcBef>
            </a:pPr>
            <a:r>
              <a:rPr lang="en-US" sz="7161" dirty="0" err="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Poissaolot</a:t>
            </a:r>
            <a:endParaRPr lang="en-US" sz="7161" dirty="0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2212810" y="1406793"/>
            <a:ext cx="8074190" cy="81232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5"/>
              </a:lnSpc>
            </a:pPr>
            <a:r>
              <a:rPr lang="en-US" sz="306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</a:p>
          <a:p>
            <a:pPr algn="ctr">
              <a:lnSpc>
                <a:spcPts val="4285"/>
              </a:lnSpc>
            </a:pPr>
            <a:r>
              <a:rPr lang="en-US" sz="306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Huoltaja ilmoittaa poissaoloista opettajalle heti aamulla.</a:t>
            </a:r>
          </a:p>
          <a:p>
            <a:pPr algn="ctr">
              <a:lnSpc>
                <a:spcPts val="4285"/>
              </a:lnSpc>
            </a:pPr>
            <a:endParaRPr lang="en-US" sz="3061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4285"/>
              </a:lnSpc>
            </a:pPr>
            <a:r>
              <a:rPr lang="en-US" sz="306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Opettaja saa myöntää luvan enintään kolmen päivän poissaoloon.</a:t>
            </a:r>
          </a:p>
          <a:p>
            <a:pPr algn="ctr">
              <a:lnSpc>
                <a:spcPts val="4285"/>
              </a:lnSpc>
            </a:pPr>
            <a:endParaRPr lang="en-US" sz="3061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4285"/>
              </a:lnSpc>
            </a:pPr>
            <a:r>
              <a:rPr lang="en-US" sz="306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Pidempi poissaolo pitää anoa Wilman lomakkeella rehtorilta.</a:t>
            </a:r>
          </a:p>
          <a:p>
            <a:pPr algn="ctr">
              <a:lnSpc>
                <a:spcPts val="4285"/>
              </a:lnSpc>
            </a:pPr>
            <a:endParaRPr lang="en-US" sz="3061">
              <a:solidFill>
                <a:srgbClr val="343127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4285"/>
              </a:lnSpc>
              <a:spcBef>
                <a:spcPct val="0"/>
              </a:spcBef>
            </a:pPr>
            <a:r>
              <a:rPr lang="en-US" sz="3061">
                <a:solidFill>
                  <a:srgbClr val="343127"/>
                </a:solidFill>
                <a:latin typeface="Mansalva"/>
                <a:ea typeface="Mansalva"/>
                <a:cs typeface="Mansalva"/>
                <a:sym typeface="Mansalva"/>
              </a:rPr>
              <a:t>Jokainen koulupäivä on tärkeä, eikä kotoilun saisi antaa koukuttaa. Oppilaiden poissaoloja seurataan Wilmassa ja lisääntyvissä poissaoloissa pyrimme yhdessä kotien kanssa löytämään keinoja, joilla saadaan poissaoloja vähennettyä.</a:t>
            </a: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9E79E079-B09C-4268-FAF2-721D6DA88D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0287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i-FI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FDBF1DD4-8704-6EE7-4074-4843C9DE6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" y="152400"/>
            <a:ext cx="10287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i-FI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1549843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 rot="-1769920">
            <a:off x="8838899" y="5836769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3"/>
                </a:lnTo>
                <a:lnTo>
                  <a:pt x="0" y="2896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>
            <a:off x="1028700" y="8126730"/>
            <a:ext cx="8229600" cy="2263140"/>
          </a:xfrm>
          <a:custGeom>
            <a:avLst/>
            <a:gdLst/>
            <a:ahLst/>
            <a:cxnLst/>
            <a:rect l="l" t="t" r="r" b="b"/>
            <a:pathLst>
              <a:path w="8229600" h="2263140">
                <a:moveTo>
                  <a:pt x="0" y="0"/>
                </a:moveTo>
                <a:lnTo>
                  <a:pt x="8229600" y="0"/>
                </a:lnTo>
                <a:lnTo>
                  <a:pt x="8229600" y="2263140"/>
                </a:lnTo>
                <a:lnTo>
                  <a:pt x="0" y="2263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Freeform 5"/>
          <p:cNvSpPr/>
          <p:nvPr/>
        </p:nvSpPr>
        <p:spPr>
          <a:xfrm rot="1288177">
            <a:off x="2278105" y="-627725"/>
            <a:ext cx="4114800" cy="2266881"/>
          </a:xfrm>
          <a:custGeom>
            <a:avLst/>
            <a:gdLst/>
            <a:ahLst/>
            <a:cxnLst/>
            <a:rect l="l" t="t" r="r" b="b"/>
            <a:pathLst>
              <a:path w="4114800" h="2266881">
                <a:moveTo>
                  <a:pt x="0" y="0"/>
                </a:moveTo>
                <a:lnTo>
                  <a:pt x="4114800" y="0"/>
                </a:lnTo>
                <a:lnTo>
                  <a:pt x="4114800" y="2266881"/>
                </a:lnTo>
                <a:lnTo>
                  <a:pt x="0" y="2266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TextBox 6"/>
          <p:cNvSpPr txBox="1"/>
          <p:nvPr/>
        </p:nvSpPr>
        <p:spPr>
          <a:xfrm>
            <a:off x="149310" y="-83193"/>
            <a:ext cx="10137690" cy="1982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385"/>
              </a:lnSpc>
            </a:pPr>
            <a:r>
              <a:rPr lang="en-US" sz="456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Oppimisen ja koulunkäynnin tuki sekä oppilashuolto</a:t>
            </a:r>
          </a:p>
          <a:p>
            <a:pPr algn="ctr">
              <a:lnSpc>
                <a:spcPts val="2885"/>
              </a:lnSpc>
              <a:spcBef>
                <a:spcPct val="0"/>
              </a:spcBef>
            </a:pPr>
            <a:endParaRPr lang="en-US" sz="4561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571862" y="1842478"/>
            <a:ext cx="9715138" cy="73866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61"/>
              </a:lnSpc>
            </a:pP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Moni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lapsi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tarvitsee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oppimiseensa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tukea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.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Oppilaalla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on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oikeus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saada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riittävää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oppimisen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ja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koulunkäynnin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tukea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.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Oppimiseen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ja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koulunkäyntiin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on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mahdollista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saada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ryhmäkohtaista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tukea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tai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oppilaskohtaisia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tukitoimia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. </a:t>
            </a:r>
          </a:p>
          <a:p>
            <a:pPr algn="ctr">
              <a:lnSpc>
                <a:spcPts val="3561"/>
              </a:lnSpc>
            </a:pPr>
            <a:endParaRPr lang="en-US" sz="2543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3561"/>
              </a:lnSpc>
            </a:pP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Yksilölohtaisen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oppilashuollon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tavoitteena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on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lasten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kokonaisvaltaisen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hyvinvoinnin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edistäminen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ja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oppimisedellytysten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parantaminen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.</a:t>
            </a:r>
          </a:p>
          <a:p>
            <a:pPr algn="ctr">
              <a:lnSpc>
                <a:spcPts val="3561"/>
              </a:lnSpc>
            </a:pPr>
            <a:endParaRPr lang="en-US" sz="2543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3561"/>
              </a:lnSpc>
            </a:pP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Oppilashuoltoon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kuuluvat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kouluterveydenhuolto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,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psykologi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- ja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kuraattoripalvelut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sekä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monialaisen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asiantuntijaryhmän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tuki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. </a:t>
            </a:r>
          </a:p>
          <a:p>
            <a:pPr algn="ctr">
              <a:lnSpc>
                <a:spcPts val="3561"/>
              </a:lnSpc>
            </a:pPr>
            <a:endParaRPr lang="en-US" sz="2543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3561"/>
              </a:lnSpc>
            </a:pP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Varhaista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tukea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perheille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tarjoaa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kaupungin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perhekoutsi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 Heli Kujanpää 040 627 7696 heli.kujanpaa@varha.fi</a:t>
            </a:r>
          </a:p>
          <a:p>
            <a:pPr algn="ctr">
              <a:lnSpc>
                <a:spcPts val="3561"/>
              </a:lnSpc>
            </a:pP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Perhekoutsit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kuuntelee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,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neuvoo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,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etsii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yhdessä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perheen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kanssa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vastauksia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arjen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2543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pulmatilanteisiin</a:t>
            </a:r>
            <a:r>
              <a:rPr lang="en-US" sz="2543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. </a:t>
            </a:r>
          </a:p>
          <a:p>
            <a:pPr algn="ctr">
              <a:lnSpc>
                <a:spcPts val="3561"/>
              </a:lnSpc>
            </a:pPr>
            <a:endParaRPr lang="en-US" sz="2543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3561"/>
              </a:lnSpc>
              <a:spcBef>
                <a:spcPct val="0"/>
              </a:spcBef>
            </a:pPr>
            <a:endParaRPr lang="en-US" sz="2543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36" y="2532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 rot="-1769920">
            <a:off x="8838899" y="5836769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3"/>
                </a:lnTo>
                <a:lnTo>
                  <a:pt x="0" y="2896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>
            <a:off x="1028700" y="8126730"/>
            <a:ext cx="8229600" cy="2263140"/>
          </a:xfrm>
          <a:custGeom>
            <a:avLst/>
            <a:gdLst/>
            <a:ahLst/>
            <a:cxnLst/>
            <a:rect l="l" t="t" r="r" b="b"/>
            <a:pathLst>
              <a:path w="8229600" h="2263140">
                <a:moveTo>
                  <a:pt x="0" y="0"/>
                </a:moveTo>
                <a:lnTo>
                  <a:pt x="8229600" y="0"/>
                </a:lnTo>
                <a:lnTo>
                  <a:pt x="8229600" y="2263140"/>
                </a:lnTo>
                <a:lnTo>
                  <a:pt x="0" y="2263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Freeform 5"/>
          <p:cNvSpPr/>
          <p:nvPr/>
        </p:nvSpPr>
        <p:spPr>
          <a:xfrm rot="1392133">
            <a:off x="7488794" y="1140536"/>
            <a:ext cx="2434523" cy="2345995"/>
          </a:xfrm>
          <a:custGeom>
            <a:avLst/>
            <a:gdLst/>
            <a:ahLst/>
            <a:cxnLst/>
            <a:rect l="l" t="t" r="r" b="b"/>
            <a:pathLst>
              <a:path w="2434523" h="2345995">
                <a:moveTo>
                  <a:pt x="0" y="0"/>
                </a:moveTo>
                <a:lnTo>
                  <a:pt x="2434523" y="0"/>
                </a:lnTo>
                <a:lnTo>
                  <a:pt x="2434523" y="2345995"/>
                </a:lnTo>
                <a:lnTo>
                  <a:pt x="0" y="23459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Freeform 6"/>
          <p:cNvSpPr/>
          <p:nvPr/>
        </p:nvSpPr>
        <p:spPr>
          <a:xfrm rot="1288177">
            <a:off x="2278105" y="-627725"/>
            <a:ext cx="4114800" cy="2266881"/>
          </a:xfrm>
          <a:custGeom>
            <a:avLst/>
            <a:gdLst/>
            <a:ahLst/>
            <a:cxnLst/>
            <a:rect l="l" t="t" r="r" b="b"/>
            <a:pathLst>
              <a:path w="4114800" h="2266881">
                <a:moveTo>
                  <a:pt x="0" y="0"/>
                </a:moveTo>
                <a:lnTo>
                  <a:pt x="4114800" y="0"/>
                </a:lnTo>
                <a:lnTo>
                  <a:pt x="4114800" y="2266881"/>
                </a:lnTo>
                <a:lnTo>
                  <a:pt x="0" y="2266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TextBox 7"/>
          <p:cNvSpPr txBox="1"/>
          <p:nvPr/>
        </p:nvSpPr>
        <p:spPr>
          <a:xfrm>
            <a:off x="1312416" y="120474"/>
            <a:ext cx="7662168" cy="16640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5"/>
              </a:lnSpc>
            </a:pPr>
            <a:r>
              <a:rPr lang="en-US" sz="716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Ruokailu ja allergiat</a:t>
            </a:r>
          </a:p>
          <a:p>
            <a:pPr algn="ctr">
              <a:lnSpc>
                <a:spcPts val="2885"/>
              </a:lnSpc>
              <a:spcBef>
                <a:spcPct val="0"/>
              </a:spcBef>
            </a:pPr>
            <a:endParaRPr lang="en-US" sz="7161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312416" y="2952550"/>
            <a:ext cx="7945884" cy="44902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4"/>
              </a:lnSpc>
            </a:pPr>
            <a:r>
              <a:rPr lang="en-US" sz="3174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Kouluruokailu kattaa kolmanneksen koululaisen päivittäisestä ravinnontarpeesta. Opettelemme syömään monipuolisesti ja hyviä ruokailutapoja noudattaen.</a:t>
            </a:r>
          </a:p>
          <a:p>
            <a:pPr algn="ctr">
              <a:lnSpc>
                <a:spcPts val="4444"/>
              </a:lnSpc>
            </a:pPr>
            <a:endParaRPr lang="en-US" sz="3174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4444"/>
              </a:lnSpc>
              <a:spcBef>
                <a:spcPct val="0"/>
              </a:spcBef>
            </a:pPr>
            <a:r>
              <a:rPr lang="en-US" sz="3174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Ruoka-aineallergioista tulee toimittaa lääkärintodistus koulun keittiöön. Näin saadaan lapselle erikoisruokavalio.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3617" y="84735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 rot="-1769920">
            <a:off x="8838899" y="5836769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3"/>
                </a:lnTo>
                <a:lnTo>
                  <a:pt x="0" y="2896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>
            <a:off x="1028700" y="8126730"/>
            <a:ext cx="8229600" cy="2263140"/>
          </a:xfrm>
          <a:custGeom>
            <a:avLst/>
            <a:gdLst/>
            <a:ahLst/>
            <a:cxnLst/>
            <a:rect l="l" t="t" r="r" b="b"/>
            <a:pathLst>
              <a:path w="8229600" h="2263140">
                <a:moveTo>
                  <a:pt x="0" y="0"/>
                </a:moveTo>
                <a:lnTo>
                  <a:pt x="8229600" y="0"/>
                </a:lnTo>
                <a:lnTo>
                  <a:pt x="8229600" y="2263140"/>
                </a:lnTo>
                <a:lnTo>
                  <a:pt x="0" y="2263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Freeform 6"/>
          <p:cNvSpPr/>
          <p:nvPr/>
        </p:nvSpPr>
        <p:spPr>
          <a:xfrm rot="1288177">
            <a:off x="6619922" y="107042"/>
            <a:ext cx="4114800" cy="2266881"/>
          </a:xfrm>
          <a:custGeom>
            <a:avLst/>
            <a:gdLst/>
            <a:ahLst/>
            <a:cxnLst/>
            <a:rect l="l" t="t" r="r" b="b"/>
            <a:pathLst>
              <a:path w="4114800" h="2266881">
                <a:moveTo>
                  <a:pt x="0" y="0"/>
                </a:moveTo>
                <a:lnTo>
                  <a:pt x="4114800" y="0"/>
                </a:lnTo>
                <a:lnTo>
                  <a:pt x="4114800" y="2266881"/>
                </a:lnTo>
                <a:lnTo>
                  <a:pt x="0" y="2266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TextBox 7"/>
          <p:cNvSpPr txBox="1"/>
          <p:nvPr/>
        </p:nvSpPr>
        <p:spPr>
          <a:xfrm>
            <a:off x="1312416" y="120474"/>
            <a:ext cx="7662168" cy="18367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5"/>
              </a:lnSpc>
            </a:pPr>
            <a:endParaRPr lang="en-US" sz="71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2885"/>
              </a:lnSpc>
              <a:spcBef>
                <a:spcPct val="0"/>
              </a:spcBef>
            </a:pPr>
            <a:endParaRPr lang="en-US" sz="71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713358" y="1955466"/>
            <a:ext cx="8860284" cy="61555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80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Koulumme</a:t>
            </a:r>
            <a:r>
              <a:rPr lang="en-US" sz="80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on </a:t>
            </a:r>
            <a:r>
              <a:rPr lang="en-US" sz="80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sukkakoulu</a:t>
            </a:r>
            <a:r>
              <a:rPr lang="en-US" sz="80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.</a:t>
            </a:r>
          </a:p>
          <a:p>
            <a:pPr algn="ctr"/>
            <a:r>
              <a:rPr lang="en-US" sz="80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Muistattehan</a:t>
            </a:r>
            <a:r>
              <a:rPr lang="en-US" sz="80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pakata</a:t>
            </a:r>
            <a:r>
              <a:rPr lang="en-US" sz="80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reppuun</a:t>
            </a:r>
            <a:r>
              <a:rPr lang="en-US" sz="80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sisäkengät</a:t>
            </a:r>
            <a:r>
              <a:rPr lang="en-US" sz="80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8000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mukaan</a:t>
            </a:r>
            <a:r>
              <a:rPr lang="en-US" sz="8000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9488167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36" y="2532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 rot="-1769920">
            <a:off x="8838899" y="5836769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3"/>
                </a:lnTo>
                <a:lnTo>
                  <a:pt x="0" y="2896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>
            <a:off x="1028700" y="8126730"/>
            <a:ext cx="8229600" cy="2263140"/>
          </a:xfrm>
          <a:custGeom>
            <a:avLst/>
            <a:gdLst/>
            <a:ahLst/>
            <a:cxnLst/>
            <a:rect l="l" t="t" r="r" b="b"/>
            <a:pathLst>
              <a:path w="8229600" h="2263140">
                <a:moveTo>
                  <a:pt x="0" y="0"/>
                </a:moveTo>
                <a:lnTo>
                  <a:pt x="8229600" y="0"/>
                </a:lnTo>
                <a:lnTo>
                  <a:pt x="8229600" y="2263140"/>
                </a:lnTo>
                <a:lnTo>
                  <a:pt x="0" y="2263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Freeform 5"/>
          <p:cNvSpPr/>
          <p:nvPr/>
        </p:nvSpPr>
        <p:spPr>
          <a:xfrm rot="1392133">
            <a:off x="7488794" y="1140536"/>
            <a:ext cx="2434523" cy="2345995"/>
          </a:xfrm>
          <a:custGeom>
            <a:avLst/>
            <a:gdLst/>
            <a:ahLst/>
            <a:cxnLst/>
            <a:rect l="l" t="t" r="r" b="b"/>
            <a:pathLst>
              <a:path w="2434523" h="2345995">
                <a:moveTo>
                  <a:pt x="0" y="0"/>
                </a:moveTo>
                <a:lnTo>
                  <a:pt x="2434523" y="0"/>
                </a:lnTo>
                <a:lnTo>
                  <a:pt x="2434523" y="2345995"/>
                </a:lnTo>
                <a:lnTo>
                  <a:pt x="0" y="23459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Freeform 6"/>
          <p:cNvSpPr/>
          <p:nvPr/>
        </p:nvSpPr>
        <p:spPr>
          <a:xfrm rot="1288177">
            <a:off x="2278105" y="-627725"/>
            <a:ext cx="4114800" cy="2266881"/>
          </a:xfrm>
          <a:custGeom>
            <a:avLst/>
            <a:gdLst/>
            <a:ahLst/>
            <a:cxnLst/>
            <a:rect l="l" t="t" r="r" b="b"/>
            <a:pathLst>
              <a:path w="4114800" h="2266881">
                <a:moveTo>
                  <a:pt x="0" y="0"/>
                </a:moveTo>
                <a:lnTo>
                  <a:pt x="4114800" y="0"/>
                </a:lnTo>
                <a:lnTo>
                  <a:pt x="4114800" y="2266881"/>
                </a:lnTo>
                <a:lnTo>
                  <a:pt x="0" y="2266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TextBox 7"/>
          <p:cNvSpPr txBox="1"/>
          <p:nvPr/>
        </p:nvSpPr>
        <p:spPr>
          <a:xfrm>
            <a:off x="303385" y="1076200"/>
            <a:ext cx="9313664" cy="123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5"/>
              </a:lnSpc>
              <a:spcBef>
                <a:spcPct val="0"/>
              </a:spcBef>
            </a:pPr>
            <a:r>
              <a:rPr lang="en-US" sz="716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Aamu- ja iltapäiväkerho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90390" y="3530538"/>
            <a:ext cx="7867910" cy="34470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Toiminta-aika klo 7.30-17</a:t>
            </a:r>
            <a:endParaRPr lang="fi-FI" sz="3200" dirty="0">
              <a:latin typeface="Mansalva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Aamulla kulku C-ovesta</a:t>
            </a:r>
            <a:endParaRPr lang="fi-FI" sz="3200" dirty="0">
              <a:latin typeface="Mansalva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Kerhon puhelinnumero: 0447334534</a:t>
            </a:r>
            <a:endParaRPr lang="fi-FI" sz="3200" dirty="0">
              <a:latin typeface="Mansalva" panose="020B060402020202020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i-FI" sz="32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Kerhossa työskentelevät koulun omat tutut aikuiset: Jonna Lahtivuo, Niko Lavonius, Iida Lähteenmäki, Kirsi Ruohonen, ja Tiina Urponen</a:t>
            </a:r>
            <a:endParaRPr lang="fi-FI" sz="3200" dirty="0">
              <a:latin typeface="Mansalva" panose="020B060402020202020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7136" y="2532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 rot="-1769920">
            <a:off x="8838899" y="5836769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3"/>
                </a:lnTo>
                <a:lnTo>
                  <a:pt x="0" y="2896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>
            <a:off x="1028700" y="8953500"/>
            <a:ext cx="8229600" cy="1436370"/>
          </a:xfrm>
          <a:custGeom>
            <a:avLst/>
            <a:gdLst/>
            <a:ahLst/>
            <a:cxnLst/>
            <a:rect l="l" t="t" r="r" b="b"/>
            <a:pathLst>
              <a:path w="8229600" h="2263140">
                <a:moveTo>
                  <a:pt x="0" y="0"/>
                </a:moveTo>
                <a:lnTo>
                  <a:pt x="8229600" y="0"/>
                </a:lnTo>
                <a:lnTo>
                  <a:pt x="8229600" y="2263140"/>
                </a:lnTo>
                <a:lnTo>
                  <a:pt x="0" y="2263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Freeform 6"/>
          <p:cNvSpPr/>
          <p:nvPr/>
        </p:nvSpPr>
        <p:spPr>
          <a:xfrm rot="1288177">
            <a:off x="2278105" y="-627725"/>
            <a:ext cx="4114800" cy="2266881"/>
          </a:xfrm>
          <a:custGeom>
            <a:avLst/>
            <a:gdLst/>
            <a:ahLst/>
            <a:cxnLst/>
            <a:rect l="l" t="t" r="r" b="b"/>
            <a:pathLst>
              <a:path w="4114800" h="2266881">
                <a:moveTo>
                  <a:pt x="0" y="0"/>
                </a:moveTo>
                <a:lnTo>
                  <a:pt x="4114800" y="0"/>
                </a:lnTo>
                <a:lnTo>
                  <a:pt x="4114800" y="2266881"/>
                </a:lnTo>
                <a:lnTo>
                  <a:pt x="0" y="2266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TextBox 7"/>
          <p:cNvSpPr txBox="1"/>
          <p:nvPr/>
        </p:nvSpPr>
        <p:spPr>
          <a:xfrm>
            <a:off x="1411715" y="324180"/>
            <a:ext cx="6901855" cy="12373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025"/>
              </a:lnSpc>
              <a:spcBef>
                <a:spcPct val="0"/>
              </a:spcBef>
            </a:pPr>
            <a:r>
              <a:rPr lang="en-US" sz="71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Harrastustoiminta</a:t>
            </a:r>
            <a:endParaRPr lang="en-US" sz="71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83283" y="1714500"/>
            <a:ext cx="9920434" cy="38367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85"/>
              </a:lnSpc>
              <a:spcBef>
                <a:spcPct val="0"/>
              </a:spcBef>
            </a:pP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Haluamme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tarjota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lapsille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harrastusmahdollisuuksia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koulupäivän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yhteyteen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.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Liikuntatoimen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kanssa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ideoidut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kerhot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toteutuvat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koulun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tiloissa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syksystä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alkaen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:</a:t>
            </a:r>
          </a:p>
          <a:p>
            <a:pPr algn="ctr">
              <a:lnSpc>
                <a:spcPts val="4285"/>
              </a:lnSpc>
              <a:spcBef>
                <a:spcPct val="0"/>
              </a:spcBef>
            </a:pPr>
            <a:r>
              <a:rPr lang="fi-FI" sz="3200" dirty="0">
                <a:hlinkClick r:id="rId6"/>
              </a:rPr>
              <a:t>Sun harrastus alakoululaisille | Naantali</a:t>
            </a:r>
            <a:endParaRPr lang="en-US" sz="30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4285"/>
              </a:lnSpc>
              <a:spcBef>
                <a:spcPct val="0"/>
              </a:spcBef>
            </a:pPr>
            <a:endParaRPr lang="en-US" sz="30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algn="ctr">
              <a:lnSpc>
                <a:spcPts val="10025"/>
              </a:lnSpc>
              <a:spcBef>
                <a:spcPct val="0"/>
              </a:spcBef>
            </a:pPr>
            <a:endParaRPr lang="en-US" sz="30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64964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 rot="-1769920">
            <a:off x="8838899" y="5836769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3"/>
                </a:lnTo>
                <a:lnTo>
                  <a:pt x="0" y="2896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Freeform 6"/>
          <p:cNvSpPr/>
          <p:nvPr/>
        </p:nvSpPr>
        <p:spPr>
          <a:xfrm rot="20365896">
            <a:off x="-456600" y="41757"/>
            <a:ext cx="4114800" cy="2266881"/>
          </a:xfrm>
          <a:custGeom>
            <a:avLst/>
            <a:gdLst/>
            <a:ahLst/>
            <a:cxnLst/>
            <a:rect l="l" t="t" r="r" b="b"/>
            <a:pathLst>
              <a:path w="4114800" h="2266881">
                <a:moveTo>
                  <a:pt x="0" y="0"/>
                </a:moveTo>
                <a:lnTo>
                  <a:pt x="4114800" y="0"/>
                </a:lnTo>
                <a:lnTo>
                  <a:pt x="4114800" y="2266881"/>
                </a:lnTo>
                <a:lnTo>
                  <a:pt x="0" y="2266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TextBox 7"/>
          <p:cNvSpPr txBox="1"/>
          <p:nvPr/>
        </p:nvSpPr>
        <p:spPr>
          <a:xfrm>
            <a:off x="1633038" y="187175"/>
            <a:ext cx="8798750" cy="2564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25"/>
              </a:lnSpc>
              <a:spcBef>
                <a:spcPct val="0"/>
              </a:spcBef>
            </a:pPr>
            <a:r>
              <a:rPr lang="en-US" sz="71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SOME, </a:t>
            </a:r>
            <a:r>
              <a:rPr lang="en-US" sz="71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Pelit</a:t>
            </a:r>
            <a:r>
              <a:rPr lang="en-US" sz="71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, </a:t>
            </a:r>
            <a:r>
              <a:rPr lang="en-US" sz="71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puhelimet</a:t>
            </a:r>
            <a:endParaRPr lang="en-US" sz="71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49857" y="2851331"/>
            <a:ext cx="9814422" cy="6894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l" rtl="0" fontAlgn="base">
              <a:buFont typeface="Arial" panose="020B0604020202020204" pitchFamily="34" charset="0"/>
              <a:buChar char="•"/>
            </a:pPr>
            <a:r>
              <a:rPr lang="fi-FI" sz="2800" dirty="0">
                <a:solidFill>
                  <a:srgbClr val="000000"/>
                </a:solidFill>
                <a:latin typeface="Mansalva" panose="020B0604020202020204" charset="0"/>
              </a:rPr>
              <a:t>Tarkkaile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 ja rajoita lapsesi sosiaalisen median sekä pelien käyttöä. (Runsas digialtistus -&gt;mm. heikompi kielen kehitys, tunnetaitojen ongelmat, muistin heikkeneminen, tarkkaavaisuuden ongelmat)</a:t>
            </a:r>
          </a:p>
          <a:p>
            <a:pPr marL="457200" indent="-457200" algn="l" rtl="0" fontAlgn="base">
              <a:buFont typeface="Arial" panose="020B0604020202020204" pitchFamily="34" charset="0"/>
              <a:buChar char="•"/>
            </a:pPr>
            <a:r>
              <a:rPr lang="fi-FI" sz="28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Pyydä lastasi esittelemään hänen käyttämiään sivustoja ja pelejä. (Altistus vaaralliselle sisällölle, sopimattomien pelien vaikutus kehitykseen ja käytökseen)</a:t>
            </a:r>
          </a:p>
          <a:p>
            <a:pPr marL="457200" indent="-457200" algn="l" rtl="0" fontAlgn="base">
              <a:buFont typeface="Arial" panose="020B0604020202020204" pitchFamily="34" charset="0"/>
              <a:buChar char="•"/>
            </a:pPr>
            <a:r>
              <a:rPr lang="fi-FI" sz="28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Katso säännöllisesti, kenen kanssa ja mistä lapsesi viestittelee. Sinulla ON lupa ja velvollisuus tehdä niin. (Kiusaaminen,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Mansalva" panose="020B0604020202020204" charset="0"/>
              </a:rPr>
              <a:t>grooming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)</a:t>
            </a:r>
          </a:p>
          <a:p>
            <a:pPr marL="457200" indent="-457200" algn="l" rtl="0" fontAlgn="base">
              <a:buFont typeface="Arial" panose="020B0604020202020204" pitchFamily="34" charset="0"/>
              <a:buChar char="•"/>
            </a:pPr>
            <a:r>
              <a:rPr lang="fi-FI" sz="28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Huolehdi ikärajoista.  (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Mansalva" panose="020B0604020202020204" charset="0"/>
              </a:rPr>
              <a:t>Tiktok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 13, Snapchat 13, Instagram 13,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Mansalva" panose="020B0604020202020204" charset="0"/>
              </a:rPr>
              <a:t>Whatsapp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 16, </a:t>
            </a:r>
            <a:r>
              <a:rPr lang="fi-FI" sz="2800" b="0" i="0" dirty="0" err="1">
                <a:solidFill>
                  <a:srgbClr val="000000"/>
                </a:solidFill>
                <a:effectLst/>
                <a:latin typeface="Mansalva" panose="020B0604020202020204" charset="0"/>
              </a:rPr>
              <a:t>Fortnite</a:t>
            </a:r>
            <a:r>
              <a:rPr lang="fi-FI" sz="28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 12)</a:t>
            </a:r>
          </a:p>
          <a:p>
            <a:pPr marL="457200" indent="-457200" algn="l" rtl="0" fontAlgn="base">
              <a:buFont typeface="Arial" panose="020B0604020202020204" pitchFamily="34" charset="0"/>
              <a:buChar char="•"/>
            </a:pPr>
            <a:r>
              <a:rPr lang="fi-FI" sz="28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Läksyt, ruokailut ja yöt ilman mobiililaitteita. (Laitteen pelkkä läsnäolo tutkitusti häiritsee)</a:t>
            </a:r>
          </a:p>
          <a:p>
            <a:pPr marL="457200" indent="-457200" algn="l" rtl="0" fontAlgn="base">
              <a:buFont typeface="Arial" panose="020B0604020202020204" pitchFamily="34" charset="0"/>
              <a:buChar char="•"/>
            </a:pPr>
            <a:r>
              <a:rPr lang="fi-FI" sz="2800" b="0" i="0" dirty="0">
                <a:solidFill>
                  <a:srgbClr val="000000"/>
                </a:solidFill>
                <a:effectLst/>
                <a:latin typeface="Mansalva" panose="020B0604020202020204" charset="0"/>
              </a:rPr>
              <a:t>Keskustele lapsesi luokan vanhempien kanssa ja sopikaa yhteisistä digisäännöistä ja sopivista peleistä. </a:t>
            </a:r>
          </a:p>
        </p:txBody>
      </p:sp>
    </p:spTree>
    <p:extLst>
      <p:ext uri="{BB962C8B-B14F-4D97-AF65-F5344CB8AC3E}">
        <p14:creationId xmlns:p14="http://schemas.microsoft.com/office/powerpoint/2010/main" val="41052708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E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923" y="-169141"/>
            <a:ext cx="10314136" cy="10289402"/>
          </a:xfrm>
          <a:custGeom>
            <a:avLst/>
            <a:gdLst/>
            <a:ahLst/>
            <a:cxnLst/>
            <a:rect l="l" t="t" r="r" b="b"/>
            <a:pathLst>
              <a:path w="10314136" h="10289402">
                <a:moveTo>
                  <a:pt x="0" y="0"/>
                </a:moveTo>
                <a:lnTo>
                  <a:pt x="10314136" y="0"/>
                </a:lnTo>
                <a:lnTo>
                  <a:pt x="10314136" y="10289402"/>
                </a:lnTo>
                <a:lnTo>
                  <a:pt x="0" y="102894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l="-7446" t="-8016" r="-6858" b="-6562"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3" name="Freeform 3"/>
          <p:cNvSpPr/>
          <p:nvPr/>
        </p:nvSpPr>
        <p:spPr>
          <a:xfrm rot="-1769920">
            <a:off x="8838899" y="5836769"/>
            <a:ext cx="2896202" cy="2896202"/>
          </a:xfrm>
          <a:custGeom>
            <a:avLst/>
            <a:gdLst/>
            <a:ahLst/>
            <a:cxnLst/>
            <a:rect l="l" t="t" r="r" b="b"/>
            <a:pathLst>
              <a:path w="2896202" h="2896202">
                <a:moveTo>
                  <a:pt x="0" y="0"/>
                </a:moveTo>
                <a:lnTo>
                  <a:pt x="2896202" y="0"/>
                </a:lnTo>
                <a:lnTo>
                  <a:pt x="2896202" y="2896203"/>
                </a:lnTo>
                <a:lnTo>
                  <a:pt x="0" y="28962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4" name="Freeform 4"/>
          <p:cNvSpPr/>
          <p:nvPr/>
        </p:nvSpPr>
        <p:spPr>
          <a:xfrm>
            <a:off x="1028700" y="8126730"/>
            <a:ext cx="8229600" cy="2263140"/>
          </a:xfrm>
          <a:custGeom>
            <a:avLst/>
            <a:gdLst/>
            <a:ahLst/>
            <a:cxnLst/>
            <a:rect l="l" t="t" r="r" b="b"/>
            <a:pathLst>
              <a:path w="8229600" h="2263140">
                <a:moveTo>
                  <a:pt x="0" y="0"/>
                </a:moveTo>
                <a:lnTo>
                  <a:pt x="8229600" y="0"/>
                </a:lnTo>
                <a:lnTo>
                  <a:pt x="8229600" y="2263140"/>
                </a:lnTo>
                <a:lnTo>
                  <a:pt x="0" y="226314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5" name="Freeform 5"/>
          <p:cNvSpPr/>
          <p:nvPr/>
        </p:nvSpPr>
        <p:spPr>
          <a:xfrm rot="1392133">
            <a:off x="7568182" y="384702"/>
            <a:ext cx="2434523" cy="2345995"/>
          </a:xfrm>
          <a:custGeom>
            <a:avLst/>
            <a:gdLst/>
            <a:ahLst/>
            <a:cxnLst/>
            <a:rect l="l" t="t" r="r" b="b"/>
            <a:pathLst>
              <a:path w="2434523" h="2345995">
                <a:moveTo>
                  <a:pt x="0" y="0"/>
                </a:moveTo>
                <a:lnTo>
                  <a:pt x="2434523" y="0"/>
                </a:lnTo>
                <a:lnTo>
                  <a:pt x="2434523" y="2345995"/>
                </a:lnTo>
                <a:lnTo>
                  <a:pt x="0" y="23459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6" name="Freeform 6"/>
          <p:cNvSpPr/>
          <p:nvPr/>
        </p:nvSpPr>
        <p:spPr>
          <a:xfrm rot="20365896">
            <a:off x="308011" y="130169"/>
            <a:ext cx="4114800" cy="2266881"/>
          </a:xfrm>
          <a:custGeom>
            <a:avLst/>
            <a:gdLst/>
            <a:ahLst/>
            <a:cxnLst/>
            <a:rect l="l" t="t" r="r" b="b"/>
            <a:pathLst>
              <a:path w="4114800" h="2266881">
                <a:moveTo>
                  <a:pt x="0" y="0"/>
                </a:moveTo>
                <a:lnTo>
                  <a:pt x="4114800" y="0"/>
                </a:lnTo>
                <a:lnTo>
                  <a:pt x="4114800" y="2266881"/>
                </a:lnTo>
                <a:lnTo>
                  <a:pt x="0" y="22668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i-FI"/>
          </a:p>
        </p:txBody>
      </p:sp>
      <p:sp>
        <p:nvSpPr>
          <p:cNvPr id="7" name="TextBox 7"/>
          <p:cNvSpPr txBox="1"/>
          <p:nvPr/>
        </p:nvSpPr>
        <p:spPr>
          <a:xfrm>
            <a:off x="2664824" y="1595819"/>
            <a:ext cx="4036093" cy="12824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0025"/>
              </a:lnSpc>
              <a:spcBef>
                <a:spcPct val="0"/>
              </a:spcBef>
            </a:pPr>
            <a:r>
              <a:rPr lang="en-US" sz="71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Tärkeää</a:t>
            </a:r>
            <a:endParaRPr lang="en-US" sz="71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51023" y="3530538"/>
            <a:ext cx="9814422" cy="432279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60911" lvl="1" indent="-330456" algn="ctr">
              <a:lnSpc>
                <a:spcPts val="4285"/>
              </a:lnSpc>
              <a:buFont typeface="Arial"/>
              <a:buChar char="•"/>
            </a:pP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Jokainen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saa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olla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oma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itsensä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,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kaikkia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kunnioitetaan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 </a:t>
            </a:r>
          </a:p>
          <a:p>
            <a:pPr marL="660911" lvl="1" indent="-330456" algn="ctr">
              <a:lnSpc>
                <a:spcPts val="4285"/>
              </a:lnSpc>
              <a:buFont typeface="Arial"/>
              <a:buChar char="•"/>
            </a:pP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Joka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ikinen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koulupäivä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on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tärkeä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</a:p>
          <a:p>
            <a:pPr marL="660911" lvl="1" indent="-330456" algn="ctr">
              <a:lnSpc>
                <a:spcPts val="4285"/>
              </a:lnSpc>
              <a:buFont typeface="Arial"/>
              <a:buChar char="•"/>
            </a:pP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Terveellinen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ruoka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ja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riittävä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uni</a:t>
            </a:r>
            <a:endParaRPr lang="en-US" sz="30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marL="660911" lvl="1" indent="-330456" algn="ctr">
              <a:lnSpc>
                <a:spcPts val="4285"/>
              </a:lnSpc>
              <a:buFont typeface="Arial"/>
              <a:buChar char="•"/>
            </a:pP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Läksyt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</a:p>
          <a:p>
            <a:pPr marL="660911" lvl="1" indent="-330456" algn="ctr">
              <a:lnSpc>
                <a:spcPts val="4285"/>
              </a:lnSpc>
              <a:buFont typeface="Arial"/>
              <a:buChar char="•"/>
            </a:pP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Tavoitteet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korkealle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,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mutta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virheitä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saa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ja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kuuluu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tehdä</a:t>
            </a:r>
            <a:endParaRPr lang="en-US" sz="30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marL="660911" lvl="1" indent="-330456" algn="ctr">
              <a:lnSpc>
                <a:spcPts val="4285"/>
              </a:lnSpc>
              <a:buFont typeface="Arial"/>
              <a:buChar char="•"/>
            </a:pP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Oma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perhe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,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harrastukset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,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ulkoilu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ja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liikunta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</a:p>
          <a:p>
            <a:pPr marL="660911" lvl="1" indent="-330456" algn="ctr">
              <a:lnSpc>
                <a:spcPts val="4285"/>
              </a:lnSpc>
              <a:buFont typeface="Arial"/>
              <a:buChar char="•"/>
            </a:pP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Rajat ja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rakkaus</a:t>
            </a:r>
            <a:endParaRPr lang="en-US" sz="30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  <a:p>
            <a:pPr marL="660911" lvl="1" indent="-330456" algn="ctr">
              <a:lnSpc>
                <a:spcPts val="4285"/>
              </a:lnSpc>
              <a:buFont typeface="Arial"/>
              <a:buChar char="•"/>
            </a:pP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Yhdessä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selvitään</a:t>
            </a:r>
            <a:r>
              <a:rPr lang="en-US" sz="3061" dirty="0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 </a:t>
            </a:r>
            <a:r>
              <a:rPr lang="en-US" sz="3061" dirty="0" err="1">
                <a:solidFill>
                  <a:srgbClr val="000000"/>
                </a:solidFill>
                <a:latin typeface="Mansalva"/>
                <a:ea typeface="Mansalva"/>
                <a:cs typeface="Mansalva"/>
                <a:sym typeface="Mansalva"/>
              </a:rPr>
              <a:t>kaikesta</a:t>
            </a:r>
            <a:endParaRPr lang="en-US" sz="3061" dirty="0">
              <a:solidFill>
                <a:srgbClr val="000000"/>
              </a:solidFill>
              <a:latin typeface="Mansalva"/>
              <a:ea typeface="Mansalva"/>
              <a:cs typeface="Mansalva"/>
              <a:sym typeface="Mansalv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86</TotalTime>
  <Words>1045</Words>
  <Application>Microsoft Office PowerPoint</Application>
  <PresentationFormat>Mukautettu</PresentationFormat>
  <Paragraphs>148</Paragraphs>
  <Slides>18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18</vt:i4>
      </vt:variant>
    </vt:vector>
  </HeadingPairs>
  <TitlesOfParts>
    <vt:vector size="24" baseType="lpstr">
      <vt:lpstr>Arial</vt:lpstr>
      <vt:lpstr>Freckle Face</vt:lpstr>
      <vt:lpstr>Mansalva</vt:lpstr>
      <vt:lpstr>Calibri</vt:lpstr>
      <vt:lpstr>Some Time Later</vt:lpstr>
      <vt:lpstr>Office Theme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LP perusopetus</dc:title>
  <dc:creator>Syrjämäki Miia</dc:creator>
  <cp:lastModifiedBy>Syrjämäki Miia</cp:lastModifiedBy>
  <cp:revision>4</cp:revision>
  <dcterms:created xsi:type="dcterms:W3CDTF">2006-08-16T00:00:00Z</dcterms:created>
  <dcterms:modified xsi:type="dcterms:W3CDTF">2026-08-03T11:53:40Z</dcterms:modified>
  <dc:identifier>DAFp6e0j3uc</dc:identifier>
</cp:coreProperties>
</file>