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2" r:id="rId7"/>
    <p:sldId id="265" r:id="rId8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256A3-9B16-4207-8C2D-1329CAB9D2CB}" v="35" dt="2025-11-19T06:21:11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telainen Annamari" userId="a0a2812e-a81e-491b-802a-a30387156255" providerId="ADAL" clId="{2D50A1E6-7A3B-479C-8979-091676F785CF}"/>
    <pc:docChg chg="modSld">
      <pc:chgData name="Kortelainen Annamari" userId="a0a2812e-a81e-491b-802a-a30387156255" providerId="ADAL" clId="{2D50A1E6-7A3B-479C-8979-091676F785CF}" dt="2025-12-16T07:29:13.587" v="544" actId="20577"/>
      <pc:docMkLst>
        <pc:docMk/>
      </pc:docMkLst>
      <pc:sldChg chg="modSp mod">
        <pc:chgData name="Kortelainen Annamari" userId="a0a2812e-a81e-491b-802a-a30387156255" providerId="ADAL" clId="{2D50A1E6-7A3B-479C-8979-091676F785CF}" dt="2025-12-16T07:29:13.587" v="544" actId="20577"/>
        <pc:sldMkLst>
          <pc:docMk/>
          <pc:sldMk cId="940802011" sldId="262"/>
        </pc:sldMkLst>
        <pc:spChg chg="mod">
          <ac:chgData name="Kortelainen Annamari" userId="a0a2812e-a81e-491b-802a-a30387156255" providerId="ADAL" clId="{2D50A1E6-7A3B-479C-8979-091676F785CF}" dt="2025-11-19T06:18:07.124" v="465" actId="21"/>
          <ac:spMkLst>
            <pc:docMk/>
            <pc:sldMk cId="940802011" sldId="262"/>
            <ac:spMk id="4" creationId="{4AE613F8-FBD0-B133-C8D4-A609AF1C42AE}"/>
          </ac:spMkLst>
        </pc:spChg>
        <pc:graphicFrameChg chg="mod modGraphic">
          <ac:chgData name="Kortelainen Annamari" userId="a0a2812e-a81e-491b-802a-a30387156255" providerId="ADAL" clId="{2D50A1E6-7A3B-479C-8979-091676F785CF}" dt="2025-12-16T07:29:13.587" v="544" actId="20577"/>
          <ac:graphicFrameMkLst>
            <pc:docMk/>
            <pc:sldMk cId="940802011" sldId="262"/>
            <ac:graphicFrameMk id="6" creationId="{A9114E3F-ACFD-384E-D595-72AB4E4D7C1C}"/>
          </ac:graphicFrameMkLst>
        </pc:graphicFrameChg>
      </pc:sldChg>
      <pc:sldChg chg="modSp mod">
        <pc:chgData name="Kortelainen Annamari" userId="a0a2812e-a81e-491b-802a-a30387156255" providerId="ADAL" clId="{2D50A1E6-7A3B-479C-8979-091676F785CF}" dt="2025-11-19T06:19:51.506" v="490" actId="255"/>
        <pc:sldMkLst>
          <pc:docMk/>
          <pc:sldMk cId="3468340890" sldId="263"/>
        </pc:sldMkLst>
        <pc:spChg chg="mod">
          <ac:chgData name="Kortelainen Annamari" userId="a0a2812e-a81e-491b-802a-a30387156255" providerId="ADAL" clId="{2D50A1E6-7A3B-479C-8979-091676F785CF}" dt="2025-11-19T06:19:51.506" v="490" actId="255"/>
          <ac:spMkLst>
            <pc:docMk/>
            <pc:sldMk cId="3468340890" sldId="263"/>
            <ac:spMk id="5" creationId="{CFA5BEBC-962B-E887-E314-7A80F2C914AE}"/>
          </ac:spMkLst>
        </pc:spChg>
        <pc:spChg chg="mod">
          <ac:chgData name="Kortelainen Annamari" userId="a0a2812e-a81e-491b-802a-a30387156255" providerId="ADAL" clId="{2D50A1E6-7A3B-479C-8979-091676F785CF}" dt="2025-11-19T06:19:28.431" v="489" actId="20577"/>
          <ac:spMkLst>
            <pc:docMk/>
            <pc:sldMk cId="3468340890" sldId="263"/>
            <ac:spMk id="11" creationId="{B758E060-121A-E442-F73B-EF3CD5D73662}"/>
          </ac:spMkLst>
        </pc:spChg>
      </pc:sldChg>
      <pc:sldChg chg="modSp mod">
        <pc:chgData name="Kortelainen Annamari" userId="a0a2812e-a81e-491b-802a-a30387156255" providerId="ADAL" clId="{2D50A1E6-7A3B-479C-8979-091676F785CF}" dt="2025-11-19T06:20:56.267" v="495" actId="255"/>
        <pc:sldMkLst>
          <pc:docMk/>
          <pc:sldMk cId="967701612" sldId="265"/>
        </pc:sldMkLst>
        <pc:spChg chg="mod">
          <ac:chgData name="Kortelainen Annamari" userId="a0a2812e-a81e-491b-802a-a30387156255" providerId="ADAL" clId="{2D50A1E6-7A3B-479C-8979-091676F785CF}" dt="2025-11-19T06:20:56.267" v="495" actId="255"/>
          <ac:spMkLst>
            <pc:docMk/>
            <pc:sldMk cId="967701612" sldId="265"/>
            <ac:spMk id="2" creationId="{85239ABD-7EB6-1F15-2E84-560859815C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1D60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9AC2ACC-6295-48EE-A1DE-6D39FD808B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069" y="0"/>
            <a:ext cx="13424069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046CA05-E602-46A7-950F-DF6EB9545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0649"/>
            <a:ext cx="4905375" cy="2119313"/>
          </a:xfrm>
        </p:spPr>
        <p:txBody>
          <a:bodyPr anchor="b">
            <a:normAutofit/>
          </a:bodyPr>
          <a:lstStyle>
            <a:lvl1pPr algn="ctr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806AED2-95F3-45F0-B85B-3F249CCE0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4905375" cy="844305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A83A19-1823-4BA7-B9F5-2DAD3285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457FD2-E033-4C23-8A44-333BE2DED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019C0436-F65C-436A-BF34-69A2CFAEF2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699" y="5084518"/>
            <a:ext cx="2847975" cy="113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50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621CE1-003F-49FC-B5F3-D61DDE90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D6DB6CC-4D7A-4A94-9399-1BAAD108C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6EE839-CBFF-4E8E-BC12-B4A85F5E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F7A1A-20A0-45F8-A35B-904D40D89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1D85A4-A6AB-4A87-8E57-12412E8B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86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444AB67-098F-4766-9C72-1107433EF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5D5D50-4621-4126-9F8F-5C3EC13FE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32EE52-F9B8-492A-86F8-F00F7D72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1902E6-EA8A-415F-811D-28591D4F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67712F-5280-41D1-8440-879E6E0F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286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727D35-6EBD-4295-80E0-95568199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985CCA-7DBB-47CF-B308-FBB18170F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BF807D-BF0F-44C3-B314-5BFA27C1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25E22B-1376-4FE1-8A6E-400FF1AE8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037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2E4D42-F7B0-4FA8-89C5-6854CE5F4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77C325-4B89-4904-9743-4D43B4F62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336D0B-21B6-4537-A269-1B70D1E0E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57599A-6FAE-4FFE-8846-39E4C1F4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083FC4-4496-4B72-B3FC-CF904F67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77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88507C-8365-49BD-AD46-D7BB3492C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CEBA7E-2A3B-419A-82F8-48C6E7B09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58B19D-30EA-499F-9027-69AB99394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8A98C9-49DE-4B01-8BBF-B0B28F2E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A9DFB7-B3D0-46E9-82BB-832B9922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63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531B60-3A16-4C9D-A2C5-87BDFD33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346C98-E08E-4AA6-8749-C40E85AA3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EC30FF-9906-420F-AAD8-4D1C14A3C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77FDE0D-E2E6-4E85-899D-8895B1C5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61364B-1C8F-40B1-AC6F-1907ABEA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0391E7A-A7F8-4900-9190-0B2AE6A6F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865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F8469-9ED5-4F40-B80C-AA12EAC6A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B359BA-5272-4210-9AEB-CC9793705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E284FFB-FCE6-4123-A83F-5EE35711B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7DE8674-3550-47B8-B8A2-B24158F04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488ADF4-8A4C-4F9F-A247-D5320B24F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9D969D6-002B-434E-9F0C-3BDFB4324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5C7C909-AC5F-47C1-ADA5-B68B5C92C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4709791-32EE-4292-945F-2FD558B3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5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2F3BD1-6733-4511-9670-21A5EABF9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3EDA401-80DB-4018-9E53-722BEC60D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38CF0F-E961-4DCB-B71B-F07B08E9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868FFB-39C3-4832-AB5F-E621ED48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351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26BF8BA-208E-4BF0-9C08-EE9BDAB1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CAD1E05-2210-461D-8A8C-1AFE5A7E8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4E6E03-8DEC-4953-886E-EBDA592E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40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E9F7B-5D97-4D9F-8959-82B83ABE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922588-3D1C-40CF-83CA-7ECD75C9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086640E-F178-4C55-8045-2AC70AAB0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021CC1-C461-47D5-99F3-B16869D8B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0C5CEA5-BC18-40A4-BAF6-BFD7B7B9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ECDC0ED-BB7E-475D-8412-E97527680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8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3BC7E1-A55D-415C-93EB-5C2C83F9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43834B0-EA7B-4B3B-AFEA-E20223C5F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114F9C-81EA-434D-ACE6-3F2E534FB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8E7B61-96E2-4B04-B620-8BBBF92BA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8CB648-FC46-4F81-86F6-7847CDAE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8DA1B3-1C5C-473F-87D2-524D3FB0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54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FAC101E-067C-47A0-BADC-6D17BEC3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2D4D95-60BE-4BFF-8180-256455A1A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438AE2-6D41-41DC-AF96-C8E05B7CC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B558E-03E7-42B7-8228-0647BE49077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386FC5-E80D-4D4C-A914-E2F4C82E2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0522C4-384A-47F9-BCE1-83453301A9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2291E-787B-4136-9343-B766AFAA806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F68E13C-DB1E-4EE7-81B0-6EBD5D9B937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232" y="5983705"/>
            <a:ext cx="2163769" cy="86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EF9132-C0A5-4A8A-9DB0-7BDD08A60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1390649"/>
            <a:ext cx="5349875" cy="2119313"/>
          </a:xfrm>
        </p:spPr>
        <p:txBody>
          <a:bodyPr/>
          <a:lstStyle/>
          <a:p>
            <a:r>
              <a:rPr lang="fi-FI">
                <a:solidFill>
                  <a:schemeClr val="bg1"/>
                </a:solidFill>
              </a:rPr>
              <a:t>Naantalin vammaisneuvosto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FE74C1-4124-427D-B059-4983BD137E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>
                <a:solidFill>
                  <a:schemeClr val="bg1"/>
                </a:solidFill>
              </a:rPr>
              <a:t>Toimintasuunnitelma 2026</a:t>
            </a:r>
          </a:p>
        </p:txBody>
      </p:sp>
    </p:spTree>
    <p:extLst>
      <p:ext uri="{BB962C8B-B14F-4D97-AF65-F5344CB8AC3E}">
        <p14:creationId xmlns:p14="http://schemas.microsoft.com/office/powerpoint/2010/main" val="186337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CFA5BEBC-962B-E887-E314-7A80F2C914AE}"/>
              </a:ext>
            </a:extLst>
          </p:cNvPr>
          <p:cNvSpPr txBox="1"/>
          <p:nvPr/>
        </p:nvSpPr>
        <p:spPr>
          <a:xfrm>
            <a:off x="343950" y="413150"/>
            <a:ext cx="5368953" cy="5377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i-FI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Nykyisen vammaisneuvoston toimikausi on 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1.6.2025-31.5.2029. Neuvostossa on 1.</a:t>
            </a:r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.-31.12.2026 mukana </a:t>
            </a:r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jäsenyhdistystä ja 2 kaupungin edustajaa.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Killin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i-FI" sz="1200" b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ehitysvammaisten Tuki ry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</a:t>
            </a:r>
            <a:endParaRPr lang="fi-FI" sz="120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 i="0">
                <a:solidFill>
                  <a:srgbClr val="2C2A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Varsinais-Suomen näkövammaiset ry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</a:t>
            </a:r>
            <a:endParaRPr lang="fi-FI" sz="1200" b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 i="0">
                <a:solidFill>
                  <a:srgbClr val="2C2A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Turun Seudun Invalidit ry.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endParaRPr lang="fi-FI" sz="1200" b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>
                <a:solidFill>
                  <a:srgbClr val="2C2A29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Mielen tukena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ry</a:t>
            </a:r>
            <a:endParaRPr lang="fi-FI" sz="1200" b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 i="0">
                <a:solidFill>
                  <a:srgbClr val="2C2A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Hengitysliitto Heli ry</a:t>
            </a:r>
            <a:r>
              <a:rPr lang="fi-FI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</a:t>
            </a:r>
            <a:endParaRPr lang="fi-FI" sz="1200" b="1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 i="0">
                <a:solidFill>
                  <a:srgbClr val="2C2A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Lounais-Suomen neuroyhdistys ry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>
                <a:solidFill>
                  <a:srgbClr val="2C2A29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Raision seudun viittomakieliset ry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1200" b="1">
                <a:solidFill>
                  <a:srgbClr val="2C2A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Turun CP-yhdistys ry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i-FI" sz="120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Vammaisneuvoston puheenjohtajana toimii Mika Ratilainen, varapuheenjohtajana Pia Ojala ja sihteerinä Anna Kortelainen.</a:t>
            </a:r>
          </a:p>
          <a:p>
            <a:pPr>
              <a:lnSpc>
                <a:spcPct val="150000"/>
              </a:lnSpc>
            </a:pPr>
            <a:endParaRPr lang="fi-FI" sz="120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Vammaisneuvoston työryhmän muodostavat puheenjohtaja, varapuheenjohtaja, sihteeri sekä Naantalin kaupungin edustajina Eija Laurila ja Marika Lineri.	    </a:t>
            </a:r>
            <a:endParaRPr lang="fi-FI" sz="120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1352550" algn="l"/>
              </a:tabLst>
            </a:pPr>
            <a:endParaRPr lang="fi-FI" sz="11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758E060-121A-E442-F73B-EF3CD5D73662}"/>
              </a:ext>
            </a:extLst>
          </p:cNvPr>
          <p:cNvSpPr txBox="1"/>
          <p:nvPr/>
        </p:nvSpPr>
        <p:spPr>
          <a:xfrm>
            <a:off x="5989738" y="134576"/>
            <a:ext cx="5858311" cy="497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tabLst>
                <a:tab pos="1352550" algn="l"/>
              </a:tabLst>
            </a:pPr>
            <a:endParaRPr lang="fi-FI" sz="110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endParaRPr lang="fi-FI" sz="110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r>
              <a:rPr lang="fi-FI" sz="12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Vammaisneuvoston toiminnan tavoitteena on edistää vammaisten henkilöiden osallisuutta, aktiivista elämää ja yhdenvertaisuutta.</a:t>
            </a: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endParaRPr lang="fi-FI" sz="12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r>
              <a:rPr lang="fi-FI" sz="12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Vammaisneuvosto on viranomaisten sekä vammaisten henkilöiden, heidän omaistensa ja vammaisjärjestöjen yhteistoimintaelin</a:t>
            </a: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endParaRPr lang="fi-FI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Vammaisneuvoston kokoukset pidetään </a:t>
            </a:r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iltaisin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 Kokouksia pidetään vuoden 2026 aikana 4</a:t>
            </a:r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-6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Työryhmä kokoontuu vähintään viikkoa ennen neuvoston kokousta.</a:t>
            </a: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endParaRPr lang="fi-FI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tabLst>
                <a:tab pos="1352550" algn="l"/>
              </a:tabLst>
            </a:pP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Vammaisneuvoston vuoden 2026 toimintaan on </a:t>
            </a:r>
            <a:r>
              <a:rPr lang="fi-FI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varattu </a:t>
            </a:r>
            <a:r>
              <a:rPr lang="fi-FI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hyvinvointipalveluiden tulosalueen</a:t>
            </a:r>
            <a:r>
              <a:rPr lang="fi-FI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budjetista 5000€. Summa sisältää esim. tapahtumat, tilaisuudet</a:t>
            </a:r>
            <a:r>
              <a:rPr lang="fi-FI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tarjoilut ja mahdolliset esiintyjät. Vammaisneuvoston kokouspalkkiot ja matkakulut maksetaan summan ulkopuolelta. Toiminta suunnitellaan annetun budjetin puitteissa.</a:t>
            </a:r>
            <a:endParaRPr lang="fi-FI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Aft>
                <a:spcPts val="800"/>
              </a:spcAft>
              <a:tabLst>
                <a:tab pos="1352550" algn="l"/>
              </a:tabLst>
            </a:pPr>
            <a:endParaRPr lang="fi-FI" sz="110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4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4AE613F8-FBD0-B133-C8D4-A609AF1C42AE}"/>
              </a:ext>
            </a:extLst>
          </p:cNvPr>
          <p:cNvSpPr txBox="1"/>
          <p:nvPr/>
        </p:nvSpPr>
        <p:spPr>
          <a:xfrm>
            <a:off x="418262" y="715178"/>
            <a:ext cx="8720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i-FI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fi-FI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A9114E3F-ACFD-384E-D595-72AB4E4D7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804544"/>
              </p:ext>
            </p:extLst>
          </p:nvPr>
        </p:nvGraphicFramePr>
        <p:xfrm>
          <a:off x="436098" y="1463040"/>
          <a:ext cx="11078962" cy="4543865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3882691">
                  <a:extLst>
                    <a:ext uri="{9D8B030D-6E8A-4147-A177-3AD203B41FA5}">
                      <a16:colId xmlns:a16="http://schemas.microsoft.com/office/drawing/2014/main" val="1509961854"/>
                    </a:ext>
                  </a:extLst>
                </a:gridCol>
                <a:gridCol w="3497338">
                  <a:extLst>
                    <a:ext uri="{9D8B030D-6E8A-4147-A177-3AD203B41FA5}">
                      <a16:colId xmlns:a16="http://schemas.microsoft.com/office/drawing/2014/main" val="266246541"/>
                    </a:ext>
                  </a:extLst>
                </a:gridCol>
                <a:gridCol w="3698933">
                  <a:extLst>
                    <a:ext uri="{9D8B030D-6E8A-4147-A177-3AD203B41FA5}">
                      <a16:colId xmlns:a16="http://schemas.microsoft.com/office/drawing/2014/main" val="3784278311"/>
                    </a:ext>
                  </a:extLst>
                </a:gridCol>
              </a:tblGrid>
              <a:tr h="456690">
                <a:tc>
                  <a:txBody>
                    <a:bodyPr/>
                    <a:lstStyle/>
                    <a:p>
                      <a:pPr algn="ctr"/>
                      <a:r>
                        <a:rPr lang="fi-FI" sz="1200"/>
                        <a:t>TAVOITE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/>
                        <a:t>TOIMENPIDE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/>
                        <a:t>MITTARIT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1941554"/>
                  </a:ext>
                </a:extLst>
              </a:tr>
              <a:tr h="10149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/>
                        <a:t>Seurata ja edistää kaupungin esteettömyyttä ja saavutettavuutta</a:t>
                      </a:r>
                    </a:p>
                    <a:p>
                      <a:endParaRPr lang="fi-FI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/>
                        <a:t>Otetaan kantaa oikea-aikaisesti kaupungin uusiin rakennuskohteisiin ja niiden esteettömyyteen, sekä viestinnän ja palveluiden saavutettavuuteen. Kutsutaan asiantuntijoita kertomaan hankkeista, sekä viestinnän kehityksestä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Tutustumiskäynnit, kannanotot ja aloitteet. Viestinnän</a:t>
                      </a:r>
                    </a:p>
                    <a:p>
                      <a:r>
                        <a:rPr lang="fi-FI" sz="1200" dirty="0"/>
                        <a:t>Asiantuntija kutsuttu kokoukseen. Esteettömyyskoordinaattori </a:t>
                      </a:r>
                      <a:r>
                        <a:rPr lang="fi-FI" sz="1200"/>
                        <a:t>kutsutaan kokoukseen.</a:t>
                      </a:r>
                    </a:p>
                    <a:p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4775264"/>
                  </a:ext>
                </a:extLst>
              </a:tr>
              <a:tr h="761147">
                <a:tc>
                  <a:txBody>
                    <a:bodyPr/>
                    <a:lstStyle/>
                    <a:p>
                      <a:r>
                        <a:rPr lang="fi-FI" sz="1200"/>
                        <a:t>Seurata kaupungin vireille tuomia asioita vammaisten kuntalaisten näkökulmasta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/>
                        <a:t>Muutosten ym. Kaupungin asioiden esille tuonti kokouksissa.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/>
                        <a:t>Kokouksissa käsiteltävien asioiden määrä liittyen kaupungin vireillä oleviin asioihin ja päätöksiin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819842"/>
                  </a:ext>
                </a:extLst>
              </a:tr>
              <a:tr h="1245428">
                <a:tc>
                  <a:txBody>
                    <a:bodyPr/>
                    <a:lstStyle/>
                    <a:p>
                      <a:r>
                        <a:rPr lang="fi-FI" sz="1200"/>
                        <a:t>Tiedostetaan, ja tarvittaessa regoidaan vammaisten palveluihin liittyviin asioihin sekä  kunta-, että hyvinvointialuepuolella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/>
                        <a:t>Kutsutaan kokouksiin kunnan eri sektorien edustajien lisäksi Varsinais-Suomen hyvinvointialueen vammaisasioiden asiantuntijoita. Viedään viestiä tarvittaessa kunnan päättäviin elimiin sekä Varhan vammaisneuvoston kokouksiin. Neuvonta ja ohjaus.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200"/>
                        <a:t>Vierailijat, luennot, tilaisuudet, viestit/kannanotot/aloitteet Varhaan ja kaupungille.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243306"/>
                  </a:ext>
                </a:extLst>
              </a:tr>
              <a:tr h="1065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/>
                        <a:t>Pitää yllä verkostoa, sekä kehitetään yhteistyötä eri sidosryhmien kanssa</a:t>
                      </a:r>
                    </a:p>
                    <a:p>
                      <a:endParaRPr lang="fi-FI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/>
                        <a:t>Järjestetään ja/tai osallistutaan erilaisiin aktiviteetteihin ja luentoihin</a:t>
                      </a:r>
                    </a:p>
                    <a:p>
                      <a:endParaRPr lang="fi-FI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Retket, seminaarit</a:t>
                      </a:r>
                    </a:p>
                    <a:p>
                      <a:endParaRPr lang="fi-FI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5692404"/>
                  </a:ext>
                </a:extLst>
              </a:tr>
            </a:tbl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E8E63321-48A9-8B75-A6DC-783047B62AE9}"/>
              </a:ext>
            </a:extLst>
          </p:cNvPr>
          <p:cNvSpPr txBox="1"/>
          <p:nvPr/>
        </p:nvSpPr>
        <p:spPr>
          <a:xfrm>
            <a:off x="343950" y="335999"/>
            <a:ext cx="86364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fi-FI" sz="14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Tavoitteet ja toimenpiteet 2026</a:t>
            </a:r>
          </a:p>
        </p:txBody>
      </p:sp>
    </p:spTree>
    <p:extLst>
      <p:ext uri="{BB962C8B-B14F-4D97-AF65-F5344CB8AC3E}">
        <p14:creationId xmlns:p14="http://schemas.microsoft.com/office/powerpoint/2010/main" val="94080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85239ABD-7EB6-1F15-2E84-560859815CBA}"/>
              </a:ext>
            </a:extLst>
          </p:cNvPr>
          <p:cNvSpPr txBox="1"/>
          <p:nvPr/>
        </p:nvSpPr>
        <p:spPr>
          <a:xfrm>
            <a:off x="352338" y="5050174"/>
            <a:ext cx="5373148" cy="1166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200">
                <a:latin typeface="Arial" panose="020B0604020202020204" pitchFamily="34" charset="0"/>
                <a:cs typeface="Arial" panose="020B0604020202020204" pitchFamily="34" charset="0"/>
              </a:rPr>
              <a:t>Vammaisneuvoston toimintasuunnitelma on hyväksytty vammaisneuvostossa </a:t>
            </a:r>
          </a:p>
          <a:p>
            <a:pPr>
              <a:lnSpc>
                <a:spcPct val="150000"/>
              </a:lnSpc>
            </a:pPr>
            <a:endParaRPr lang="fi-FI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200">
                <a:latin typeface="Arial" panose="020B0604020202020204" pitchFamily="34" charset="0"/>
                <a:cs typeface="Arial" panose="020B0604020202020204" pitchFamily="34" charset="0"/>
              </a:rPr>
              <a:t>Toimintasuunnitelmassa kirjattujen tavoitteiden toteutumista seurataan pitkin vuotta ja toteutuneet toimenpiteet kirjataan toimintakertomukseen 2026. </a:t>
            </a:r>
          </a:p>
        </p:txBody>
      </p:sp>
    </p:spTree>
    <p:extLst>
      <p:ext uri="{BB962C8B-B14F-4D97-AF65-F5344CB8AC3E}">
        <p14:creationId xmlns:p14="http://schemas.microsoft.com/office/powerpoint/2010/main" val="967701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BBBE3FFD-1162-4876-BC6F-891402D1DF37}" vid="{30ED5185-A01A-4212-A087-1F07B1B4DA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B92DD77BC3ED4AA30E5C4966E3045B" ma:contentTypeVersion="3" ma:contentTypeDescription="Luo uusi asiakirja." ma:contentTypeScope="" ma:versionID="872a0a037acc080dd4575e263d3ef80b">
  <xsd:schema xmlns:xsd="http://www.w3.org/2001/XMLSchema" xmlns:xs="http://www.w3.org/2001/XMLSchema" xmlns:p="http://schemas.microsoft.com/office/2006/metadata/properties" xmlns:ns2="be2dbcc5-ff1d-49a6-8b47-64594c563ddd" targetNamespace="http://schemas.microsoft.com/office/2006/metadata/properties" ma:root="true" ma:fieldsID="364d420d8c8a9efabd7440f129a06795" ns2:_="">
    <xsd:import namespace="be2dbcc5-ff1d-49a6-8b47-64594c563d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dbcc5-ff1d-49a6-8b47-64594c563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AC6559-C8EC-42A4-A48F-1B1366830FDD}">
  <ds:schemaRefs>
    <ds:schemaRef ds:uri="be2dbcc5-ff1d-49a6-8b47-64594c563d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733EAEA-4843-47C7-B49A-DF6E4F644A43}">
  <ds:schemaRefs>
    <ds:schemaRef ds:uri="be2dbcc5-ff1d-49a6-8b47-64594c563dd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9B5C95-51F7-427C-B797-D227BB37C1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0</TotalTime>
  <Words>357</Words>
  <Application>Microsoft Office PowerPoint</Application>
  <PresentationFormat>Laajakuva</PresentationFormat>
  <Paragraphs>44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Office-teema</vt:lpstr>
      <vt:lpstr>Naantalin vammaisneuvosto</vt:lpstr>
      <vt:lpstr>PowerPoint-esitys</vt:lpstr>
      <vt:lpstr>PowerPoint-esitys</vt:lpstr>
      <vt:lpstr>PowerPoint-esitys</vt:lpstr>
    </vt:vector>
  </TitlesOfParts>
  <Company>Naantalin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Lineri Marika</dc:creator>
  <cp:lastModifiedBy>Kortelainen Annamari</cp:lastModifiedBy>
  <cp:revision>1</cp:revision>
  <cp:lastPrinted>2024-10-10T10:46:11Z</cp:lastPrinted>
  <dcterms:created xsi:type="dcterms:W3CDTF">2024-09-09T09:24:26Z</dcterms:created>
  <dcterms:modified xsi:type="dcterms:W3CDTF">2025-12-16T07:29:13Z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0x010100CEB92DD77BC3ED4AA30E5C4966E3045B</vt:lpwstr>
  </property>
</Properties>
</file>