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70" r:id="rId15"/>
    <p:sldId id="267" r:id="rId16"/>
    <p:sldId id="268" r:id="rId17"/>
    <p:sldId id="273" r:id="rId18"/>
    <p:sldId id="269" r:id="rId19"/>
  </p:sldIdLst>
  <p:sldSz cx="10287000" cy="10287000"/>
  <p:notesSz cx="6858000" cy="9144000"/>
  <p:embeddedFontLst>
    <p:embeddedFont>
      <p:font typeface="Freckle Face" panose="020B0604020202020204" charset="0"/>
      <p:regular r:id="rId20"/>
    </p:embeddedFont>
    <p:embeddedFont>
      <p:font typeface="Mansalva" panose="020B0604020202020204" charset="0"/>
      <p:regular r:id="rId21"/>
    </p:embeddedFont>
    <p:embeddedFont>
      <p:font typeface="Some Time Later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3" d="100"/>
          <a:sy n="83" d="100"/>
        </p:scale>
        <p:origin x="21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hyperlink" Target="https://www.naantali.fi/fi/hyvinvointi-ja-harrastukset/sun-harrastus-kouluikaisten-toimintaa/sun-harrastus-alakoululaisil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10" Type="http://schemas.openxmlformats.org/officeDocument/2006/relationships/image" Target="../media/image11.sv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351" y="4030629"/>
            <a:ext cx="7536299" cy="6645645"/>
          </a:xfrm>
          <a:custGeom>
            <a:avLst/>
            <a:gdLst/>
            <a:ahLst/>
            <a:cxnLst/>
            <a:rect l="l" t="t" r="r" b="b"/>
            <a:pathLst>
              <a:path w="7536299" h="6645645">
                <a:moveTo>
                  <a:pt x="0" y="0"/>
                </a:moveTo>
                <a:lnTo>
                  <a:pt x="7536298" y="0"/>
                </a:lnTo>
                <a:lnTo>
                  <a:pt x="7536298" y="6645645"/>
                </a:lnTo>
                <a:lnTo>
                  <a:pt x="0" y="6645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723636" y="7391448"/>
            <a:ext cx="12054085" cy="579110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EECA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75351" y="1518175"/>
            <a:ext cx="7536299" cy="82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4513" spc="266">
                <a:solidFill>
                  <a:srgbClr val="242424"/>
                </a:solidFill>
                <a:latin typeface="Some Time Later"/>
                <a:ea typeface="Some Time Later"/>
                <a:cs typeface="Some Time Later"/>
                <a:sym typeface="Some Time Later"/>
              </a:rPr>
              <a:t>Luonnonmaan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5128" y="1889443"/>
            <a:ext cx="8836744" cy="143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0"/>
              </a:lnSpc>
            </a:pPr>
            <a:r>
              <a:rPr lang="en-US" sz="8421" spc="404">
                <a:solidFill>
                  <a:srgbClr val="FF5757"/>
                </a:solidFill>
                <a:latin typeface="Freckle Face"/>
                <a:ea typeface="Freckle Face"/>
                <a:cs typeface="Freckle Face"/>
                <a:sym typeface="Freckle Face"/>
              </a:rPr>
              <a:t>Perhetalo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9189" y="3266167"/>
            <a:ext cx="7688622" cy="44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1"/>
              </a:lnSpc>
            </a:pPr>
            <a:r>
              <a:rPr lang="en-US" sz="2543">
                <a:solidFill>
                  <a:srgbClr val="242424"/>
                </a:solidFill>
                <a:latin typeface="Mansalva"/>
                <a:ea typeface="Mansalva"/>
                <a:cs typeface="Mansalva"/>
                <a:sym typeface="Mansalva"/>
              </a:rPr>
              <a:t>Kaikkien yhteinen kohtaamispaikka</a:t>
            </a:r>
          </a:p>
        </p:txBody>
      </p:sp>
      <p:sp>
        <p:nvSpPr>
          <p:cNvPr id="8" name="Freeform 8"/>
          <p:cNvSpPr/>
          <p:nvPr/>
        </p:nvSpPr>
        <p:spPr>
          <a:xfrm>
            <a:off x="1188606" y="5982165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5443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5400000">
            <a:off x="-2983230" y="5043032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552700" y="899353"/>
            <a:ext cx="4794647" cy="183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</a:pPr>
            <a:r>
              <a:rPr lang="en-US" sz="71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Puhelin</a:t>
            </a: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7" name="Freeform 7"/>
          <p:cNvSpPr/>
          <p:nvPr/>
        </p:nvSpPr>
        <p:spPr>
          <a:xfrm rot="-1769920">
            <a:off x="7701084" y="-33252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2"/>
                </a:lnTo>
                <a:lnTo>
                  <a:pt x="0" y="289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006017" y="3387190"/>
            <a:ext cx="7633284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Kouluun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voi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ottaa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kännykän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mukaan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mutta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se on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pidettävä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koulupäivän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aikana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repussa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äänettömänä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</a:t>
            </a:r>
          </a:p>
          <a:p>
            <a:pPr algn="ctr">
              <a:lnSpc>
                <a:spcPts val="2885"/>
              </a:lnSpc>
            </a:pPr>
            <a:endParaRPr lang="en-US" sz="3200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</a:pP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Koulupäivän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aikana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kännykkää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käytetään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vain Opettajan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luvalla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</a:t>
            </a:r>
          </a:p>
          <a:p>
            <a:pPr algn="ctr">
              <a:lnSpc>
                <a:spcPts val="2885"/>
              </a:lnSpc>
            </a:pPr>
            <a:endParaRPr lang="en-US" sz="3200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</a:pP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vakuutukset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eivät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korvaa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rikkoontunutta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tai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kadonnutta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puhelinta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</a:t>
            </a: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2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  <p:extLst>
      <p:ext uri="{BB962C8B-B14F-4D97-AF65-F5344CB8AC3E}">
        <p14:creationId xmlns:p14="http://schemas.microsoft.com/office/powerpoint/2010/main" val="20714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-5400000">
            <a:off x="-3005682" y="4956210"/>
            <a:ext cx="8229600" cy="2441847"/>
          </a:xfrm>
          <a:custGeom>
            <a:avLst/>
            <a:gdLst/>
            <a:ahLst/>
            <a:cxnLst/>
            <a:rect l="l" t="t" r="r" b="b"/>
            <a:pathLst>
              <a:path w="8229600" h="2441847">
                <a:moveTo>
                  <a:pt x="0" y="0"/>
                </a:moveTo>
                <a:lnTo>
                  <a:pt x="8229600" y="0"/>
                </a:lnTo>
                <a:lnTo>
                  <a:pt x="8229600" y="2441847"/>
                </a:lnTo>
                <a:lnTo>
                  <a:pt x="0" y="24418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48" r="-394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3351932" y="333833"/>
            <a:ext cx="492905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  <a:spcBef>
                <a:spcPct val="0"/>
              </a:spcBef>
            </a:pPr>
            <a:r>
              <a:rPr lang="en-US" sz="7161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Poissaolot</a:t>
            </a:r>
            <a:endParaRPr lang="en-US" sz="7161" dirty="0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12810" y="1406793"/>
            <a:ext cx="8074190" cy="812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</a:p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Huoltaja ilmoittaa poissaoloista opettajalle heti aamulla.</a:t>
            </a:r>
          </a:p>
          <a:p>
            <a:pPr algn="ctr">
              <a:lnSpc>
                <a:spcPts val="4285"/>
              </a:lnSpc>
            </a:pPr>
            <a:endParaRPr lang="en-US" sz="3061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Opettaja saa myöntää luvan enintään kolmen päivän poissaoloon.</a:t>
            </a:r>
          </a:p>
          <a:p>
            <a:pPr algn="ctr">
              <a:lnSpc>
                <a:spcPts val="4285"/>
              </a:lnSpc>
            </a:pPr>
            <a:endParaRPr lang="en-US" sz="3061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Pidempi poissaolo pitää anoa Wilman lomakkeella rehtorilta.</a:t>
            </a:r>
          </a:p>
          <a:p>
            <a:pPr algn="ctr">
              <a:lnSpc>
                <a:spcPts val="4285"/>
              </a:lnSpc>
            </a:pPr>
            <a:endParaRPr lang="en-US" sz="3061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Jokainen koulupäivä on tärkeä, eikä kotoilun saisi antaa koukuttaa. Oppilaiden poissaoloja seurataan Wilmassa ja lisääntyvissä poissaoloissa pyrimme yhdessä kotien kanssa löytämään keinoja, joilla saadaan poissaoloja vähennettyä.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E79E079-B09C-4268-FAF2-721D6DA8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DBF1DD4-8704-6EE7-4074-4843C9DE6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49843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149310" y="-83193"/>
            <a:ext cx="10137690" cy="198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5"/>
              </a:lnSpc>
            </a:pPr>
            <a:r>
              <a:rPr lang="en-US" sz="45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Oppimisen ja koulunkäynnin tuki sekä oppilashuolto</a:t>
            </a: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45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1862" y="1842478"/>
            <a:ext cx="9715138" cy="721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1"/>
              </a:lnSpc>
            </a:pPr>
            <a:r>
              <a:rPr lang="en-US" sz="254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Moni lapsi tarvitsee oppimiseensa tukea. Oppilaalla on oikeus saada  riittävää oppimisen ja koulunkäynnin tukea. Oppimisen ja koulunkäynnin tuen kolme tasoa ovat yleinen, tehostettu ja erityinen tuki. </a:t>
            </a:r>
          </a:p>
          <a:p>
            <a:pPr algn="ctr">
              <a:lnSpc>
                <a:spcPts val="3561"/>
              </a:lnSpc>
            </a:pPr>
            <a:endParaRPr lang="en-US" sz="2543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3561"/>
              </a:lnSpc>
            </a:pPr>
            <a:r>
              <a:rPr lang="en-US" sz="254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Yksilölohtaisen oppilashuollon tavoitteena on lasten kokonaisvaltaisen hyvinvoinnin edistäminen ja oppimisedellytysten parantaminen.</a:t>
            </a:r>
          </a:p>
          <a:p>
            <a:pPr algn="ctr">
              <a:lnSpc>
                <a:spcPts val="3561"/>
              </a:lnSpc>
            </a:pPr>
            <a:endParaRPr lang="en-US" sz="2543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3561"/>
              </a:lnSpc>
            </a:pPr>
            <a:r>
              <a:rPr lang="en-US" sz="254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Oppilashuoltoon kuuluvat kouluterveydenhuolto, psykologi- ja kuraattoripalvelut sekä monialaisen asiantuntijaryhmän tuki. </a:t>
            </a:r>
          </a:p>
          <a:p>
            <a:pPr algn="ctr">
              <a:lnSpc>
                <a:spcPts val="3561"/>
              </a:lnSpc>
            </a:pPr>
            <a:endParaRPr lang="en-US" sz="2543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3561"/>
              </a:lnSpc>
            </a:pPr>
            <a:r>
              <a:rPr lang="en-US" sz="254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Varhaista tukea perheille tarjoaa kaupungin perhekoutsi  Heli Kujanpää 040 627 7696 heli.kujanpaa@varha.fi</a:t>
            </a:r>
          </a:p>
          <a:p>
            <a:pPr algn="ctr">
              <a:lnSpc>
                <a:spcPts val="3561"/>
              </a:lnSpc>
            </a:pPr>
            <a:r>
              <a:rPr lang="en-US" sz="254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Perhekoutsit kuuntelee, neuvoo, etsii yhdessä perheen kanssa vastauksia arjen pulmatilanteisiin. </a:t>
            </a:r>
          </a:p>
          <a:p>
            <a:pPr algn="ctr">
              <a:lnSpc>
                <a:spcPts val="3561"/>
              </a:lnSpc>
            </a:pPr>
            <a:endParaRPr lang="en-US" sz="2543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3561"/>
              </a:lnSpc>
              <a:spcBef>
                <a:spcPct val="0"/>
              </a:spcBef>
            </a:pPr>
            <a:endParaRPr lang="en-US" sz="2543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392133">
            <a:off x="7488794" y="1140536"/>
            <a:ext cx="2434523" cy="2345995"/>
          </a:xfrm>
          <a:custGeom>
            <a:avLst/>
            <a:gdLst/>
            <a:ahLst/>
            <a:cxnLst/>
            <a:rect l="l" t="t" r="r" b="b"/>
            <a:pathLst>
              <a:path w="2434523" h="2345995">
                <a:moveTo>
                  <a:pt x="0" y="0"/>
                </a:moveTo>
                <a:lnTo>
                  <a:pt x="2434523" y="0"/>
                </a:lnTo>
                <a:lnTo>
                  <a:pt x="2434523" y="2345995"/>
                </a:lnTo>
                <a:lnTo>
                  <a:pt x="0" y="2345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312416" y="120474"/>
            <a:ext cx="7662168" cy="166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</a:pPr>
            <a:r>
              <a:rPr lang="en-US" sz="71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Ruokailu ja allergiat</a:t>
            </a: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71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12416" y="2952550"/>
            <a:ext cx="7945884" cy="449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4"/>
              </a:lnSpc>
            </a:pPr>
            <a:r>
              <a:rPr lang="en-US" sz="3174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Kouluruokailu kattaa kolmanneksen koululaisen päivittäisestä ravinnontarpeesta. Opettelemme syömään monipuolisesti ja hyviä ruokailutapoja noudattaen.</a:t>
            </a:r>
          </a:p>
          <a:p>
            <a:pPr algn="ctr">
              <a:lnSpc>
                <a:spcPts val="4444"/>
              </a:lnSpc>
            </a:pPr>
            <a:endParaRPr lang="en-US" sz="3174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4444"/>
              </a:lnSpc>
              <a:spcBef>
                <a:spcPct val="0"/>
              </a:spcBef>
            </a:pPr>
            <a:r>
              <a:rPr lang="en-US" sz="3174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Ruoka-aineallergioista tulee toimittaa lääkärintodistus koulun keittiöön. Näin saadaan lapselle erikoisruokavalio.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617" y="84735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288177">
            <a:off x="6619922" y="107042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312416" y="120474"/>
            <a:ext cx="7662168" cy="183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</a:pP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3358" y="1955466"/>
            <a:ext cx="886028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Koulumme</a:t>
            </a:r>
            <a:r>
              <a:rPr lang="en-US" sz="80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on </a:t>
            </a:r>
            <a:r>
              <a:rPr lang="en-US" sz="80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sukkakoulu</a:t>
            </a:r>
            <a:r>
              <a:rPr lang="en-US" sz="80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</a:t>
            </a:r>
          </a:p>
          <a:p>
            <a:pPr algn="ctr"/>
            <a:r>
              <a:rPr lang="en-US" sz="80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Muistattehan</a:t>
            </a:r>
            <a:r>
              <a:rPr lang="en-US" sz="80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pakata</a:t>
            </a:r>
            <a:r>
              <a:rPr lang="en-US" sz="80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reppuun</a:t>
            </a:r>
            <a:r>
              <a:rPr lang="en-US" sz="80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sisäkengät</a:t>
            </a:r>
            <a:r>
              <a:rPr lang="en-US" sz="80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mukaan</a:t>
            </a:r>
            <a:r>
              <a:rPr lang="en-US" sz="80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881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392133">
            <a:off x="7488794" y="1140536"/>
            <a:ext cx="2434523" cy="2345995"/>
          </a:xfrm>
          <a:custGeom>
            <a:avLst/>
            <a:gdLst/>
            <a:ahLst/>
            <a:cxnLst/>
            <a:rect l="l" t="t" r="r" b="b"/>
            <a:pathLst>
              <a:path w="2434523" h="2345995">
                <a:moveTo>
                  <a:pt x="0" y="0"/>
                </a:moveTo>
                <a:lnTo>
                  <a:pt x="2434523" y="0"/>
                </a:lnTo>
                <a:lnTo>
                  <a:pt x="2434523" y="2345995"/>
                </a:lnTo>
                <a:lnTo>
                  <a:pt x="0" y="2345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303385" y="1076200"/>
            <a:ext cx="9313664" cy="123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  <a:spcBef>
                <a:spcPct val="0"/>
              </a:spcBef>
            </a:pPr>
            <a:r>
              <a:rPr lang="en-US" sz="71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Aamu- ja iltapäiväkerho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0390" y="3530538"/>
            <a:ext cx="7867910" cy="377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Toiminta-aika klo 7.30-17</a:t>
            </a: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Aamulla kulku A-ovesta</a:t>
            </a: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Kerhon puhelinnumero: 0447334534</a:t>
            </a: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Kerhossa työskentelevät koulun omat tutut aikuiset: Niko Lavonius, Iida Lähteenmäki, Kirsi Ruohonen, Kaija Tuokko, Tiina Urponen ja Jonna Savolainen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953500"/>
            <a:ext cx="8229600" cy="143637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411715" y="324180"/>
            <a:ext cx="6901855" cy="123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  <a:spcBef>
                <a:spcPct val="0"/>
              </a:spcBef>
            </a:pPr>
            <a:r>
              <a:rPr lang="en-US" sz="71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Harrastustoiminta</a:t>
            </a: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3283" y="1714500"/>
            <a:ext cx="9920434" cy="879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Haluamme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tarjota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lapsille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harrastusmahdollisuuksia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koulupäivän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yhteyteen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Liikuntatoimen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kanssa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ideoidut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kerhot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toteutuvat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tiloissa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syksystä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alkaen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: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Kokkikerho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3.-6.lk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ke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klo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13-14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Kokkikerho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1.-2.lk pe 13-14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Parkour 3.-6.lk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ke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13-13.55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Parkour 1.-2.lk pe 13-14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Kädentaitajat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1.-6.lk pe 13-14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Liikuntaseikkailu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1.-6.lk pe 8-9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Koodikerho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1.-2.lk pe 13-14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Koodikerho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3.-6.lk  pe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klo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14-15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Ilmoittaudu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kaupungin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nettisivuilla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:</a:t>
            </a:r>
          </a:p>
          <a:p>
            <a:pPr algn="ctr">
              <a:lnSpc>
                <a:spcPts val="4285"/>
              </a:lnSpc>
              <a:spcBef>
                <a:spcPct val="0"/>
              </a:spcBef>
            </a:pPr>
            <a:r>
              <a:rPr lang="fi-FI" sz="3200" dirty="0">
                <a:hlinkClick r:id="rId9"/>
              </a:rPr>
              <a:t>Sun harrastus alakoululaisille | Naantali</a:t>
            </a:r>
            <a:endParaRPr lang="en-US" sz="3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4285"/>
              </a:lnSpc>
              <a:spcBef>
                <a:spcPct val="0"/>
              </a:spcBef>
            </a:pPr>
            <a:endParaRPr lang="en-US" sz="3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10025"/>
              </a:lnSpc>
              <a:spcBef>
                <a:spcPct val="0"/>
              </a:spcBef>
            </a:pPr>
            <a:endParaRPr lang="en-US" sz="3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964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20365896">
            <a:off x="-456600" y="41757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633038" y="187175"/>
            <a:ext cx="879875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  <a:spcBef>
                <a:spcPct val="0"/>
              </a:spcBef>
            </a:pPr>
            <a:r>
              <a:rPr lang="en-US" sz="71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SOME, </a:t>
            </a:r>
            <a:r>
              <a:rPr lang="en-US" sz="71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Pelit</a:t>
            </a:r>
            <a:r>
              <a:rPr lang="en-US" sz="71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71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puhelimet</a:t>
            </a: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9857" y="2851331"/>
            <a:ext cx="9814422" cy="689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  <a:latin typeface="Mansalva" panose="020B0604020202020204" charset="0"/>
              </a:rPr>
              <a:t>Tarkkaile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 ja rajoita lapsesi sosiaalisen median sekä pelien käyttöä. (Runsas digialtistus -&gt;mm. heikompi kielen kehitys, tunnetaitojen ongelmat, muistin heikkeneminen, tarkkaavaisuuden ongelmat)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Pyydä lastasi esittelemään hänen käyttämiään sivustoja ja pelejä. (Altistus vaaralliselle sisällölle, sopimattomien pelien vaikutus kehitykseen ja käytökseen)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Katso säännöllisesti, kenen kanssa ja mistä lapsesi viestittelee. Sinulla ON lupa ja velvollisuus tehdä niin. (Kiusaaminen,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Mansalva" panose="020B0604020202020204" charset="0"/>
              </a:rPr>
              <a:t>grooming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)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Huolehdi ikärajoista.  (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Mansalva" panose="020B0604020202020204" charset="0"/>
              </a:rPr>
              <a:t>Tiktok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 13, Snapchat 13, Instagram 13,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Mansalva" panose="020B0604020202020204" charset="0"/>
              </a:rPr>
              <a:t>Whatsapp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 16,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Mansalva" panose="020B0604020202020204" charset="0"/>
              </a:rPr>
              <a:t>Fortnite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 12)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Läksyt, ruokailut ja yöt ilman mobiililaitteita. (Laitteen pelkkä läsnäolo tutkitusti häiritsee)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000"/>
                </a:solidFill>
                <a:effectLst/>
                <a:latin typeface="Mansalva" panose="020B0604020202020204" charset="0"/>
              </a:rPr>
              <a:t>Keskustele lapsesi luokan vanhempien kanssa ja sopikaa yhteisistä digisäännöistä ja sopivista peleistä. </a:t>
            </a:r>
          </a:p>
        </p:txBody>
      </p:sp>
    </p:spTree>
    <p:extLst>
      <p:ext uri="{BB962C8B-B14F-4D97-AF65-F5344CB8AC3E}">
        <p14:creationId xmlns:p14="http://schemas.microsoft.com/office/powerpoint/2010/main" val="410527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923" y="-169141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392133">
            <a:off x="7568182" y="384702"/>
            <a:ext cx="2434523" cy="2345995"/>
          </a:xfrm>
          <a:custGeom>
            <a:avLst/>
            <a:gdLst/>
            <a:ahLst/>
            <a:cxnLst/>
            <a:rect l="l" t="t" r="r" b="b"/>
            <a:pathLst>
              <a:path w="2434523" h="2345995">
                <a:moveTo>
                  <a:pt x="0" y="0"/>
                </a:moveTo>
                <a:lnTo>
                  <a:pt x="2434523" y="0"/>
                </a:lnTo>
                <a:lnTo>
                  <a:pt x="2434523" y="2345995"/>
                </a:lnTo>
                <a:lnTo>
                  <a:pt x="0" y="2345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20365896">
            <a:off x="308011" y="130169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664824" y="1595819"/>
            <a:ext cx="403609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  <a:spcBef>
                <a:spcPct val="0"/>
              </a:spcBef>
            </a:pPr>
            <a:r>
              <a:rPr lang="en-US" sz="71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Tärkeää</a:t>
            </a: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1023" y="3530538"/>
            <a:ext cx="9814422" cy="432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Jokainen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saa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olla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oma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itsensä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kaikkia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kunnioitetaan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 </a:t>
            </a: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Joka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ikinen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koulupäivä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on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tärkeä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Terveellinen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ruoka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ja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riittävä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uni</a:t>
            </a:r>
            <a:endParaRPr lang="en-US" sz="3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Läksyt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Tavoitteet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korkealle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mutta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virheitä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saa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ja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kuuluu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tehdä</a:t>
            </a:r>
            <a:endParaRPr lang="en-US" sz="3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Oma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perhe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harrastukset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ulkoilu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ja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liikunta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Rajat ja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rakkaus</a:t>
            </a:r>
            <a:endParaRPr lang="en-US" sz="3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marL="660911" lvl="1" indent="-330456" algn="ctr">
              <a:lnSpc>
                <a:spcPts val="4285"/>
              </a:lnSpc>
              <a:buFont typeface="Arial"/>
              <a:buChar char="•"/>
            </a:pP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Yhdessä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selvitään</a:t>
            </a:r>
            <a:r>
              <a:rPr lang="en-US" sz="30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0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kaikesta</a:t>
            </a:r>
            <a:endParaRPr lang="en-US" sz="3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-240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-419401" y="1375052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392133">
            <a:off x="8041038" y="92457"/>
            <a:ext cx="2434523" cy="2345995"/>
          </a:xfrm>
          <a:custGeom>
            <a:avLst/>
            <a:gdLst/>
            <a:ahLst/>
            <a:cxnLst/>
            <a:rect l="l" t="t" r="r" b="b"/>
            <a:pathLst>
              <a:path w="2434523" h="2345995">
                <a:moveTo>
                  <a:pt x="0" y="0"/>
                </a:moveTo>
                <a:lnTo>
                  <a:pt x="2434524" y="0"/>
                </a:lnTo>
                <a:lnTo>
                  <a:pt x="2434524" y="2345995"/>
                </a:lnTo>
                <a:lnTo>
                  <a:pt x="0" y="2345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777272" y="543098"/>
            <a:ext cx="7536299" cy="82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4513" spc="266">
                <a:solidFill>
                  <a:srgbClr val="242424"/>
                </a:solidFill>
                <a:latin typeface="Some Time Later"/>
                <a:ea typeface="Some Time Later"/>
                <a:cs typeface="Some Time Later"/>
                <a:sym typeface="Some Time Later"/>
              </a:rPr>
              <a:t>Luonnonmaan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1556" y="1113054"/>
            <a:ext cx="8836744" cy="143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0"/>
              </a:lnSpc>
            </a:pPr>
            <a:r>
              <a:rPr lang="en-US" sz="8421" spc="404">
                <a:solidFill>
                  <a:srgbClr val="FF5757"/>
                </a:solidFill>
                <a:latin typeface="Freckle Face"/>
                <a:ea typeface="Freckle Face"/>
                <a:cs typeface="Freckle Face"/>
                <a:sym typeface="Freckle Face"/>
              </a:rPr>
              <a:t>Perhetalo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387" y="2892590"/>
            <a:ext cx="9990226" cy="523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20" lvl="1" indent="-342910" algn="ctr">
              <a:lnSpc>
                <a:spcPts val="4447"/>
              </a:lnSpc>
              <a:buFont typeface="Arial"/>
              <a:buChar char="•"/>
            </a:pPr>
            <a:r>
              <a:rPr lang="en-US" sz="3176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Kokonaisuus, jossa varhaiskasvatus, perusopetus sekä muut lasten ja nuorten hyvinvointia edistävät tahot toimivat ja työskentelevät yhdessä.</a:t>
            </a:r>
          </a:p>
          <a:p>
            <a:pPr marL="685820" lvl="1" indent="-342910" algn="ctr">
              <a:lnSpc>
                <a:spcPts val="4447"/>
              </a:lnSpc>
              <a:buFont typeface="Arial"/>
              <a:buChar char="•"/>
            </a:pPr>
            <a:r>
              <a:rPr lang="en-US" sz="3176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Tärkeää on lasten yhtenäinen kasvun ja oppimisen polku​ kokonaisvaltainen hyvinvointi ja tuki, kohtaaminen sekä yhteisöllisyys.</a:t>
            </a:r>
          </a:p>
          <a:p>
            <a:pPr marL="685820" lvl="1" indent="-342910" algn="ctr">
              <a:lnSpc>
                <a:spcPts val="4447"/>
              </a:lnSpc>
              <a:buFont typeface="Arial"/>
              <a:buChar char="•"/>
            </a:pPr>
            <a:r>
              <a:rPr lang="en-US" sz="3176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Uuden talomme elinkaaren on laskettu olevan 100 vuotta. Pidetään yhdessä huolta siitä, että ympäristö ja talo pysyvät siistinä, puhtaana ja ehjänä.</a:t>
            </a:r>
          </a:p>
          <a:p>
            <a:pPr algn="ctr">
              <a:lnSpc>
                <a:spcPts val="1311"/>
              </a:lnSpc>
              <a:spcBef>
                <a:spcPct val="0"/>
              </a:spcBef>
            </a:pPr>
            <a:endParaRPr lang="en-US" sz="3176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-303174" y="1906208"/>
            <a:ext cx="2663747" cy="3039940"/>
          </a:xfrm>
          <a:custGeom>
            <a:avLst/>
            <a:gdLst/>
            <a:ahLst/>
            <a:cxnLst/>
            <a:rect l="l" t="t" r="r" b="b"/>
            <a:pathLst>
              <a:path w="2663747" h="3039940">
                <a:moveTo>
                  <a:pt x="0" y="0"/>
                </a:moveTo>
                <a:lnTo>
                  <a:pt x="2663748" y="0"/>
                </a:lnTo>
                <a:lnTo>
                  <a:pt x="2663748" y="3039939"/>
                </a:lnTo>
                <a:lnTo>
                  <a:pt x="0" y="30399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006016" y="1350010"/>
            <a:ext cx="8685204" cy="712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endParaRPr/>
          </a:p>
          <a:p>
            <a:pPr algn="l">
              <a:lnSpc>
                <a:spcPts val="2659"/>
              </a:lnSpc>
            </a:pPr>
            <a:endParaRPr/>
          </a:p>
          <a:p>
            <a:pPr marL="474976" lvl="1" indent="-237488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1.lk opettajat Meri Jaakkola ja Maria Hvitfelt-Kuusinen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     p. 044 733 0023 ohjaaja Iida Lähteenmäki ja Jonna Lieskivi</a:t>
            </a:r>
          </a:p>
          <a:p>
            <a:pPr marL="474976" lvl="1" indent="-237488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2.lk opettajat Iina Harju ja Minna Sandvik p.044 733 0013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     ohjaajat Niko Lavonius, Jonna Savolainen</a:t>
            </a:r>
          </a:p>
          <a:p>
            <a:pPr marL="474976" lvl="1" indent="-237488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3.lkn opettaja Tomi Hillgren ja Mari Koskinen p.044 733 4803</a:t>
            </a:r>
          </a:p>
          <a:p>
            <a:pPr marL="474976" lvl="1" indent="-237488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4.lk opettaja Anna-Maija Leino p. 044 417 1478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ohjaaja Kaija Tuokko</a:t>
            </a:r>
          </a:p>
          <a:p>
            <a:pPr marL="474976" lvl="1" indent="-237488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5.-6.lk opettaja Tuomas Junttila ja Erkki Nisonen p. 044 733 4799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ohjaaja Kirsi Ruohonen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marL="474976" lvl="1" indent="-237488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Erityisopettajat Elina Ora ja Katja Välimäki p. 044 733 4686</a:t>
            </a:r>
          </a:p>
          <a:p>
            <a:pPr marL="474976" lvl="1" indent="-237488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A-ruotsin opettaja Kristiina Björklöf p. 044 417 1472</a:t>
            </a:r>
          </a:p>
          <a:p>
            <a:pPr marL="474976" lvl="1" indent="-237488" algn="l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Rehtori Miia Syrjämäki p. 040 595 0158</a:t>
            </a:r>
          </a:p>
          <a:p>
            <a:pPr algn="l">
              <a:lnSpc>
                <a:spcPts val="2379"/>
              </a:lnSpc>
            </a:pPr>
            <a:endParaRPr lang="en-US" sz="2199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l">
              <a:lnSpc>
                <a:spcPts val="2379"/>
              </a:lnSpc>
            </a:pPr>
            <a:endParaRPr lang="en-US" sz="2199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l">
              <a:lnSpc>
                <a:spcPts val="1960"/>
              </a:lnSpc>
            </a:pPr>
            <a:endParaRPr lang="en-US" sz="2199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l">
              <a:lnSpc>
                <a:spcPts val="1960"/>
              </a:lnSpc>
            </a:pPr>
            <a:endParaRPr lang="en-US" sz="2199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60574" y="-41054"/>
            <a:ext cx="5041999" cy="194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</a:pPr>
            <a:r>
              <a:rPr lang="en-US" sz="716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Henkilökunta</a:t>
            </a:r>
          </a:p>
          <a:p>
            <a:pPr algn="ctr">
              <a:lnSpc>
                <a:spcPts val="5265"/>
              </a:lnSpc>
              <a:spcBef>
                <a:spcPct val="0"/>
              </a:spcBef>
            </a:pPr>
            <a:r>
              <a:rPr lang="en-US" sz="376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perusopetus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647700" y="8179427"/>
            <a:ext cx="8026906" cy="2332647"/>
          </a:xfrm>
          <a:custGeom>
            <a:avLst/>
            <a:gdLst/>
            <a:ahLst/>
            <a:cxnLst/>
            <a:rect l="l" t="t" r="r" b="b"/>
            <a:pathLst>
              <a:path w="8026906" h="2332647">
                <a:moveTo>
                  <a:pt x="0" y="0"/>
                </a:moveTo>
                <a:lnTo>
                  <a:pt x="8026906" y="0"/>
                </a:lnTo>
                <a:lnTo>
                  <a:pt x="8026906" y="2332646"/>
                </a:lnTo>
                <a:lnTo>
                  <a:pt x="0" y="2332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99" r="-1574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20259239">
            <a:off x="-453812" y="905627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872703" y="208521"/>
            <a:ext cx="5433318" cy="264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</a:pPr>
            <a:r>
              <a:rPr lang="en-US" sz="7161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Henkilökunta</a:t>
            </a:r>
            <a:endParaRPr lang="en-US" sz="7161" dirty="0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5265"/>
              </a:lnSpc>
              <a:spcBef>
                <a:spcPct val="0"/>
              </a:spcBef>
            </a:pPr>
            <a:r>
              <a:rPr lang="en-US" sz="3761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Oppilashuolto</a:t>
            </a:r>
            <a:r>
              <a:rPr lang="en-US" sz="3761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761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keittiö</a:t>
            </a:r>
            <a:r>
              <a:rPr lang="en-US" sz="3761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761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siivous</a:t>
            </a:r>
            <a:endParaRPr lang="en-US" sz="3761" dirty="0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13958" y="2777928"/>
            <a:ext cx="3505200" cy="5014193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algn="ctr">
              <a:lnSpc>
                <a:spcPts val="5138"/>
              </a:lnSpc>
            </a:pPr>
            <a:endParaRPr dirty="0"/>
          </a:p>
          <a:p>
            <a:pPr algn="ctr">
              <a:lnSpc>
                <a:spcPts val="4018"/>
              </a:lnSpc>
            </a:pP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Keittiö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:</a:t>
            </a:r>
          </a:p>
          <a:p>
            <a:pPr algn="ctr">
              <a:lnSpc>
                <a:spcPts val="401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p. 0447334692</a:t>
            </a:r>
          </a:p>
          <a:p>
            <a:pPr algn="ctr">
              <a:lnSpc>
                <a:spcPts val="401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Virpi Jyväkorpi</a:t>
            </a:r>
          </a:p>
          <a:p>
            <a:pPr algn="ctr">
              <a:lnSpc>
                <a:spcPts val="401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Soile Toivonen</a:t>
            </a:r>
          </a:p>
          <a:p>
            <a:pPr algn="ctr">
              <a:lnSpc>
                <a:spcPts val="401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Sari Saari</a:t>
            </a:r>
          </a:p>
          <a:p>
            <a:pPr algn="ctr">
              <a:lnSpc>
                <a:spcPts val="345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Taija Virtanen</a:t>
            </a:r>
          </a:p>
          <a:p>
            <a:pPr algn="ctr">
              <a:lnSpc>
                <a:spcPts val="345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Anu Koski-</a:t>
            </a: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Vihervä</a:t>
            </a:r>
            <a:endParaRPr lang="en-US" sz="2470" dirty="0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3458"/>
              </a:lnSpc>
            </a:pPr>
            <a:endParaRPr lang="en-US" sz="2470" dirty="0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3458"/>
              </a:lnSpc>
            </a:pPr>
            <a:endParaRPr lang="en-US" sz="2470" dirty="0">
              <a:solidFill>
                <a:srgbClr val="343127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C43B81A-CAF8-FACC-63E9-55BF43573ACA}"/>
              </a:ext>
            </a:extLst>
          </p:cNvPr>
          <p:cNvSpPr txBox="1"/>
          <p:nvPr/>
        </p:nvSpPr>
        <p:spPr>
          <a:xfrm>
            <a:off x="170289" y="3756517"/>
            <a:ext cx="51054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58"/>
              </a:lnSpc>
            </a:pP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Terveydenhoitaja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Sisko Hautalampi p.0504141203 (</a:t>
            </a: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paikalla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to ja pe)</a:t>
            </a:r>
          </a:p>
          <a:p>
            <a:pPr algn="ctr">
              <a:lnSpc>
                <a:spcPts val="3458"/>
              </a:lnSpc>
            </a:pP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Kuraattori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Aira Heikkilä p.0447334536 (</a:t>
            </a: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paikalla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ke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ja pe)</a:t>
            </a:r>
          </a:p>
          <a:p>
            <a:pPr algn="ctr">
              <a:lnSpc>
                <a:spcPts val="3458"/>
              </a:lnSpc>
            </a:pP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Koulupsykologi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Anniina Vatanen </a:t>
            </a:r>
            <a:r>
              <a:rPr lang="en-US" sz="240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0406742320 </a:t>
            </a:r>
            <a:r>
              <a:rPr lang="fi-FI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(</a:t>
            </a: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paikalla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ti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)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917A9A2-D92B-2980-791D-2AA628787706}"/>
              </a:ext>
            </a:extLst>
          </p:cNvPr>
          <p:cNvSpPr txBox="1"/>
          <p:nvPr/>
        </p:nvSpPr>
        <p:spPr>
          <a:xfrm>
            <a:off x="3811114" y="6238044"/>
            <a:ext cx="3581400" cy="186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58"/>
              </a:lnSpc>
            </a:pPr>
            <a:r>
              <a:rPr lang="en-US" sz="2400" dirty="0" err="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Siivous</a:t>
            </a: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:</a:t>
            </a:r>
          </a:p>
          <a:p>
            <a:pPr algn="ctr">
              <a:lnSpc>
                <a:spcPts val="345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Yuliia Kovtun</a:t>
            </a:r>
          </a:p>
          <a:p>
            <a:pPr algn="ctr">
              <a:lnSpc>
                <a:spcPts val="345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Henna Laaksonen</a:t>
            </a:r>
          </a:p>
          <a:p>
            <a:pPr algn="ctr">
              <a:lnSpc>
                <a:spcPts val="3458"/>
              </a:lnSpc>
            </a:pPr>
            <a:r>
              <a:rPr lang="en-US" sz="2400" dirty="0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p. 0406542733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202512" y="1718564"/>
            <a:ext cx="9478659" cy="7099697"/>
          </a:xfrm>
          <a:custGeom>
            <a:avLst/>
            <a:gdLst/>
            <a:ahLst/>
            <a:cxnLst/>
            <a:rect l="l" t="t" r="r" b="b"/>
            <a:pathLst>
              <a:path w="9478659" h="7099697">
                <a:moveTo>
                  <a:pt x="0" y="0"/>
                </a:moveTo>
                <a:lnTo>
                  <a:pt x="9478660" y="0"/>
                </a:lnTo>
                <a:lnTo>
                  <a:pt x="9478660" y="7099697"/>
                </a:lnTo>
                <a:lnTo>
                  <a:pt x="0" y="70996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38" t="-915" r="-329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364875" y="333833"/>
            <a:ext cx="5359400" cy="123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  <a:spcBef>
                <a:spcPct val="0"/>
              </a:spcBef>
            </a:pPr>
            <a:r>
              <a:rPr lang="en-US" sz="7161">
                <a:solidFill>
                  <a:srgbClr val="343127"/>
                </a:solidFill>
                <a:latin typeface="Mansalva"/>
                <a:ea typeface="Mansalva"/>
                <a:cs typeface="Mansalva"/>
                <a:sym typeface="Mansalva"/>
              </a:rPr>
              <a:t>Saattoliikenne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5400000">
            <a:off x="-3186545" y="4215245"/>
            <a:ext cx="9155140" cy="2782049"/>
          </a:xfrm>
          <a:custGeom>
            <a:avLst/>
            <a:gdLst/>
            <a:ahLst/>
            <a:cxnLst/>
            <a:rect l="l" t="t" r="r" b="b"/>
            <a:pathLst>
              <a:path w="9155140" h="2782049">
                <a:moveTo>
                  <a:pt x="0" y="0"/>
                </a:moveTo>
                <a:lnTo>
                  <a:pt x="9155140" y="0"/>
                </a:lnTo>
                <a:lnTo>
                  <a:pt x="9155140" y="2782050"/>
                </a:lnTo>
                <a:lnTo>
                  <a:pt x="0" y="27820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26" t="-325" r="-10653" b="-831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392133">
            <a:off x="7488794" y="1140536"/>
            <a:ext cx="2434523" cy="2345995"/>
          </a:xfrm>
          <a:custGeom>
            <a:avLst/>
            <a:gdLst/>
            <a:ahLst/>
            <a:cxnLst/>
            <a:rect l="l" t="t" r="r" b="b"/>
            <a:pathLst>
              <a:path w="2434523" h="2345995">
                <a:moveTo>
                  <a:pt x="0" y="0"/>
                </a:moveTo>
                <a:lnTo>
                  <a:pt x="2434523" y="0"/>
                </a:lnTo>
                <a:lnTo>
                  <a:pt x="2434523" y="2345995"/>
                </a:lnTo>
                <a:lnTo>
                  <a:pt x="0" y="2345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157524" y="-149868"/>
            <a:ext cx="5544046" cy="123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  <a:spcBef>
                <a:spcPct val="0"/>
              </a:spcBef>
            </a:pPr>
            <a:r>
              <a:rPr lang="en-US" sz="71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Toiminta-ajat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5624" y="1829979"/>
            <a:ext cx="9375752" cy="9841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1.tunti 8-8.45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välkkä 8.45-9   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2.tunti 9-9.45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3.tunti 9.45-10.30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ruoka ja välkkä 10.30-11.30       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4.tunti 11.30-12.15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5.tunti 12.15-13.00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välkkä 13-13.15    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6. tunti 13.15-14.00</a:t>
            </a:r>
          </a:p>
          <a:p>
            <a:pPr algn="ctr">
              <a:lnSpc>
                <a:spcPts val="4005"/>
              </a:lnSpc>
            </a:pPr>
            <a:endParaRPr lang="en-US" sz="28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Koulun C,D ja E ovet ovat auki: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08.00–08.05, 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09.00–09.05, 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10.50–11.35, 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13.15–13.20</a:t>
            </a:r>
          </a:p>
          <a:p>
            <a:pPr algn="ctr">
              <a:lnSpc>
                <a:spcPts val="4005"/>
              </a:lnSpc>
            </a:pPr>
            <a:r>
              <a:rPr lang="en-US" sz="28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Muina aikoina käytä ovikelloa</a:t>
            </a:r>
          </a:p>
          <a:p>
            <a:pPr algn="ctr">
              <a:lnSpc>
                <a:spcPts val="4005"/>
              </a:lnSpc>
            </a:pPr>
            <a:endParaRPr lang="en-US" sz="28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10445"/>
              </a:lnSpc>
              <a:spcBef>
                <a:spcPct val="0"/>
              </a:spcBef>
            </a:pPr>
            <a:endParaRPr lang="en-US" sz="28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2532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126730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288177">
            <a:off x="3326743" y="664579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3206846" y="2595955"/>
            <a:ext cx="4045248" cy="123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  <a:spcBef>
                <a:spcPct val="0"/>
              </a:spcBef>
            </a:pPr>
            <a:r>
              <a:rPr lang="en-US" sz="7161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Loma-</a:t>
            </a:r>
            <a:r>
              <a:rPr lang="en-US" sz="71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ajat</a:t>
            </a: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4891310"/>
            <a:ext cx="8710886" cy="306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Syyslukukausi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to 8.8. - pe 20.12.2024 (91 </a:t>
            </a: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työpäivää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)</a:t>
            </a:r>
          </a:p>
          <a:p>
            <a:pPr algn="ctr">
              <a:lnSpc>
                <a:spcPts val="3831"/>
              </a:lnSpc>
            </a:pP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Syysloma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ma 14.10. - </a:t>
            </a: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su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20.10.2024 (</a:t>
            </a: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viikko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42)</a:t>
            </a:r>
          </a:p>
          <a:p>
            <a:pPr algn="ctr">
              <a:lnSpc>
                <a:spcPts val="3831"/>
              </a:lnSpc>
            </a:pP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Kevätlukukausi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ti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7.1. - la 31.5.2025 (96 </a:t>
            </a: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työpäivää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)</a:t>
            </a:r>
          </a:p>
          <a:p>
            <a:pPr algn="ctr">
              <a:lnSpc>
                <a:spcPts val="3831"/>
              </a:lnSpc>
            </a:pP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Talviloma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ma 17.2. - </a:t>
            </a: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su</a:t>
            </a:r>
            <a:r>
              <a:rPr lang="en-US" sz="2736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23.2.2025 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(</a:t>
            </a:r>
            <a:r>
              <a:rPr lang="en-US" sz="2736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viikko</a:t>
            </a:r>
            <a:r>
              <a:rPr lang="en-US" sz="2736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8)</a:t>
            </a:r>
          </a:p>
          <a:p>
            <a:pPr algn="ctr">
              <a:lnSpc>
                <a:spcPts val="10713"/>
              </a:lnSpc>
              <a:spcBef>
                <a:spcPct val="0"/>
              </a:spcBef>
            </a:pPr>
            <a:endParaRPr lang="en-US" sz="2202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9" name="Freeform 9"/>
          <p:cNvSpPr/>
          <p:nvPr/>
        </p:nvSpPr>
        <p:spPr>
          <a:xfrm rot="-1769920">
            <a:off x="-176363" y="810282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442" y="0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5400000">
            <a:off x="-2983230" y="5043032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536467" y="353316"/>
            <a:ext cx="4794647" cy="166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</a:pPr>
            <a:r>
              <a:rPr lang="en-US" sz="71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Koulumatkat</a:t>
            </a: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71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7" name="Freeform 7"/>
          <p:cNvSpPr/>
          <p:nvPr/>
        </p:nvSpPr>
        <p:spPr>
          <a:xfrm rot="-1769920">
            <a:off x="7701084" y="-33252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2"/>
                </a:lnTo>
                <a:lnTo>
                  <a:pt x="0" y="289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263140" y="2275433"/>
            <a:ext cx="6886045" cy="758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Reippaat oppilaamme kulkevat mahdollisimman paljon kävellen tai pyörällä. </a:t>
            </a:r>
          </a:p>
          <a:p>
            <a:pPr algn="ctr">
              <a:lnSpc>
                <a:spcPts val="2885"/>
              </a:lnSpc>
            </a:pPr>
            <a:endParaRPr lang="en-US" sz="20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Pyöräilijät käyttävät kaikki kypärää. Koulu ei vastaa pihalla olevista pyöristä, eli lukko on suositeltava varuste.</a:t>
            </a:r>
          </a:p>
          <a:p>
            <a:pPr algn="ctr">
              <a:lnSpc>
                <a:spcPts val="2885"/>
              </a:lnSpc>
            </a:pPr>
            <a:endParaRPr lang="en-US" sz="20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Kävellen kouluun tulevat oppilaat kulkevat kävely-ja suojateitä sekä käyttävät pimeällä heijastinta.</a:t>
            </a:r>
          </a:p>
          <a:p>
            <a:pPr algn="ctr">
              <a:lnSpc>
                <a:spcPts val="2885"/>
              </a:lnSpc>
            </a:pPr>
            <a:endParaRPr lang="en-US" sz="20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Koulubussi eli Föli on käytössä sikäli kun aikataulut sopivat lasten lukujärjestykseen. Ladattavia maksukortteja saa ostaa kaupungintalon palvelupisteestä ja aikataulu- sekä reittitiedot löytyvät netistä</a:t>
            </a: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www.foli.fi</a:t>
            </a:r>
          </a:p>
          <a:p>
            <a:pPr algn="ctr">
              <a:lnSpc>
                <a:spcPts val="2885"/>
              </a:lnSpc>
            </a:pPr>
            <a:endParaRPr lang="en-US" sz="20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Yli 5km koulumatkoille oppilas saa koulun maksaman Föli-kortin. Ole yhteydessä rehtoriin kortin hankkimiseksi.</a:t>
            </a:r>
          </a:p>
          <a:p>
            <a:pPr algn="ctr">
              <a:lnSpc>
                <a:spcPts val="2885"/>
              </a:lnSpc>
            </a:pPr>
            <a:endParaRPr lang="en-US" sz="20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Mikäli lapsia tuodaan kouluun autolla, koulun edustan liikenneympyrään voi pysähtyä jättämään lapsen kyydistä.</a:t>
            </a: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2061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136" y="5443"/>
            <a:ext cx="10314136" cy="10289402"/>
          </a:xfrm>
          <a:custGeom>
            <a:avLst/>
            <a:gdLst/>
            <a:ahLst/>
            <a:cxnLst/>
            <a:rect l="l" t="t" r="r" b="b"/>
            <a:pathLst>
              <a:path w="10314136" h="10289402">
                <a:moveTo>
                  <a:pt x="0" y="0"/>
                </a:moveTo>
                <a:lnTo>
                  <a:pt x="10314136" y="0"/>
                </a:lnTo>
                <a:lnTo>
                  <a:pt x="10314136" y="10289402"/>
                </a:lnTo>
                <a:lnTo>
                  <a:pt x="0" y="10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46" t="-8016" r="-6858" b="-656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769920">
            <a:off x="8838899" y="5836769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3"/>
                </a:lnTo>
                <a:lnTo>
                  <a:pt x="0" y="2896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5400000">
            <a:off x="-2983230" y="5043032"/>
            <a:ext cx="8229600" cy="2263140"/>
          </a:xfrm>
          <a:custGeom>
            <a:avLst/>
            <a:gdLst/>
            <a:ahLst/>
            <a:cxnLst/>
            <a:rect l="l" t="t" r="r" b="b"/>
            <a:pathLst>
              <a:path w="8229600" h="2263140">
                <a:moveTo>
                  <a:pt x="0" y="0"/>
                </a:moveTo>
                <a:lnTo>
                  <a:pt x="8229600" y="0"/>
                </a:lnTo>
                <a:lnTo>
                  <a:pt x="8229600" y="2263140"/>
                </a:lnTo>
                <a:lnTo>
                  <a:pt x="0" y="226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288177">
            <a:off x="2278105" y="-627725"/>
            <a:ext cx="4114800" cy="2266881"/>
          </a:xfrm>
          <a:custGeom>
            <a:avLst/>
            <a:gdLst/>
            <a:ahLst/>
            <a:cxnLst/>
            <a:rect l="l" t="t" r="r" b="b"/>
            <a:pathLst>
              <a:path w="4114800" h="2266881">
                <a:moveTo>
                  <a:pt x="0" y="0"/>
                </a:moveTo>
                <a:lnTo>
                  <a:pt x="4114800" y="0"/>
                </a:lnTo>
                <a:lnTo>
                  <a:pt x="4114800" y="2266881"/>
                </a:lnTo>
                <a:lnTo>
                  <a:pt x="0" y="22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552700" y="899353"/>
            <a:ext cx="4794647" cy="183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5"/>
              </a:lnSpc>
            </a:pPr>
            <a:r>
              <a:rPr lang="en-US" sz="7161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Vakuutukset</a:t>
            </a: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71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7" name="Freeform 7"/>
          <p:cNvSpPr/>
          <p:nvPr/>
        </p:nvSpPr>
        <p:spPr>
          <a:xfrm rot="-1769920">
            <a:off x="7701084" y="-33252"/>
            <a:ext cx="2896202" cy="2896202"/>
          </a:xfrm>
          <a:custGeom>
            <a:avLst/>
            <a:gdLst/>
            <a:ahLst/>
            <a:cxnLst/>
            <a:rect l="l" t="t" r="r" b="b"/>
            <a:pathLst>
              <a:path w="2896202" h="2896202">
                <a:moveTo>
                  <a:pt x="0" y="0"/>
                </a:moveTo>
                <a:lnTo>
                  <a:pt x="2896202" y="0"/>
                </a:lnTo>
                <a:lnTo>
                  <a:pt x="2896202" y="2896202"/>
                </a:lnTo>
                <a:lnTo>
                  <a:pt x="0" y="289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006017" y="3387190"/>
            <a:ext cx="7633284" cy="334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Oppilaat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on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vakuutettu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koulupäivän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ajan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Vakuutus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on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voimassa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myös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koulumatkoilla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mikäli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oppilas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kulkee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suoraan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koulusta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kotiin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</a:t>
            </a:r>
          </a:p>
          <a:p>
            <a:pPr algn="ctr">
              <a:lnSpc>
                <a:spcPts val="2885"/>
              </a:lnSpc>
            </a:pPr>
            <a:endParaRPr lang="en-US" sz="3200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algn="ctr">
              <a:lnSpc>
                <a:spcPts val="2885"/>
              </a:lnSpc>
            </a:pP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Vakuutus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ei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sisällä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esinevakuutusta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eli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kouluun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ei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kannata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ottaa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mukaan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mitään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arvokkaita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tai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rikkoutuvia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tavaroita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 (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esim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Kalliit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vaatteet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/</a:t>
            </a:r>
            <a:r>
              <a:rPr lang="en-US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laitteet</a:t>
            </a: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).</a:t>
            </a:r>
          </a:p>
          <a:p>
            <a:pPr algn="ctr">
              <a:lnSpc>
                <a:spcPts val="2885"/>
              </a:lnSpc>
              <a:spcBef>
                <a:spcPct val="0"/>
              </a:spcBef>
            </a:pPr>
            <a:endParaRPr lang="en-US" sz="2061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  <p:extLst>
      <p:ext uri="{BB962C8B-B14F-4D97-AF65-F5344CB8AC3E}">
        <p14:creationId xmlns:p14="http://schemas.microsoft.com/office/powerpoint/2010/main" val="306524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1019</Words>
  <Application>Microsoft Office PowerPoint</Application>
  <PresentationFormat>Mukautettu</PresentationFormat>
  <Paragraphs>148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Some Time Later</vt:lpstr>
      <vt:lpstr>Mansalva</vt:lpstr>
      <vt:lpstr>Arial</vt:lpstr>
      <vt:lpstr>Calibri</vt:lpstr>
      <vt:lpstr>Aptos</vt:lpstr>
      <vt:lpstr>Freckle Face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 perusopetus</dc:title>
  <dc:creator>Syrjämäki Miia</dc:creator>
  <cp:lastModifiedBy>Syrjämäki Miia</cp:lastModifiedBy>
  <cp:revision>5</cp:revision>
  <dcterms:created xsi:type="dcterms:W3CDTF">2006-08-16T00:00:00Z</dcterms:created>
  <dcterms:modified xsi:type="dcterms:W3CDTF">2024-08-13T05:37:43Z</dcterms:modified>
  <dc:identifier>DAFp6e0j3uc</dc:identifier>
</cp:coreProperties>
</file>