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71" r:id="rId3"/>
    <p:sldId id="257" r:id="rId4"/>
    <p:sldId id="270" r:id="rId5"/>
    <p:sldId id="258" r:id="rId6"/>
    <p:sldId id="259" r:id="rId7"/>
    <p:sldId id="260" r:id="rId8"/>
    <p:sldId id="261" r:id="rId9"/>
    <p:sldId id="272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62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259476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620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8163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9645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5278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6481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3125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536903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89145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91573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809789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301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032274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079496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510574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69675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716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56B2DBA-7DB6-4563-82ED-09E7677CB39A}" type="datetimeFigureOut">
              <a:rPr lang="fi-FI" smtClean="0"/>
              <a:pPr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7C247E1-DF41-4BF1-995A-A0EECD87A0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10210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4"/>
            <a:ext cx="7380312" cy="4144329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Koulumatka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Harjoittele</a:t>
            </a:r>
          </a:p>
          <a:p>
            <a:r>
              <a:rPr lang="fi-FI" dirty="0" smtClean="0"/>
              <a:t>Suosittelemme kävelyä</a:t>
            </a:r>
          </a:p>
          <a:p>
            <a:r>
              <a:rPr lang="fi-FI" dirty="0" smtClean="0"/>
              <a:t>Ei autolla oven eteen</a:t>
            </a:r>
          </a:p>
          <a:p>
            <a:r>
              <a:rPr lang="fi-FI" dirty="0" err="1" smtClean="0"/>
              <a:t>Föli</a:t>
            </a:r>
            <a:r>
              <a:rPr lang="fi-FI" dirty="0" smtClean="0"/>
              <a:t> käytettävissä</a:t>
            </a:r>
          </a:p>
          <a:p>
            <a:r>
              <a:rPr lang="fi-FI" dirty="0" smtClean="0"/>
              <a:t>Kaupungin järjestämä koulukuljetus, mikäli perusteet täyttyvät</a:t>
            </a:r>
          </a:p>
          <a:p>
            <a:r>
              <a:rPr lang="fi-FI" dirty="0" smtClean="0"/>
              <a:t>Koulu on velvollinen ilmoittamaan kotiin koulumatkalla </a:t>
            </a:r>
            <a:r>
              <a:rPr lang="fi-FI" smtClean="0"/>
              <a:t>sattuneista rikkeistä</a:t>
            </a:r>
            <a:endParaRPr lang="fi-FI" dirty="0" smtClean="0"/>
          </a:p>
          <a:p>
            <a:r>
              <a:rPr lang="fi-FI" dirty="0" smtClean="0"/>
              <a:t>Lapset vakuutettuja tapaturman varalta</a:t>
            </a:r>
            <a:endParaRPr lang="fi-FI" dirty="0"/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Luokassa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Ryhmäjaot  ja jakotunnit</a:t>
            </a:r>
          </a:p>
          <a:p>
            <a:r>
              <a:rPr lang="fi-FI" dirty="0" smtClean="0"/>
              <a:t>Lukuryhmät</a:t>
            </a:r>
          </a:p>
          <a:p>
            <a:r>
              <a:rPr lang="fi-FI" dirty="0" smtClean="0"/>
              <a:t>Oppilasmäärä  20</a:t>
            </a:r>
            <a:endParaRPr lang="fi-FI" dirty="0" smtClean="0"/>
          </a:p>
          <a:p>
            <a:r>
              <a:rPr lang="fi-FI" dirty="0" smtClean="0"/>
              <a:t>Opettaja laaja-alaisen </a:t>
            </a:r>
            <a:r>
              <a:rPr lang="fi-FI" dirty="0" smtClean="0"/>
              <a:t>erityisopettajan kanssa</a:t>
            </a:r>
            <a:endParaRPr lang="fi-FI" dirty="0"/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Jos kaikki ei suju 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Alkuopetus kestää 2v</a:t>
            </a:r>
          </a:p>
          <a:p>
            <a:r>
              <a:rPr lang="fi-FI" dirty="0" smtClean="0"/>
              <a:t>Varhainen puuttuminen, mistä on kysymys?</a:t>
            </a:r>
          </a:p>
          <a:p>
            <a:r>
              <a:rPr lang="fi-FI" dirty="0" smtClean="0"/>
              <a:t>Tukiopetus, eriyttäminen, laaja-alainen erityisopettaja, oppimissuunnitelma, oppimateriaali, osittainen pienryhmäopiskelu, pienryhmäopiskelu</a:t>
            </a:r>
          </a:p>
          <a:p>
            <a:r>
              <a:rPr lang="fi-FI" dirty="0" smtClean="0"/>
              <a:t>Oppilashuoltoryhmä koordinoi koko koulun hyvinvointia</a:t>
            </a:r>
            <a:endParaRPr lang="fi-FI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Yhteydenpito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Wilmassa kaikki </a:t>
            </a:r>
            <a:r>
              <a:rPr lang="fi-FI" dirty="0" smtClean="0"/>
              <a:t>tieto</a:t>
            </a:r>
            <a:endParaRPr lang="fi-FI" dirty="0" smtClean="0"/>
          </a:p>
          <a:p>
            <a:r>
              <a:rPr lang="fi-FI" dirty="0" smtClean="0"/>
              <a:t>Puhelin</a:t>
            </a:r>
          </a:p>
          <a:p>
            <a:r>
              <a:rPr lang="fi-FI" dirty="0" smtClean="0"/>
              <a:t>Vanhempainvartit + keskustelut</a:t>
            </a:r>
          </a:p>
          <a:p>
            <a:r>
              <a:rPr lang="fi-FI" dirty="0" smtClean="0"/>
              <a:t>Vanhempainillat</a:t>
            </a:r>
          </a:p>
          <a:p>
            <a:r>
              <a:rPr lang="fi-FI" dirty="0" smtClean="0"/>
              <a:t>Vanhempainyhdistys, NAAVA ry</a:t>
            </a:r>
          </a:p>
          <a:p>
            <a:r>
              <a:rPr lang="fi-FI" dirty="0" smtClean="0"/>
              <a:t>Kotisivut ja koulutiedotteet</a:t>
            </a:r>
          </a:p>
          <a:p>
            <a:r>
              <a:rPr lang="fi-FI" dirty="0" smtClean="0"/>
              <a:t>VARMISTA, ETTÄ KOULULLA ON YHTEYSTIETOSI!</a:t>
            </a:r>
            <a:endParaRPr lang="fi-FI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Kannustavaa ja ohjaavaa</a:t>
            </a:r>
          </a:p>
          <a:p>
            <a:r>
              <a:rPr lang="fi-FI" dirty="0" smtClean="0"/>
              <a:t>Sanallista oppiaineissa, ai, ma ja käyttäytyminen</a:t>
            </a:r>
          </a:p>
          <a:p>
            <a:r>
              <a:rPr lang="fi-FI" dirty="0" smtClean="0"/>
              <a:t>Sanallista taito- ja taideaineissa 6.lk asti</a:t>
            </a:r>
          </a:p>
          <a:p>
            <a:r>
              <a:rPr lang="fi-FI" dirty="0" smtClean="0"/>
              <a:t>Välitodistus ja </a:t>
            </a:r>
            <a:r>
              <a:rPr lang="fi-FI" dirty="0" smtClean="0"/>
              <a:t>kehityskeskustelu vuoden vaihteessa, e</a:t>
            </a:r>
            <a:r>
              <a:rPr lang="fi-FI" dirty="0" smtClean="0"/>
              <a:t>nsimmäinen </a:t>
            </a:r>
            <a:r>
              <a:rPr lang="fi-FI" dirty="0" smtClean="0"/>
              <a:t>numeroarviointi 3.lk keväällä</a:t>
            </a:r>
            <a:endParaRPr lang="fi-FI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Ruokailu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Klo </a:t>
            </a:r>
            <a:r>
              <a:rPr lang="fi-FI" dirty="0" smtClean="0"/>
              <a:t>10.15 </a:t>
            </a:r>
            <a:r>
              <a:rPr lang="fi-FI" dirty="0" smtClean="0"/>
              <a:t>– 11.00</a:t>
            </a:r>
          </a:p>
          <a:p>
            <a:r>
              <a:rPr lang="fi-FI" dirty="0" smtClean="0"/>
              <a:t>Kannustamme maistamaan </a:t>
            </a:r>
          </a:p>
          <a:p>
            <a:r>
              <a:rPr lang="fi-FI" dirty="0" smtClean="0"/>
              <a:t>Allergiat ilmoitettava terveydenhoitajalle erikoisruokavalioilmoituksella, lääkärintodistus</a:t>
            </a:r>
          </a:p>
          <a:p>
            <a:r>
              <a:rPr lang="fi-FI" dirty="0" smtClean="0"/>
              <a:t>Merkittävät tai hengenvaaralliset allergiat</a:t>
            </a:r>
          </a:p>
          <a:p>
            <a:r>
              <a:rPr lang="fi-FI" dirty="0" smtClean="0"/>
              <a:t>Hyvät ruokailutavat</a:t>
            </a:r>
            <a:endParaRPr lang="fi-FI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Työajat lukuvuonna </a:t>
            </a:r>
            <a:r>
              <a:rPr lang="fi-FI" dirty="0" smtClean="0"/>
              <a:t>2019-2020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Lomat on anottava ja ilmoitettava Wilmassa</a:t>
            </a:r>
          </a:p>
          <a:p>
            <a:r>
              <a:rPr lang="fi-FI" dirty="0"/>
              <a:t>Syyslukukausi ke 14.8. - la 21.12.2019  (91 työpäivää</a:t>
            </a:r>
            <a:r>
              <a:rPr lang="fi-FI" dirty="0" smtClean="0"/>
              <a:t>)</a:t>
            </a:r>
          </a:p>
          <a:p>
            <a:r>
              <a:rPr lang="fi-FI" dirty="0" smtClean="0"/>
              <a:t>syysloma </a:t>
            </a:r>
            <a:r>
              <a:rPr lang="fi-FI" dirty="0"/>
              <a:t>to 17.10. - su 20.10.2019</a:t>
            </a:r>
          </a:p>
          <a:p>
            <a:r>
              <a:rPr lang="fi-FI" dirty="0"/>
              <a:t>Kevätlukukausi ti 7.1. - la 30.5.2020 (96 työpäivää</a:t>
            </a:r>
            <a:r>
              <a:rPr lang="fi-FI" dirty="0" smtClean="0"/>
              <a:t>)</a:t>
            </a:r>
          </a:p>
          <a:p>
            <a:r>
              <a:rPr lang="fi-FI" dirty="0" smtClean="0"/>
              <a:t>talviloma </a:t>
            </a:r>
            <a:r>
              <a:rPr lang="fi-FI" dirty="0"/>
              <a:t>ma 17.2. - su 23.2.2020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Löytyvät netistä www.naantali.fi</a:t>
            </a:r>
            <a:endParaRPr lang="fi-FI" dirty="0"/>
          </a:p>
          <a:p>
            <a:endParaRPr lang="fi-FI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Koulunkäynti on yksinkertaista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 Koulua </a:t>
            </a:r>
            <a:r>
              <a:rPr lang="fi-FI" dirty="0"/>
              <a:t>pitää käydä</a:t>
            </a:r>
          </a:p>
          <a:p>
            <a:r>
              <a:rPr lang="fi-FI" dirty="0" smtClean="0"/>
              <a:t> </a:t>
            </a:r>
            <a:r>
              <a:rPr lang="fi-FI" dirty="0"/>
              <a:t>On syötävä kunnolla</a:t>
            </a:r>
          </a:p>
          <a:p>
            <a:r>
              <a:rPr lang="fi-FI" dirty="0" smtClean="0"/>
              <a:t> </a:t>
            </a:r>
            <a:r>
              <a:rPr lang="fi-FI" dirty="0"/>
              <a:t>Läksyt </a:t>
            </a:r>
            <a:r>
              <a:rPr lang="fi-FI" dirty="0" smtClean="0"/>
              <a:t>tehdään</a:t>
            </a:r>
          </a:p>
          <a:p>
            <a:r>
              <a:rPr lang="fi-FI" dirty="0" smtClean="0"/>
              <a:t>Asioista </a:t>
            </a:r>
            <a:r>
              <a:rPr lang="fi-FI" smtClean="0"/>
              <a:t>keskustellaan yhdessä</a:t>
            </a:r>
            <a:endParaRPr lang="fi-FI" dirty="0"/>
          </a:p>
          <a:p>
            <a:r>
              <a:rPr lang="fi-FI" dirty="0" smtClean="0"/>
              <a:t> </a:t>
            </a:r>
            <a:r>
              <a:rPr lang="fi-FI" dirty="0"/>
              <a:t>Nukkumaan mennään tarpeeksi ajoissa</a:t>
            </a:r>
          </a:p>
          <a:p>
            <a:r>
              <a:rPr lang="fi-FI" dirty="0" smtClean="0"/>
              <a:t> </a:t>
            </a:r>
            <a:r>
              <a:rPr lang="fi-FI" dirty="0"/>
              <a:t>Toisia kunnioitetaan</a:t>
            </a:r>
          </a:p>
          <a:p>
            <a:r>
              <a:rPr lang="fi-FI" dirty="0" smtClean="0"/>
              <a:t> Tavoitteet </a:t>
            </a:r>
            <a:r>
              <a:rPr lang="fi-FI" dirty="0"/>
              <a:t>korkealle</a:t>
            </a:r>
          </a:p>
          <a:p>
            <a:r>
              <a:rPr lang="fi-FI" dirty="0" smtClean="0"/>
              <a:t> </a:t>
            </a:r>
            <a:r>
              <a:rPr lang="fi-FI" dirty="0"/>
              <a:t>Virheitä saa tehdä</a:t>
            </a:r>
          </a:p>
          <a:p>
            <a:r>
              <a:rPr lang="fi-FI" dirty="0" smtClean="0"/>
              <a:t> </a:t>
            </a:r>
            <a:r>
              <a:rPr lang="fi-FI" dirty="0"/>
              <a:t>Esteiden yli yhdessä</a:t>
            </a:r>
          </a:p>
        </p:txBody>
      </p:sp>
    </p:spTree>
    <p:extLst>
      <p:ext uri="{BB962C8B-B14F-4D97-AF65-F5344CB8AC3E}">
        <p14:creationId xmlns:p14="http://schemas.microsoft.com/office/powerpoint/2010/main" val="3775674222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07524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Kuparivuoren koulu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1763688" y="1052736"/>
            <a:ext cx="6048672" cy="4465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1100"/>
              </a:lnSpc>
              <a:spcAft>
                <a:spcPts val="110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fi-FI" sz="10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Oppilaat</a:t>
            </a:r>
            <a:endParaRPr lang="fi-FI" sz="10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742950" lvl="1" indent="-285750">
              <a:lnSpc>
                <a:spcPts val="1100"/>
              </a:lnSpc>
              <a:spcAft>
                <a:spcPts val="1100"/>
              </a:spcAft>
              <a:buFont typeface="Wingdings" panose="05000000000000000000" pitchFamily="2" charset="2"/>
              <a:buChar char=""/>
              <a:tabLst>
                <a:tab pos="540385" algn="l"/>
                <a:tab pos="678815" algn="l"/>
              </a:tabLst>
            </a:pPr>
            <a:r>
              <a:rPr lang="fi-FI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Noin 300. Keskikokoinen </a:t>
            </a:r>
            <a:r>
              <a:rPr lang="fi-FI" sz="10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koulu, kouluverkkoselvitys</a:t>
            </a:r>
            <a:endParaRPr lang="fi-FI" sz="10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742950" lvl="1" indent="-285750">
              <a:lnSpc>
                <a:spcPts val="1100"/>
              </a:lnSpc>
              <a:spcAft>
                <a:spcPts val="1100"/>
              </a:spcAft>
              <a:buFont typeface="Wingdings" panose="05000000000000000000" pitchFamily="2" charset="2"/>
              <a:buChar char=""/>
              <a:tabLst>
                <a:tab pos="540385" algn="l"/>
                <a:tab pos="678815" algn="l"/>
              </a:tabLst>
            </a:pPr>
            <a:r>
              <a:rPr lang="fi-FI" sz="10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11 </a:t>
            </a:r>
            <a:r>
              <a:rPr lang="fi-FI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luokkaa ( pienin 15 ja suurin </a:t>
            </a:r>
            <a:r>
              <a:rPr lang="fi-FI" sz="10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28 </a:t>
            </a:r>
            <a:r>
              <a:rPr lang="fi-FI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oppilasta) + 3 pienryhmää</a:t>
            </a:r>
          </a:p>
          <a:p>
            <a:pPr marL="742950" lvl="1" indent="-285750">
              <a:lnSpc>
                <a:spcPts val="1100"/>
              </a:lnSpc>
              <a:spcAft>
                <a:spcPts val="1100"/>
              </a:spcAft>
              <a:buFont typeface="Wingdings" panose="05000000000000000000" pitchFamily="2" charset="2"/>
              <a:buChar char=""/>
              <a:tabLst>
                <a:tab pos="540385" algn="l"/>
                <a:tab pos="678815" algn="l"/>
              </a:tabLst>
            </a:pPr>
            <a:r>
              <a:rPr lang="fi-FI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Oppilaat tulevat pääasiassa keskustan ja Luonnonmaan alueelta, kieliluokilla ja pienryhmiin kauempaakin</a:t>
            </a:r>
          </a:p>
          <a:p>
            <a:pPr marL="342900" lvl="0" indent="-342900">
              <a:lnSpc>
                <a:spcPts val="1100"/>
              </a:lnSpc>
              <a:spcAft>
                <a:spcPts val="110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fi-FI" sz="10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Henkilökunta</a:t>
            </a:r>
            <a:endParaRPr lang="fi-FI" sz="10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742950" lvl="1" indent="-285750">
              <a:lnSpc>
                <a:spcPts val="1100"/>
              </a:lnSpc>
              <a:spcAft>
                <a:spcPts val="1100"/>
              </a:spcAft>
              <a:buFont typeface="Wingdings" panose="05000000000000000000" pitchFamily="2" charset="2"/>
              <a:buChar char=""/>
              <a:tabLst>
                <a:tab pos="540385" algn="l"/>
                <a:tab pos="678815" algn="l"/>
              </a:tabLst>
            </a:pPr>
            <a:r>
              <a:rPr lang="fi-FI" sz="10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11 </a:t>
            </a:r>
            <a:r>
              <a:rPr lang="fi-FI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luokanopettajaa ja </a:t>
            </a:r>
            <a:r>
              <a:rPr lang="fi-FI" sz="10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4,5 </a:t>
            </a:r>
            <a:r>
              <a:rPr lang="fi-FI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erityisopettajaa, kieltenopettaja, koulunkäynninohjaajat ja muu väki. </a:t>
            </a:r>
            <a:r>
              <a:rPr lang="en-US" sz="10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Yhteensä</a:t>
            </a:r>
            <a:r>
              <a:rPr lang="en-US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 n. </a:t>
            </a:r>
            <a:r>
              <a:rPr lang="en-US" sz="10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40 </a:t>
            </a:r>
            <a:endParaRPr lang="fi-FI" sz="10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342900" lvl="0" indent="-342900">
              <a:lnSpc>
                <a:spcPts val="1100"/>
              </a:lnSpc>
              <a:spcAft>
                <a:spcPts val="110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en-US" sz="10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Tilat</a:t>
            </a:r>
            <a:endParaRPr lang="fi-FI" sz="10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742950" lvl="1" indent="-285750">
              <a:lnSpc>
                <a:spcPts val="1100"/>
              </a:lnSpc>
              <a:spcAft>
                <a:spcPts val="1100"/>
              </a:spcAft>
              <a:buFont typeface="Wingdings" panose="05000000000000000000" pitchFamily="2" charset="2"/>
              <a:buChar char=""/>
              <a:tabLst>
                <a:tab pos="540385" algn="l"/>
                <a:tab pos="678815" algn="l"/>
              </a:tabLst>
            </a:pPr>
            <a:r>
              <a:rPr lang="fi-FI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Täydessä käytössä, käsityöluokat, atk ja musiikki lisänä</a:t>
            </a:r>
          </a:p>
          <a:p>
            <a:pPr marL="742950" lvl="1" indent="-285750">
              <a:lnSpc>
                <a:spcPts val="1100"/>
              </a:lnSpc>
              <a:spcAft>
                <a:spcPts val="1100"/>
              </a:spcAft>
              <a:buFont typeface="Wingdings" panose="05000000000000000000" pitchFamily="2" charset="2"/>
              <a:buChar char=""/>
              <a:tabLst>
                <a:tab pos="540385" algn="l"/>
                <a:tab pos="678815" algn="l"/>
              </a:tabLst>
            </a:pPr>
            <a:r>
              <a:rPr lang="en-US" sz="10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Tutkitusti</a:t>
            </a:r>
            <a:r>
              <a:rPr lang="en-US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hyvä</a:t>
            </a:r>
            <a:r>
              <a:rPr lang="en-US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000" dirty="0" err="1" smtClean="0">
                <a:latin typeface="Times New Roman" panose="02020603050405020304" pitchFamily="18" charset="0"/>
                <a:ea typeface="MS Mincho" panose="02020609040205080304" pitchFamily="49" charset="-128"/>
              </a:rPr>
              <a:t>ilma</a:t>
            </a:r>
            <a:endParaRPr lang="fi-FI" sz="10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742950" lvl="1" indent="-285750">
              <a:lnSpc>
                <a:spcPts val="1100"/>
              </a:lnSpc>
              <a:spcAft>
                <a:spcPts val="1100"/>
              </a:spcAft>
              <a:buFont typeface="Wingdings" panose="05000000000000000000" pitchFamily="2" charset="2"/>
              <a:buChar char=""/>
              <a:tabLst>
                <a:tab pos="540385" algn="l"/>
                <a:tab pos="678815" algn="l"/>
              </a:tabLst>
            </a:pPr>
            <a:r>
              <a:rPr lang="en-GB" sz="10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Vanha</a:t>
            </a:r>
            <a:r>
              <a:rPr lang="en-GB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GB" sz="10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rakennus</a:t>
            </a:r>
            <a:r>
              <a:rPr lang="en-GB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GB" sz="10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keskellä</a:t>
            </a:r>
            <a:r>
              <a:rPr lang="en-GB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GB" sz="1000" dirty="0" err="1" smtClean="0">
                <a:latin typeface="Times New Roman" panose="02020603050405020304" pitchFamily="18" charset="0"/>
                <a:ea typeface="MS Mincho" panose="02020609040205080304" pitchFamily="49" charset="-128"/>
              </a:rPr>
              <a:t>kaupunkia</a:t>
            </a:r>
            <a:endParaRPr lang="fi-FI" sz="10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742950" lvl="1" indent="-285750">
              <a:lnSpc>
                <a:spcPts val="1100"/>
              </a:lnSpc>
              <a:spcAft>
                <a:spcPts val="1100"/>
              </a:spcAft>
              <a:buFont typeface="Wingdings" panose="05000000000000000000" pitchFamily="2" charset="2"/>
              <a:buChar char=""/>
              <a:tabLst>
                <a:tab pos="540385" algn="l"/>
                <a:tab pos="678815" algn="l"/>
              </a:tabLst>
            </a:pPr>
            <a:r>
              <a:rPr lang="en-GB" sz="10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Piha</a:t>
            </a:r>
            <a:r>
              <a:rPr lang="en-GB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 on </a:t>
            </a:r>
            <a:r>
              <a:rPr lang="en-GB" sz="10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surkean</a:t>
            </a:r>
            <a:r>
              <a:rPr lang="en-GB" sz="10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GB" sz="10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pieni</a:t>
            </a:r>
            <a:endParaRPr lang="fi-FI" sz="10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342900" lvl="0" indent="-342900">
              <a:lnSpc>
                <a:spcPts val="1100"/>
              </a:lnSpc>
              <a:spcAft>
                <a:spcPts val="110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fi-FI" sz="10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Muuta huomionarvoista</a:t>
            </a:r>
            <a:endParaRPr lang="fi-FI" sz="10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742950" lvl="1" indent="-285750">
              <a:lnSpc>
                <a:spcPts val="1100"/>
              </a:lnSpc>
              <a:spcAft>
                <a:spcPts val="1100"/>
              </a:spcAft>
              <a:buFont typeface="Wingdings" panose="05000000000000000000" pitchFamily="2" charset="2"/>
              <a:buChar char=""/>
              <a:tabLst>
                <a:tab pos="540385" algn="l"/>
                <a:tab pos="678815" algn="l"/>
              </a:tabLst>
            </a:pPr>
            <a:r>
              <a:rPr lang="en-GB" sz="10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Kieliluokat</a:t>
            </a:r>
            <a:endParaRPr lang="fi-FI" sz="10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742950" lvl="1" indent="-285750">
              <a:lnSpc>
                <a:spcPts val="1100"/>
              </a:lnSpc>
              <a:spcAft>
                <a:spcPts val="1100"/>
              </a:spcAft>
              <a:buFont typeface="Wingdings" panose="05000000000000000000" pitchFamily="2" charset="2"/>
              <a:buChar char=""/>
              <a:tabLst>
                <a:tab pos="540385" algn="l"/>
                <a:tab pos="678815" algn="l"/>
              </a:tabLst>
            </a:pPr>
            <a:r>
              <a:rPr lang="en-GB" sz="1000" dirty="0" err="1" smtClean="0">
                <a:latin typeface="Times New Roman" panose="02020603050405020304" pitchFamily="18" charset="0"/>
                <a:ea typeface="MS Mincho" panose="02020609040205080304" pitchFamily="49" charset="-128"/>
              </a:rPr>
              <a:t>Kestävä</a:t>
            </a:r>
            <a:r>
              <a:rPr lang="en-GB" sz="10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GB" sz="1000" dirty="0" err="1" smtClean="0">
                <a:latin typeface="Times New Roman" panose="02020603050405020304" pitchFamily="18" charset="0"/>
                <a:ea typeface="MS Mincho" panose="02020609040205080304" pitchFamily="49" charset="-128"/>
              </a:rPr>
              <a:t>kehitys</a:t>
            </a:r>
            <a:r>
              <a:rPr lang="en-GB" sz="10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, VERSO, KIVA</a:t>
            </a:r>
            <a:endParaRPr lang="fi-FI" sz="10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742950" lvl="1" indent="-285750">
              <a:lnSpc>
                <a:spcPts val="1100"/>
              </a:lnSpc>
              <a:spcAft>
                <a:spcPts val="1100"/>
              </a:spcAft>
              <a:buFont typeface="Wingdings" panose="05000000000000000000" pitchFamily="2" charset="2"/>
              <a:buChar char=""/>
              <a:tabLst>
                <a:tab pos="540385" algn="l"/>
                <a:tab pos="678815" algn="l"/>
              </a:tabLst>
            </a:pPr>
            <a:r>
              <a:rPr lang="en-GB" sz="10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Oppilaskunta</a:t>
            </a:r>
            <a:endParaRPr lang="fi-FI" sz="1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4680758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opiskellaan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dirty="0" smtClean="0"/>
              <a:t>21h/vko</a:t>
            </a:r>
            <a:r>
              <a:rPr lang="fi-FI" dirty="0" smtClean="0"/>
              <a:t>, ei enää päiväkodissa</a:t>
            </a:r>
          </a:p>
          <a:p>
            <a:r>
              <a:rPr lang="fi-FI" dirty="0" smtClean="0"/>
              <a:t>Äidinkieltä 7h</a:t>
            </a:r>
          </a:p>
          <a:p>
            <a:r>
              <a:rPr lang="fi-FI" dirty="0" smtClean="0"/>
              <a:t>Matematiikka, luonnontieto, uskonto, musiikki, kuvataide, liikunta ja </a:t>
            </a:r>
            <a:r>
              <a:rPr lang="fi-FI" dirty="0" smtClean="0"/>
              <a:t>käsityö + englanti uutena</a:t>
            </a:r>
            <a:endParaRPr lang="fi-FI" dirty="0" smtClean="0"/>
          </a:p>
          <a:p>
            <a:r>
              <a:rPr lang="fi-FI" dirty="0" smtClean="0"/>
              <a:t>Pääosassa oma opettaja, </a:t>
            </a:r>
          </a:p>
          <a:p>
            <a:r>
              <a:rPr lang="fi-FI" dirty="0" smtClean="0"/>
              <a:t>Tavoitteet </a:t>
            </a:r>
            <a:r>
              <a:rPr lang="fi-FI" dirty="0" smtClean="0"/>
              <a:t>löytyvät </a:t>
            </a:r>
            <a:r>
              <a:rPr lang="fi-FI" dirty="0" smtClean="0"/>
              <a:t>opetussuunnitelmasta</a:t>
            </a:r>
          </a:p>
          <a:p>
            <a:r>
              <a:rPr lang="fi-FI" dirty="0" smtClean="0"/>
              <a:t>Uusi tuntijako 2016 ja opetussuunnitelma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049" y="0"/>
            <a:ext cx="65759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482469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Koulupäivät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Alkavat klo 8.15 tai 9.00</a:t>
            </a:r>
          </a:p>
          <a:p>
            <a:r>
              <a:rPr lang="fi-FI" dirty="0" smtClean="0"/>
              <a:t>Päättyvät klo 12, 13 tai 14</a:t>
            </a:r>
          </a:p>
          <a:p>
            <a:r>
              <a:rPr lang="fi-FI" dirty="0" smtClean="0"/>
              <a:t>Välitunnit 15 min ja 30 min, ruokailu klo 10.15 alkaen</a:t>
            </a:r>
          </a:p>
          <a:p>
            <a:r>
              <a:rPr lang="fi-FI" dirty="0" smtClean="0"/>
              <a:t>Läksyjä joka päivä, alle tunti päivässä, vanhemmat mukana, läksyt lapsen vastuulla</a:t>
            </a:r>
          </a:p>
          <a:p>
            <a:r>
              <a:rPr lang="fi-FI" dirty="0" smtClean="0"/>
              <a:t>Koulutarvikkeiden pakkaaminen valmiiksi reppuun</a:t>
            </a:r>
          </a:p>
          <a:p>
            <a:r>
              <a:rPr lang="fi-FI" dirty="0" smtClean="0"/>
              <a:t>Koulussa tulee olla täsmällisesti</a:t>
            </a:r>
            <a:endParaRPr lang="fi-FI" dirty="0"/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Koulussa tarvitaan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Reppu</a:t>
            </a:r>
          </a:p>
          <a:p>
            <a:r>
              <a:rPr lang="fi-FI" dirty="0" smtClean="0"/>
              <a:t>Sisäjalkineet</a:t>
            </a:r>
          </a:p>
          <a:p>
            <a:r>
              <a:rPr lang="fi-FI" dirty="0" smtClean="0"/>
              <a:t>Nimikoidut vaatteet</a:t>
            </a:r>
          </a:p>
          <a:p>
            <a:r>
              <a:rPr lang="fi-FI" dirty="0" smtClean="0"/>
              <a:t>Kännykkä (vapaaehtoinen)</a:t>
            </a:r>
          </a:p>
          <a:p>
            <a:r>
              <a:rPr lang="fi-FI" dirty="0" smtClean="0"/>
              <a:t>Huomaa vahingonkorvausvastuu/koulun vakuutus</a:t>
            </a:r>
          </a:p>
          <a:p>
            <a:pPr marL="0" indent="0">
              <a:buNone/>
            </a:pPr>
            <a:endParaRPr lang="fi-FI" dirty="0"/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Koulussa ei tarvita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Soittimet</a:t>
            </a:r>
          </a:p>
          <a:p>
            <a:r>
              <a:rPr lang="fi-FI" dirty="0" smtClean="0"/>
              <a:t>Pelit</a:t>
            </a:r>
          </a:p>
          <a:p>
            <a:r>
              <a:rPr lang="fi-FI" dirty="0" smtClean="0"/>
              <a:t>Kortit</a:t>
            </a:r>
          </a:p>
          <a:p>
            <a:r>
              <a:rPr lang="fi-FI" dirty="0" smtClean="0"/>
              <a:t>Polkupyörä</a:t>
            </a:r>
          </a:p>
          <a:p>
            <a:r>
              <a:rPr lang="fi-FI" dirty="0" smtClean="0"/>
              <a:t>Ylimääräiset tavarat esim. lelut</a:t>
            </a:r>
            <a:endParaRPr lang="fi-FI" dirty="0"/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Uskonnon opetus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Ei tunnustuksellista, arvot, moraali, kulttuuri</a:t>
            </a:r>
          </a:p>
          <a:p>
            <a:r>
              <a:rPr lang="fi-FI" dirty="0" smtClean="0"/>
              <a:t>Uskonto ja elämänkatsomustieto opetetaan pääosin yhdessä</a:t>
            </a:r>
          </a:p>
          <a:p>
            <a:r>
              <a:rPr lang="fi-FI" dirty="0" smtClean="0"/>
              <a:t>Yhteiset aamunavaukset</a:t>
            </a:r>
          </a:p>
          <a:p>
            <a:r>
              <a:rPr lang="fi-FI" dirty="0" smtClean="0"/>
              <a:t>Lukukauden </a:t>
            </a:r>
            <a:r>
              <a:rPr lang="fi-FI" dirty="0" smtClean="0"/>
              <a:t>päättäjäiskirkko</a:t>
            </a:r>
            <a:endParaRPr lang="fi-FI" dirty="0" smtClean="0"/>
          </a:p>
          <a:p>
            <a:r>
              <a:rPr lang="fi-FI" dirty="0" smtClean="0"/>
              <a:t>Tee valinta </a:t>
            </a:r>
            <a:r>
              <a:rPr lang="fi-FI" dirty="0" err="1" smtClean="0"/>
              <a:t>wilmassa</a:t>
            </a:r>
            <a:r>
              <a:rPr lang="fi-FI" dirty="0" smtClean="0"/>
              <a:t> = uskontokunta, katsomusaine, lupa uskonnon harjoittamiseen koulussa</a:t>
            </a:r>
            <a:endParaRPr lang="fi-FI" dirty="0" smtClean="0"/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Tarkista uskontolajin valinta </a:t>
            </a:r>
            <a:r>
              <a:rPr lang="fi-FI" dirty="0" err="1" smtClean="0"/>
              <a:t>wilmassa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046638"/>
            <a:ext cx="6554788" cy="274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314113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Sektori">
  <a:themeElements>
    <a:clrScheme name="Sektori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1105</TotalTime>
  <Words>424</Words>
  <Application>Microsoft Office PowerPoint</Application>
  <PresentationFormat>Näytössä katseltava diaesitys (4:3)</PresentationFormat>
  <Paragraphs>105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3" baseType="lpstr">
      <vt:lpstr>Century Gothic</vt:lpstr>
      <vt:lpstr>MS Mincho</vt:lpstr>
      <vt:lpstr>Times New Roman</vt:lpstr>
      <vt:lpstr>Wingdings</vt:lpstr>
      <vt:lpstr>Wingdings 3</vt:lpstr>
      <vt:lpstr>Sektori</vt:lpstr>
      <vt:lpstr>PowerPoint-esitys</vt:lpstr>
      <vt:lpstr>Kuparivuoren koulu</vt:lpstr>
      <vt:lpstr>Mitä opiskellaan</vt:lpstr>
      <vt:lpstr>PowerPoint-esitys</vt:lpstr>
      <vt:lpstr>Koulupäivät</vt:lpstr>
      <vt:lpstr>Koulussa tarvitaan</vt:lpstr>
      <vt:lpstr>Koulussa ei tarvita</vt:lpstr>
      <vt:lpstr>Uskonnon opetus</vt:lpstr>
      <vt:lpstr>Tarkista uskontolajin valinta wilmassa</vt:lpstr>
      <vt:lpstr>Koulumatka</vt:lpstr>
      <vt:lpstr>Luokassa</vt:lpstr>
      <vt:lpstr>Jos kaikki ei suju </vt:lpstr>
      <vt:lpstr>Yhteydenpito</vt:lpstr>
      <vt:lpstr>Arviointi</vt:lpstr>
      <vt:lpstr>Ruokailu</vt:lpstr>
      <vt:lpstr>Työajat lukuvuonna 2019-2020</vt:lpstr>
      <vt:lpstr>Koulunkäynti on yksinkertaista</vt:lpstr>
    </vt:vector>
  </TitlesOfParts>
  <Company>Naantalin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Usein kysyttyä</dc:title>
  <dc:creator>vesa.malin</dc:creator>
  <cp:lastModifiedBy>Malin Vesa</cp:lastModifiedBy>
  <cp:revision>31</cp:revision>
  <dcterms:created xsi:type="dcterms:W3CDTF">2012-05-07T08:56:27Z</dcterms:created>
  <dcterms:modified xsi:type="dcterms:W3CDTF">2019-05-06T10:00:13Z</dcterms:modified>
</cp:coreProperties>
</file>