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2" r:id="rId6"/>
    <p:sldId id="292" r:id="rId7"/>
    <p:sldId id="300" r:id="rId8"/>
    <p:sldId id="308" r:id="rId9"/>
    <p:sldId id="324" r:id="rId10"/>
    <p:sldId id="336" r:id="rId11"/>
    <p:sldId id="344" r:id="rId12"/>
    <p:sldId id="352" r:id="rId13"/>
    <p:sldId id="360" r:id="rId14"/>
    <p:sldId id="361" r:id="rId15"/>
    <p:sldId id="362" r:id="rId16"/>
    <p:sldId id="363" r:id="rId17"/>
    <p:sldId id="364" r:id="rId18"/>
    <p:sldId id="365" r:id="rId1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605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p:scale>
          <a:sx n="56" d="100"/>
          <a:sy n="56" d="100"/>
        </p:scale>
        <p:origin x="4108" y="23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65645352196119"/>
          <c:y val="4.0912039197007553E-2"/>
          <c:w val="0.64090497881187802"/>
          <c:h val="0.78708900619796063"/>
        </c:manualLayout>
      </c:layout>
      <c:barChart>
        <c:barDir val="bar"/>
        <c:grouping val="clustered"/>
        <c:varyColors val="0"/>
        <c:ser>
          <c:idx val="0"/>
          <c:order val="0"/>
          <c:tx>
            <c:strRef>
              <c:f>Sheet1!$D$1</c:f>
              <c:strCache>
                <c:ptCount val="1"/>
                <c:pt idx="0">
                  <c:v>Sukupuoli*</c:v>
                </c:pt>
              </c:strCache>
            </c:strRef>
          </c:tx>
          <c:spPr>
            <a:solidFill>
              <a:srgbClr val="234C5A"/>
            </a:solidFill>
            <a:ln>
              <a:solidFill>
                <a:srgbClr val="234C5A"/>
              </a:solidFill>
            </a:ln>
          </c:spPr>
          <c:invertIfNegative val="0"/>
          <c:dLbls>
            <c:dLbl>
              <c:idx val="0"/>
              <c:tx>
                <c:rich>
                  <a:bodyPr/>
                  <a:lstStyle/>
                  <a:p>
                    <a:r>
                      <a:rPr lang="en-US">
                        <a:solidFill>
                          <a:schemeClr val="bg1"/>
                        </a:solidFill>
                      </a:rPr>
                      <a:t>17%</a:t>
                    </a:r>
                  </a:p>
                </c:rich>
              </c:tx>
              <c:dLblPos val="ct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4DA2-408F-A079-7801A3DD4A65}"/>
                </c:ext>
              </c:extLst>
            </c:dLbl>
            <c:dLbl>
              <c:idx val="1"/>
              <c:tx>
                <c:rich>
                  <a:bodyPr/>
                  <a:lstStyle/>
                  <a:p>
                    <a:r>
                      <a:rPr lang="en-US">
                        <a:solidFill>
                          <a:schemeClr val="bg1"/>
                        </a:solidFill>
                      </a:rPr>
                      <a:t>81%</a:t>
                    </a:r>
                  </a:p>
                </c:rich>
              </c:tx>
              <c:dLblPos val="ct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4DA2-408F-A079-7801A3DD4A65}"/>
                </c:ext>
              </c:extLst>
            </c:dLbl>
            <c:dLbl>
              <c:idx val="2"/>
              <c:tx>
                <c:rich>
                  <a:bodyPr/>
                  <a:lstStyle/>
                  <a:p>
                    <a:pPr>
                      <a:defRPr>
                        <a:solidFill>
                          <a:schemeClr val="tx1"/>
                        </a:solidFill>
                      </a:defRPr>
                    </a:pPr>
                    <a:r>
                      <a:rPr lang="en-US">
                        <a:solidFill>
                          <a:schemeClr val="tx1"/>
                        </a:solidFill>
                      </a:rPr>
                      <a:t>1%</a:t>
                    </a:r>
                  </a:p>
                </c:rich>
              </c:tx>
              <c:spPr>
                <a:noFill/>
                <a:ln>
                  <a:noFill/>
                </a:ln>
                <a:effectLst/>
              </c:spPr>
              <c:dLblPos val="ct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4DA2-408F-A079-7801A3DD4A65}"/>
                </c:ext>
              </c:extLst>
            </c:dLbl>
            <c:dLbl>
              <c:idx val="3"/>
              <c:tx>
                <c:rich>
                  <a:bodyPr/>
                  <a:lstStyle/>
                  <a:p>
                    <a:pPr>
                      <a:defRPr>
                        <a:solidFill>
                          <a:schemeClr val="tx1"/>
                        </a:solidFill>
                      </a:defRPr>
                    </a:pPr>
                    <a:r>
                      <a:rPr lang="en-US">
                        <a:solidFill>
                          <a:schemeClr val="tx1"/>
                        </a:solidFill>
                      </a:rPr>
                      <a:t>1%</a:t>
                    </a:r>
                  </a:p>
                </c:rich>
              </c:tx>
              <c:spPr>
                <a:noFill/>
                <a:ln>
                  <a:noFill/>
                </a:ln>
                <a:effectLst/>
              </c:spPr>
              <c:dLblPos val="ct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4DA2-408F-A079-7801A3DD4A65}"/>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	Mies</c:v>
                </c:pt>
                <c:pt idx="1">
                  <c:v>	Nainen</c:v>
                </c:pt>
                <c:pt idx="2">
                  <c:v>	Muu</c:v>
                </c:pt>
                <c:pt idx="3">
                  <c:v>  En halua sanoa</c:v>
                </c:pt>
              </c:strCache>
            </c:strRef>
          </c:cat>
          <c:val>
            <c:numRef>
              <c:f>Sheet1!$D$2:$D$5</c:f>
              <c:numCache>
                <c:formatCode>General</c:formatCode>
                <c:ptCount val="4"/>
                <c:pt idx="0">
                  <c:v>0.17</c:v>
                </c:pt>
                <c:pt idx="1">
                  <c:v>0.81</c:v>
                </c:pt>
                <c:pt idx="2">
                  <c:v>0.01</c:v>
                </c:pt>
                <c:pt idx="3">
                  <c:v>0.01</c:v>
                </c:pt>
              </c:numCache>
            </c:numRef>
          </c:val>
          <c:extLst>
            <c:ext xmlns:c16="http://schemas.microsoft.com/office/drawing/2014/chart" uri="{C3380CC4-5D6E-409C-BE32-E72D297353CC}">
              <c16:uniqueId val="{00000004-4DA2-408F-A079-7801A3DD4A6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crossAx val="67451136"/>
        <c:crosses val="autoZero"/>
        <c:crossBetween val="between"/>
      </c:valAx>
    </c:plotArea>
    <c:plotVisOnly val="1"/>
    <c:dispBlanksAs val="zero"/>
    <c:showDLblsOverMax val="1"/>
  </c:chart>
  <c:txPr>
    <a:bodyPr/>
    <a:lstStyle/>
    <a:p>
      <a:pPr>
        <a:defRPr sz="1400" smtId="4294967295">
          <a:latin typeface="+mn-lt"/>
          <a:cs typeface="Arial" panose="020B0604020202020204" pitchFamily="34" charset="0"/>
        </a:defRPr>
      </a:pPr>
      <a:endParaRPr lang="fi-FI"/>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458279369263386"/>
          <c:y val="0.1985269677453326"/>
          <c:w val="0.77733034524530586"/>
          <c:h val="0.65792437710415563"/>
        </c:manualLayout>
      </c:layout>
      <c:barChart>
        <c:barDir val="bar"/>
        <c:grouping val="clustered"/>
        <c:varyColors val="0"/>
        <c:ser>
          <c:idx val="0"/>
          <c:order val="0"/>
          <c:tx>
            <c:strRef>
              <c:f>Sheet1!$D$1</c:f>
              <c:strCache>
                <c:ptCount val="1"/>
                <c:pt idx="0">
                  <c:v>Käyttäisitkö mahdollisuuttasi vaikuttaa, mikäli oman kotisi välittömään lähiympäristöön (sama, viereinen tai vastapäinen kiinteistö) suunniteltaisiin anniskeluravintolaa tai siellä sijaitsevalle ravintolalle haettaisiin jatkoaikaa tai lupaa terassianniskeluun?</c:v>
                </c:pt>
              </c:strCache>
            </c:strRef>
          </c:tx>
          <c:spPr>
            <a:solidFill>
              <a:srgbClr val="234C5A"/>
            </a:solidFill>
            <a:ln>
              <a:solidFill>
                <a:srgbClr val="234C5A"/>
              </a:solidFill>
            </a:ln>
          </c:spPr>
          <c:invertIfNegative val="0"/>
          <c:dLbls>
            <c:dLbl>
              <c:idx val="0"/>
              <c:tx>
                <c:rich>
                  <a:bodyPr/>
                  <a:lstStyle/>
                  <a:p>
                    <a:r>
                      <a:rPr lang="en-US"/>
                      <a:t>71%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E1F1-4309-B313-78BCD4B5A355}"/>
                </c:ext>
              </c:extLst>
            </c:dLbl>
            <c:dLbl>
              <c:idx val="1"/>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E1F1-4309-B313-78BCD4B5A355}"/>
                </c:ext>
              </c:extLst>
            </c:dLbl>
            <c:dLbl>
              <c:idx val="2"/>
              <c:tx>
                <c:rich>
                  <a:bodyPr/>
                  <a:lstStyle/>
                  <a:p>
                    <a:r>
                      <a:rPr lang="en-US"/>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E1F1-4309-B313-78BCD4B5A355}"/>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Kyllä </c:v>
                </c:pt>
                <c:pt idx="1">
                  <c:v>Ei</c:v>
                </c:pt>
                <c:pt idx="2">
                  <c:v>En osaa sanoa  </c:v>
                </c:pt>
              </c:strCache>
            </c:strRef>
          </c:cat>
          <c:val>
            <c:numRef>
              <c:f>Sheet1!$D$2:$D$4</c:f>
              <c:numCache>
                <c:formatCode>General</c:formatCode>
                <c:ptCount val="3"/>
                <c:pt idx="0">
                  <c:v>0.71</c:v>
                </c:pt>
                <c:pt idx="1">
                  <c:v>0.15</c:v>
                </c:pt>
                <c:pt idx="2">
                  <c:v>0.14000000000000001</c:v>
                </c:pt>
              </c:numCache>
            </c:numRef>
          </c:val>
          <c:extLst>
            <c:ext xmlns:c16="http://schemas.microsoft.com/office/drawing/2014/chart" uri="{C3380CC4-5D6E-409C-BE32-E72D297353CC}">
              <c16:uniqueId val="{00000003-E1F1-4309-B313-78BCD4B5A35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crossAx val="67451136"/>
        <c:crosses val="autoZero"/>
        <c:crossBetween val="between"/>
      </c:valAx>
    </c:plotArea>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777618601648981"/>
          <c:y val="6.6759438551688144E-2"/>
          <c:w val="0.52009269423285398"/>
          <c:h val="0.73613869524244624"/>
        </c:manualLayout>
      </c:layout>
      <c:barChart>
        <c:barDir val="bar"/>
        <c:grouping val="clustered"/>
        <c:varyColors val="0"/>
        <c:ser>
          <c:idx val="0"/>
          <c:order val="0"/>
          <c:tx>
            <c:strRef>
              <c:f>Sheet1!$D$1</c:f>
              <c:strCache>
                <c:ptCount val="1"/>
                <c:pt idx="0">
                  <c:v>Tulisiko alkoholin myyntiin henkilölle, joka on selvästi päihtynyt suhtautua nykyistä tiukemmin kuntasi</c:v>
                </c:pt>
              </c:strCache>
            </c:strRef>
          </c:tx>
          <c:spPr>
            <a:solidFill>
              <a:srgbClr val="234C5A"/>
            </a:solidFill>
            <a:ln>
              <a:solidFill>
                <a:srgbClr val="234C5A"/>
              </a:solidFill>
            </a:ln>
          </c:spPr>
          <c:invertIfNegative val="0"/>
          <c:dLbls>
            <c:dLbl>
              <c:idx val="0"/>
              <c:tx>
                <c:rich>
                  <a:bodyPr/>
                  <a:lstStyle/>
                  <a:p>
                    <a:r>
                      <a:rPr lang="en-US"/>
                      <a:t>37%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26E5-4562-BD9E-921B439CD1C3}"/>
                </c:ext>
              </c:extLst>
            </c:dLbl>
            <c:dLbl>
              <c:idx val="1"/>
              <c:tx>
                <c:rich>
                  <a:bodyPr/>
                  <a:lstStyle/>
                  <a:p>
                    <a:r>
                      <a:rPr lang="en-US"/>
                      <a:t>63%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26E5-4562-BD9E-921B439CD1C3}"/>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ravintoloissa?	</c:v>
                </c:pt>
                <c:pt idx="1">
                  <c:v>kaupoissa, huoltoasemilla ja kioskeissa?	</c:v>
                </c:pt>
              </c:strCache>
            </c:strRef>
          </c:cat>
          <c:val>
            <c:numRef>
              <c:f>Sheet1!$D$2:$D$3</c:f>
              <c:numCache>
                <c:formatCode>General</c:formatCode>
                <c:ptCount val="2"/>
                <c:pt idx="0">
                  <c:v>0.37</c:v>
                </c:pt>
                <c:pt idx="1">
                  <c:v>0.63</c:v>
                </c:pt>
              </c:numCache>
            </c:numRef>
          </c:val>
          <c:extLst>
            <c:ext xmlns:c16="http://schemas.microsoft.com/office/drawing/2014/chart" uri="{C3380CC4-5D6E-409C-BE32-E72D297353CC}">
              <c16:uniqueId val="{00000002-26E5-4562-BD9E-921B439CD1C3}"/>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crossAx val="67451136"/>
        <c:crosses val="autoZero"/>
        <c:crossBetween val="between"/>
      </c:valAx>
    </c:plotArea>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66%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F010-4719-BB9C-3ED1FF90609F}"/>
                </c:ext>
              </c:extLst>
            </c:dLbl>
            <c:dLbl>
              <c:idx val="1"/>
              <c:tx>
                <c:rich>
                  <a:bodyPr/>
                  <a:lstStyle/>
                  <a:p>
                    <a:r>
                      <a:rPr lang="en-US"/>
                      <a:t>63%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F010-4719-BB9C-3ED1FF90609F}"/>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ravintoloissa ?</c:v>
                </c:pt>
                <c:pt idx="1">
                  <c:v>kaupoissa, huoltoasemilla ja kioskeissa ?</c:v>
                </c:pt>
              </c:strCache>
            </c:strRef>
          </c:cat>
          <c:val>
            <c:numRef>
              <c:f>Sheet1!$D$2:$D$3</c:f>
              <c:numCache>
                <c:formatCode>General</c:formatCode>
                <c:ptCount val="2"/>
                <c:pt idx="0">
                  <c:v>0.66</c:v>
                </c:pt>
                <c:pt idx="1">
                  <c:v>0.63</c:v>
                </c:pt>
              </c:numCache>
            </c:numRef>
          </c:val>
          <c:extLst>
            <c:ext xmlns:c16="http://schemas.microsoft.com/office/drawing/2014/chart" uri="{C3380CC4-5D6E-409C-BE32-E72D297353CC}">
              <c16:uniqueId val="{00000002-F010-4719-BB9C-3ED1FF90609F}"/>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F010-4719-BB9C-3ED1FF90609F}"/>
                </c:ext>
              </c:extLst>
            </c:dLbl>
            <c:dLbl>
              <c:idx val="1"/>
              <c:tx>
                <c:rich>
                  <a:bodyPr/>
                  <a:lstStyle/>
                  <a:p>
                    <a:r>
                      <a:rPr lang="en-US"/>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F010-4719-BB9C-3ED1FF90609F}"/>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ravintoloissa ?</c:v>
                </c:pt>
                <c:pt idx="1">
                  <c:v>kaupoissa, huoltoasemilla ja kioskeissa ?</c:v>
                </c:pt>
              </c:strCache>
            </c:strRef>
          </c:cat>
          <c:val>
            <c:numRef>
              <c:f>Sheet1!$E$2:$E$3</c:f>
              <c:numCache>
                <c:formatCode>General</c:formatCode>
                <c:ptCount val="2"/>
                <c:pt idx="0">
                  <c:v>0.15</c:v>
                </c:pt>
                <c:pt idx="1">
                  <c:v>0.12</c:v>
                </c:pt>
              </c:numCache>
            </c:numRef>
          </c:val>
          <c:extLst>
            <c:ext xmlns:c16="http://schemas.microsoft.com/office/drawing/2014/chart" uri="{C3380CC4-5D6E-409C-BE32-E72D297353CC}">
              <c16:uniqueId val="{00000005-F010-4719-BB9C-3ED1FF90609F}"/>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F010-4719-BB9C-3ED1FF90609F}"/>
                </c:ext>
              </c:extLst>
            </c:dLbl>
            <c:dLbl>
              <c:idx val="1"/>
              <c:tx>
                <c:rich>
                  <a:bodyPr/>
                  <a:lstStyle/>
                  <a:p>
                    <a:r>
                      <a:rPr lang="en-US"/>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F010-4719-BB9C-3ED1FF90609F}"/>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ravintoloissa ?</c:v>
                </c:pt>
                <c:pt idx="1">
                  <c:v>kaupoissa, huoltoasemilla ja kioskeissa ?</c:v>
                </c:pt>
              </c:strCache>
            </c:strRef>
          </c:cat>
          <c:val>
            <c:numRef>
              <c:f>Sheet1!$F$2:$F$3</c:f>
              <c:numCache>
                <c:formatCode>General</c:formatCode>
                <c:ptCount val="2"/>
                <c:pt idx="0">
                  <c:v>0.19</c:v>
                </c:pt>
                <c:pt idx="1">
                  <c:v>0.25</c:v>
                </c:pt>
              </c:numCache>
            </c:numRef>
          </c:val>
          <c:extLst>
            <c:ext xmlns:c16="http://schemas.microsoft.com/office/drawing/2014/chart" uri="{C3380CC4-5D6E-409C-BE32-E72D297353CC}">
              <c16:uniqueId val="{00000008-F010-4719-BB9C-3ED1FF90609F}"/>
            </c:ext>
          </c:extLst>
        </c:ser>
        <c:ser>
          <c:idx val="3"/>
          <c:order val="3"/>
          <c:tx>
            <c:strRef>
              <c:f>Sheet1!$G$1</c:f>
              <c:strCache>
                <c:ptCount val="1"/>
                <c:pt idx="0">
                  <c:v>4</c:v>
                </c:pt>
              </c:strCache>
            </c:strRef>
          </c:tx>
          <c:spPr>
            <a:solidFill>
              <a:srgbClr val="C08A02"/>
            </a:solidFill>
            <a:ln>
              <a:solidFill>
                <a:srgbClr val="C08A02"/>
              </a:solidFill>
            </a:ln>
          </c:spPr>
          <c:invertIfNegative val="0"/>
          <c:cat>
            <c:strRef>
              <c:f>Sheet1!$C$2:$C$3</c:f>
              <c:strCache>
                <c:ptCount val="2"/>
                <c:pt idx="0">
                  <c:v>ravintoloissa ?</c:v>
                </c:pt>
                <c:pt idx="1">
                  <c:v>kaupoissa, huoltoasemilla ja kioskeissa ?</c:v>
                </c:pt>
              </c:strCache>
            </c:strRef>
          </c:cat>
          <c:val>
            <c:numRef>
              <c:f>Sheet1!$G$2:$G$3</c:f>
              <c:numCache>
                <c:formatCode>General</c:formatCode>
                <c:ptCount val="2"/>
                <c:pt idx="0">
                  <c:v>0</c:v>
                </c:pt>
                <c:pt idx="1">
                  <c:v>0</c:v>
                </c:pt>
              </c:numCache>
            </c:numRef>
          </c:val>
          <c:extLst>
            <c:ext xmlns:c16="http://schemas.microsoft.com/office/drawing/2014/chart" uri="{C3380CC4-5D6E-409C-BE32-E72D297353CC}">
              <c16:uniqueId val="{0000000B-F010-4719-BB9C-3ED1FF90609F}"/>
            </c:ext>
          </c:extLst>
        </c:ser>
        <c:ser>
          <c:idx val="4"/>
          <c:order val="4"/>
          <c:tx>
            <c:strRef>
              <c:f>Sheet1!$H$1</c:f>
              <c:strCache>
                <c:ptCount val="1"/>
                <c:pt idx="0">
                  <c:v>5</c:v>
                </c:pt>
              </c:strCache>
            </c:strRef>
          </c:tx>
          <c:spPr>
            <a:solidFill>
              <a:srgbClr val="22A1B4"/>
            </a:solidFill>
            <a:ln>
              <a:solidFill>
                <a:srgbClr val="22A1B4"/>
              </a:solidFill>
            </a:ln>
          </c:spPr>
          <c:invertIfNegative val="0"/>
          <c:cat>
            <c:strRef>
              <c:f>Sheet1!$C$2:$C$3</c:f>
              <c:strCache>
                <c:ptCount val="2"/>
                <c:pt idx="0">
                  <c:v>ravintoloissa ?</c:v>
                </c:pt>
                <c:pt idx="1">
                  <c:v>kaupoissa, huoltoasemilla ja kioskeissa ?</c:v>
                </c:pt>
              </c:strCache>
            </c:strRef>
          </c:cat>
          <c:val>
            <c:numRef>
              <c:f>Sheet1!$H$2:$H$3</c:f>
              <c:numCache>
                <c:formatCode>General</c:formatCode>
                <c:ptCount val="2"/>
                <c:pt idx="0">
                  <c:v>0</c:v>
                </c:pt>
                <c:pt idx="1">
                  <c:v>0</c:v>
                </c:pt>
              </c:numCache>
            </c:numRef>
          </c:val>
          <c:extLst>
            <c:ext xmlns:c16="http://schemas.microsoft.com/office/drawing/2014/chart" uri="{C3380CC4-5D6E-409C-BE32-E72D297353CC}">
              <c16:uniqueId val="{0000000E-F010-4719-BB9C-3ED1FF90609F}"/>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Tulisiko kunnassasi rajoittaa alkoholijuomien tarjontaa kunnan järjestämissä tilaisuuksissa ja kunnan tiloissa (esim. jäähalleissa ja kulttuuritapahtumissa)?</c:v>
                </c:pt>
              </c:strCache>
            </c:strRef>
          </c:tx>
          <c:spPr>
            <a:solidFill>
              <a:srgbClr val="234C5A"/>
            </a:solidFill>
            <a:ln>
              <a:solidFill>
                <a:srgbClr val="234C5A"/>
              </a:solidFill>
            </a:ln>
          </c:spPr>
          <c:invertIfNegative val="0"/>
          <c:dLbls>
            <c:dLbl>
              <c:idx val="0"/>
              <c:tx>
                <c:rich>
                  <a:bodyPr/>
                  <a:lstStyle/>
                  <a:p>
                    <a:r>
                      <a:rPr lang="en-US"/>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6666-4902-B414-61F051E67535}"/>
                </c:ext>
              </c:extLst>
            </c:dLbl>
            <c:dLbl>
              <c:idx val="1"/>
              <c:tx>
                <c:rich>
                  <a:bodyPr/>
                  <a:lstStyle/>
                  <a:p>
                    <a:r>
                      <a:rPr lang="en-US"/>
                      <a:t>46%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6666-4902-B414-61F051E67535}"/>
                </c:ext>
              </c:extLst>
            </c:dLbl>
            <c:dLbl>
              <c:idx val="2"/>
              <c:tx>
                <c:rich>
                  <a:bodyPr/>
                  <a:lstStyle/>
                  <a:p>
                    <a:r>
                      <a:rPr lang="en-US"/>
                      <a:t>36%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6666-4902-B414-61F051E67535}"/>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Kyllä, missä? </c:v>
                </c:pt>
                <c:pt idx="1">
                  <c:v>Ei</c:v>
                </c:pt>
                <c:pt idx="2">
                  <c:v>En osaa sanoa  </c:v>
                </c:pt>
              </c:strCache>
            </c:strRef>
          </c:cat>
          <c:val>
            <c:numRef>
              <c:f>Sheet1!$D$2:$D$4</c:f>
              <c:numCache>
                <c:formatCode>General</c:formatCode>
                <c:ptCount val="3"/>
                <c:pt idx="0">
                  <c:v>0.18</c:v>
                </c:pt>
                <c:pt idx="1">
                  <c:v>0.46</c:v>
                </c:pt>
                <c:pt idx="2">
                  <c:v>0.36</c:v>
                </c:pt>
              </c:numCache>
            </c:numRef>
          </c:val>
          <c:extLst>
            <c:ext xmlns:c16="http://schemas.microsoft.com/office/drawing/2014/chart" uri="{C3380CC4-5D6E-409C-BE32-E72D297353CC}">
              <c16:uniqueId val="{00000003-6666-4902-B414-61F051E6753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crossAx val="67451136"/>
        <c:crosses val="autoZero"/>
        <c:crossBetween val="between"/>
      </c:valAx>
    </c:plotArea>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53%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49EB-4375-96C3-ECA409918CDF}"/>
                </c:ext>
              </c:extLst>
            </c:dLbl>
            <c:dLbl>
              <c:idx val="1"/>
              <c:tx>
                <c:rich>
                  <a:bodyPr/>
                  <a:lstStyle/>
                  <a:p>
                    <a:r>
                      <a:rPr lang="en-US"/>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49EB-4375-96C3-ECA409918CDF}"/>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paikoissa, joissa on erityisen paljon alaikäisiä?	</c:v>
                </c:pt>
                <c:pt idx="1">
                  <c:v>muissa paikoissa, missä? </c:v>
                </c:pt>
              </c:strCache>
            </c:strRef>
          </c:cat>
          <c:val>
            <c:numRef>
              <c:f>Sheet1!$D$2:$D$3</c:f>
              <c:numCache>
                <c:formatCode>General</c:formatCode>
                <c:ptCount val="2"/>
                <c:pt idx="0">
                  <c:v>0.53</c:v>
                </c:pt>
                <c:pt idx="1">
                  <c:v>0.12</c:v>
                </c:pt>
              </c:numCache>
            </c:numRef>
          </c:val>
          <c:extLst>
            <c:ext xmlns:c16="http://schemas.microsoft.com/office/drawing/2014/chart" uri="{C3380CC4-5D6E-409C-BE32-E72D297353CC}">
              <c16:uniqueId val="{00000002-49EB-4375-96C3-ECA409918CDF}"/>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24%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49EB-4375-96C3-ECA409918CDF}"/>
                </c:ext>
              </c:extLst>
            </c:dLbl>
            <c:dLbl>
              <c:idx val="1"/>
              <c:tx>
                <c:rich>
                  <a:bodyPr/>
                  <a:lstStyle/>
                  <a:p>
                    <a:r>
                      <a:rPr lang="en-US"/>
                      <a:t>27%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49EB-4375-96C3-ECA409918CDF}"/>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paikoissa, joissa on erityisen paljon alaikäisiä?	</c:v>
                </c:pt>
                <c:pt idx="1">
                  <c:v>muissa paikoissa, missä? </c:v>
                </c:pt>
              </c:strCache>
            </c:strRef>
          </c:cat>
          <c:val>
            <c:numRef>
              <c:f>Sheet1!$E$2:$E$3</c:f>
              <c:numCache>
                <c:formatCode>General</c:formatCode>
                <c:ptCount val="2"/>
                <c:pt idx="0">
                  <c:v>0.24</c:v>
                </c:pt>
                <c:pt idx="1">
                  <c:v>0.27</c:v>
                </c:pt>
              </c:numCache>
            </c:numRef>
          </c:val>
          <c:extLst>
            <c:ext xmlns:c16="http://schemas.microsoft.com/office/drawing/2014/chart" uri="{C3380CC4-5D6E-409C-BE32-E72D297353CC}">
              <c16:uniqueId val="{00000005-49EB-4375-96C3-ECA409918CDF}"/>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49EB-4375-96C3-ECA409918CDF}"/>
                </c:ext>
              </c:extLst>
            </c:dLbl>
            <c:dLbl>
              <c:idx val="1"/>
              <c:tx>
                <c:rich>
                  <a:bodyPr/>
                  <a:lstStyle/>
                  <a:p>
                    <a:r>
                      <a:rPr lang="en-US"/>
                      <a:t>61%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49EB-4375-96C3-ECA409918CDF}"/>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paikoissa, joissa on erityisen paljon alaikäisiä?	</c:v>
                </c:pt>
                <c:pt idx="1">
                  <c:v>muissa paikoissa, missä? </c:v>
                </c:pt>
              </c:strCache>
            </c:strRef>
          </c:cat>
          <c:val>
            <c:numRef>
              <c:f>Sheet1!$F$2:$F$3</c:f>
              <c:numCache>
                <c:formatCode>General</c:formatCode>
                <c:ptCount val="2"/>
                <c:pt idx="0">
                  <c:v>0.23</c:v>
                </c:pt>
                <c:pt idx="1">
                  <c:v>0.61</c:v>
                </c:pt>
              </c:numCache>
            </c:numRef>
          </c:val>
          <c:extLst>
            <c:ext xmlns:c16="http://schemas.microsoft.com/office/drawing/2014/chart" uri="{C3380CC4-5D6E-409C-BE32-E72D297353CC}">
              <c16:uniqueId val="{00000008-49EB-4375-96C3-ECA409918CDF}"/>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1974408766931842"/>
          <c:y val="3.283735425730696E-2"/>
          <c:w val="0.49024087472080746"/>
          <c:h val="0.80189336220032681"/>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31%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B813-4091-A0E9-F26D36DA4036}"/>
                </c:ext>
              </c:extLst>
            </c:dLbl>
            <c:dLbl>
              <c:idx val="1"/>
              <c:tx>
                <c:rich>
                  <a:bodyPr/>
                  <a:lstStyle/>
                  <a:p>
                    <a:r>
                      <a:rPr lang="en-US"/>
                      <a:t>32%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B813-4091-A0E9-F26D36DA4036}"/>
                </c:ext>
              </c:extLst>
            </c:dLbl>
            <c:dLbl>
              <c:idx val="2"/>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B813-4091-A0E9-F26D36DA4036}"/>
                </c:ext>
              </c:extLst>
            </c:dLbl>
            <c:dLbl>
              <c:idx val="3"/>
              <c:tx>
                <c:rich>
                  <a:bodyPr/>
                  <a:lstStyle/>
                  <a:p>
                    <a:r>
                      <a:rPr lang="en-US"/>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B813-4091-A0E9-F26D36DA4036}"/>
                </c:ext>
              </c:extLst>
            </c:dLbl>
            <c:dLbl>
              <c:idx val="4"/>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B813-4091-A0E9-F26D36DA4036}"/>
                </c:ext>
              </c:extLst>
            </c:dLbl>
            <c:dLbl>
              <c:idx val="5"/>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B813-4091-A0E9-F26D36DA4036}"/>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alkoholinkäytöstä?	</c:v>
                </c:pt>
                <c:pt idx="1">
                  <c:v>tupakka- ja nikotiinituotteiden käytöstä?</c:v>
                </c:pt>
                <c:pt idx="2">
                  <c:v>kannabiksen käytöstä?	</c:v>
                </c:pt>
                <c:pt idx="3">
                  <c:v>muiden huumausaineiden käytöstä?</c:v>
                </c:pt>
                <c:pt idx="4">
                  <c:v>lääkkeiden väärinkäytöstä?	</c:v>
                </c:pt>
                <c:pt idx="5">
                  <c:v>rahapelaamisesta?</c:v>
                </c:pt>
              </c:strCache>
            </c:strRef>
          </c:cat>
          <c:val>
            <c:numRef>
              <c:f>Sheet1!$D$2:$D$7</c:f>
              <c:numCache>
                <c:formatCode>General</c:formatCode>
                <c:ptCount val="6"/>
                <c:pt idx="0">
                  <c:v>0.31</c:v>
                </c:pt>
                <c:pt idx="1">
                  <c:v>0.32</c:v>
                </c:pt>
                <c:pt idx="2">
                  <c:v>0.05</c:v>
                </c:pt>
                <c:pt idx="3">
                  <c:v>0.06</c:v>
                </c:pt>
                <c:pt idx="4">
                  <c:v>0.1</c:v>
                </c:pt>
                <c:pt idx="5">
                  <c:v>0.1</c:v>
                </c:pt>
              </c:numCache>
            </c:numRef>
          </c:val>
          <c:extLst>
            <c:ext xmlns:c16="http://schemas.microsoft.com/office/drawing/2014/chart" uri="{C3380CC4-5D6E-409C-BE32-E72D297353CC}">
              <c16:uniqueId val="{00000006-B813-4091-A0E9-F26D36DA4036}"/>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68%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B813-4091-A0E9-F26D36DA4036}"/>
                </c:ext>
              </c:extLst>
            </c:dLbl>
            <c:dLbl>
              <c:idx val="1"/>
              <c:tx>
                <c:rich>
                  <a:bodyPr/>
                  <a:lstStyle/>
                  <a:p>
                    <a:r>
                      <a:rPr lang="en-US"/>
                      <a:t>68%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B813-4091-A0E9-F26D36DA4036}"/>
                </c:ext>
              </c:extLst>
            </c:dLbl>
            <c:dLbl>
              <c:idx val="2"/>
              <c:tx>
                <c:rich>
                  <a:bodyPr/>
                  <a:lstStyle/>
                  <a:p>
                    <a:r>
                      <a:rPr lang="en-US"/>
                      <a:t>93%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B813-4091-A0E9-F26D36DA4036}"/>
                </c:ext>
              </c:extLst>
            </c:dLbl>
            <c:dLbl>
              <c:idx val="3"/>
              <c:tx>
                <c:rich>
                  <a:bodyPr/>
                  <a:lstStyle/>
                  <a:p>
                    <a:r>
                      <a:rPr lang="en-US"/>
                      <a:t>90%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B813-4091-A0E9-F26D36DA4036}"/>
                </c:ext>
              </c:extLst>
            </c:dLbl>
            <c:dLbl>
              <c:idx val="4"/>
              <c:tx>
                <c:rich>
                  <a:bodyPr/>
                  <a:lstStyle/>
                  <a:p>
                    <a:r>
                      <a:rPr lang="en-US"/>
                      <a:t>89%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B813-4091-A0E9-F26D36DA4036}"/>
                </c:ext>
              </c:extLst>
            </c:dLbl>
            <c:dLbl>
              <c:idx val="5"/>
              <c:tx>
                <c:rich>
                  <a:bodyPr/>
                  <a:lstStyle/>
                  <a:p>
                    <a:r>
                      <a:rPr lang="en-US"/>
                      <a:t>89%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B813-4091-A0E9-F26D36DA4036}"/>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alkoholinkäytöstä?	</c:v>
                </c:pt>
                <c:pt idx="1">
                  <c:v>tupakka- ja nikotiinituotteiden käytöstä?</c:v>
                </c:pt>
                <c:pt idx="2">
                  <c:v>kannabiksen käytöstä?	</c:v>
                </c:pt>
                <c:pt idx="3">
                  <c:v>muiden huumausaineiden käytöstä?</c:v>
                </c:pt>
                <c:pt idx="4">
                  <c:v>lääkkeiden väärinkäytöstä?	</c:v>
                </c:pt>
                <c:pt idx="5">
                  <c:v>rahapelaamisesta?</c:v>
                </c:pt>
              </c:strCache>
            </c:strRef>
          </c:cat>
          <c:val>
            <c:numRef>
              <c:f>Sheet1!$E$2:$E$7</c:f>
              <c:numCache>
                <c:formatCode>General</c:formatCode>
                <c:ptCount val="6"/>
                <c:pt idx="0">
                  <c:v>0.68</c:v>
                </c:pt>
                <c:pt idx="1">
                  <c:v>0.68</c:v>
                </c:pt>
                <c:pt idx="2">
                  <c:v>0.93</c:v>
                </c:pt>
                <c:pt idx="3">
                  <c:v>0.9</c:v>
                </c:pt>
                <c:pt idx="4">
                  <c:v>0.89</c:v>
                </c:pt>
                <c:pt idx="5">
                  <c:v>0.89</c:v>
                </c:pt>
              </c:numCache>
            </c:numRef>
          </c:val>
          <c:extLst>
            <c:ext xmlns:c16="http://schemas.microsoft.com/office/drawing/2014/chart" uri="{C3380CC4-5D6E-409C-BE32-E72D297353CC}">
              <c16:uniqueId val="{0000000D-B813-4091-A0E9-F26D36DA4036}"/>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B813-4091-A0E9-F26D36DA4036}"/>
                </c:ext>
              </c:extLst>
            </c:dLbl>
            <c:dLbl>
              <c:idx val="2"/>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B813-4091-A0E9-F26D36DA4036}"/>
                </c:ext>
              </c:extLst>
            </c:dLbl>
            <c:dLbl>
              <c:idx val="3"/>
              <c:tx>
                <c:rich>
                  <a:bodyPr/>
                  <a:lstStyle/>
                  <a:p>
                    <a:r>
                      <a:rPr lang="en-US"/>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B813-4091-A0E9-F26D36DA4036}"/>
                </c:ext>
              </c:extLst>
            </c:dLbl>
            <c:dLbl>
              <c:idx val="4"/>
              <c:tx>
                <c:rich>
                  <a:bodyPr/>
                  <a:lstStyle/>
                  <a:p>
                    <a:r>
                      <a:rPr lang="en-US"/>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B813-4091-A0E9-F26D36DA4036}"/>
                </c:ext>
              </c:extLst>
            </c:dLbl>
            <c:dLbl>
              <c:idx val="5"/>
              <c:tx>
                <c:rich>
                  <a:bodyPr/>
                  <a:lstStyle/>
                  <a:p>
                    <a:r>
                      <a:rPr lang="en-US"/>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B813-4091-A0E9-F26D36DA4036}"/>
                </c:ext>
              </c:extLst>
            </c:dLbl>
            <c:spPr>
              <a:noFill/>
              <a:ln>
                <a:noFill/>
              </a:ln>
              <a:effectLst/>
            </c:sp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alkoholinkäytöstä?	</c:v>
                </c:pt>
                <c:pt idx="1">
                  <c:v>tupakka- ja nikotiinituotteiden käytöstä?</c:v>
                </c:pt>
                <c:pt idx="2">
                  <c:v>kannabiksen käytöstä?	</c:v>
                </c:pt>
                <c:pt idx="3">
                  <c:v>muiden huumausaineiden käytöstä?</c:v>
                </c:pt>
                <c:pt idx="4">
                  <c:v>lääkkeiden väärinkäytöstä?	</c:v>
                </c:pt>
                <c:pt idx="5">
                  <c:v>rahapelaamisesta?</c:v>
                </c:pt>
              </c:strCache>
            </c:strRef>
          </c:cat>
          <c:val>
            <c:numRef>
              <c:f>Sheet1!$F$2:$F$7</c:f>
              <c:numCache>
                <c:formatCode>General</c:formatCode>
                <c:ptCount val="6"/>
                <c:pt idx="0">
                  <c:v>0.01</c:v>
                </c:pt>
                <c:pt idx="1">
                  <c:v>0</c:v>
                </c:pt>
                <c:pt idx="2">
                  <c:v>0.02</c:v>
                </c:pt>
                <c:pt idx="3">
                  <c:v>0.04</c:v>
                </c:pt>
                <c:pt idx="4">
                  <c:v>0.01</c:v>
                </c:pt>
                <c:pt idx="5">
                  <c:v>0.01</c:v>
                </c:pt>
              </c:numCache>
            </c:numRef>
          </c:val>
          <c:extLst>
            <c:ext xmlns:c16="http://schemas.microsoft.com/office/drawing/2014/chart" uri="{C3380CC4-5D6E-409C-BE32-E72D297353CC}">
              <c16:uniqueId val="{00000014-B813-4091-A0E9-F26D36DA4036}"/>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32797346603734"/>
          <c:y val="2.8132675064985069E-2"/>
          <c:w val="0.50635853016853372"/>
          <c:h val="0.81484712498962897"/>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layout>
                <c:manualLayout>
                  <c:x val="1.6285135316834728E-2"/>
                  <c:y val="1.2001559773399839E-17"/>
                </c:manualLayout>
              </c:layout>
              <c:tx>
                <c:rich>
                  <a:bodyPr/>
                  <a:lstStyle/>
                  <a:p>
                    <a:r>
                      <a:rPr lang="en-US"/>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63B9-4851-90C2-475016E81AEC}"/>
                </c:ext>
              </c:extLst>
            </c:dLbl>
            <c:dLbl>
              <c:idx val="1"/>
              <c:layout>
                <c:manualLayout>
                  <c:x val="2.3264479024049611E-2"/>
                  <c:y val="0"/>
                </c:manualLayout>
              </c:layout>
              <c:tx>
                <c:rich>
                  <a:bodyPr/>
                  <a:lstStyle/>
                  <a:p>
                    <a:r>
                      <a:rPr lang="en-US"/>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63B9-4851-90C2-475016E81AEC}"/>
                </c:ext>
              </c:extLst>
            </c:dLbl>
            <c:dLbl>
              <c:idx val="2"/>
              <c:layout>
                <c:manualLayout>
                  <c:x val="4.1876062243289297E-2"/>
                  <c:y val="4.1237045382193185E-7"/>
                </c:manualLayout>
              </c:layout>
              <c:tx>
                <c:rich>
                  <a:bodyPr/>
                  <a:lstStyle/>
                  <a:p>
                    <a:r>
                      <a:rPr lang="en-US"/>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63B9-4851-90C2-475016E81AEC}"/>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alkoholinkäytöstäsi?	</c:v>
                </c:pt>
                <c:pt idx="1">
                  <c:v>tupakka- ja nikotiinituotteiden käytöstäsi?	</c:v>
                </c:pt>
                <c:pt idx="2">
                  <c:v>huumausaineiden käytöstäsi?	</c:v>
                </c:pt>
                <c:pt idx="3">
                  <c:v>rahapelaamisestasi?	</c:v>
                </c:pt>
              </c:strCache>
            </c:strRef>
          </c:cat>
          <c:val>
            <c:numRef>
              <c:f>Sheet1!$D$2:$D$5</c:f>
              <c:numCache>
                <c:formatCode>General</c:formatCode>
                <c:ptCount val="4"/>
                <c:pt idx="0">
                  <c:v>0.08</c:v>
                </c:pt>
                <c:pt idx="1">
                  <c:v>0.09</c:v>
                </c:pt>
                <c:pt idx="2">
                  <c:v>0.01</c:v>
                </c:pt>
                <c:pt idx="3">
                  <c:v>0</c:v>
                </c:pt>
              </c:numCache>
            </c:numRef>
          </c:val>
          <c:extLst>
            <c:ext xmlns:c16="http://schemas.microsoft.com/office/drawing/2014/chart" uri="{C3380CC4-5D6E-409C-BE32-E72D297353CC}">
              <c16:uniqueId val="{00000003-63B9-4851-90C2-475016E81AEC}"/>
            </c:ext>
          </c:extLst>
        </c:ser>
        <c:ser>
          <c:idx val="1"/>
          <c:order val="1"/>
          <c:tx>
            <c:strRef>
              <c:f>Sheet1!$E$1</c:f>
              <c:strCache>
                <c:ptCount val="1"/>
                <c:pt idx="0">
                  <c:v>En </c:v>
                </c:pt>
              </c:strCache>
            </c:strRef>
          </c:tx>
          <c:spPr>
            <a:solidFill>
              <a:srgbClr val="F26923"/>
            </a:solidFill>
            <a:ln>
              <a:solidFill>
                <a:srgbClr val="F26923"/>
              </a:solidFill>
            </a:ln>
          </c:spPr>
          <c:invertIfNegative val="0"/>
          <c:dLbls>
            <c:dLbl>
              <c:idx val="0"/>
              <c:tx>
                <c:rich>
                  <a:bodyPr/>
                  <a:lstStyle/>
                  <a:p>
                    <a:r>
                      <a:rPr lang="en-US"/>
                      <a:t>92%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63B9-4851-90C2-475016E81AEC}"/>
                </c:ext>
              </c:extLst>
            </c:dLbl>
            <c:dLbl>
              <c:idx val="1"/>
              <c:tx>
                <c:rich>
                  <a:bodyPr/>
                  <a:lstStyle/>
                  <a:p>
                    <a:r>
                      <a:rPr lang="en-US"/>
                      <a:t>90%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63B9-4851-90C2-475016E81AEC}"/>
                </c:ext>
              </c:extLst>
            </c:dLbl>
            <c:dLbl>
              <c:idx val="2"/>
              <c:tx>
                <c:rich>
                  <a:bodyPr/>
                  <a:lstStyle/>
                  <a:p>
                    <a:r>
                      <a:rPr lang="en-US"/>
                      <a:t>98%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63B9-4851-90C2-475016E81AEC}"/>
                </c:ext>
              </c:extLst>
            </c:dLbl>
            <c:dLbl>
              <c:idx val="3"/>
              <c:tx>
                <c:rich>
                  <a:bodyPr/>
                  <a:lstStyle/>
                  <a:p>
                    <a:r>
                      <a:rPr lang="en-US"/>
                      <a:t>100%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63B9-4851-90C2-475016E81AEC}"/>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alkoholinkäytöstäsi?	</c:v>
                </c:pt>
                <c:pt idx="1">
                  <c:v>tupakka- ja nikotiinituotteiden käytöstäsi?	</c:v>
                </c:pt>
                <c:pt idx="2">
                  <c:v>huumausaineiden käytöstäsi?	</c:v>
                </c:pt>
                <c:pt idx="3">
                  <c:v>rahapelaamisestasi?	</c:v>
                </c:pt>
              </c:strCache>
            </c:strRef>
          </c:cat>
          <c:val>
            <c:numRef>
              <c:f>Sheet1!$E$2:$E$5</c:f>
              <c:numCache>
                <c:formatCode>General</c:formatCode>
                <c:ptCount val="4"/>
                <c:pt idx="0">
                  <c:v>0.92</c:v>
                </c:pt>
                <c:pt idx="1">
                  <c:v>0.9</c:v>
                </c:pt>
                <c:pt idx="2">
                  <c:v>0.98</c:v>
                </c:pt>
                <c:pt idx="3">
                  <c:v>1</c:v>
                </c:pt>
              </c:numCache>
            </c:numRef>
          </c:val>
          <c:extLst>
            <c:ext xmlns:c16="http://schemas.microsoft.com/office/drawing/2014/chart" uri="{C3380CC4-5D6E-409C-BE32-E72D297353CC}">
              <c16:uniqueId val="{00000008-63B9-4851-90C2-475016E81AEC}"/>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1"/>
              <c:layout>
                <c:manualLayout>
                  <c:x val="3.7223166438479206E-2"/>
                  <c:y val="-5.2368985783115751E-3"/>
                </c:manualLayout>
              </c:layout>
              <c:tx>
                <c:rich>
                  <a:bodyPr/>
                  <a:lstStyle/>
                  <a:p>
                    <a:r>
                      <a:rPr lang="en-US"/>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63B9-4851-90C2-475016E81AEC}"/>
                </c:ext>
              </c:extLst>
            </c:dLbl>
            <c:dLbl>
              <c:idx val="2"/>
              <c:layout>
                <c:manualLayout>
                  <c:x val="3.7223166438479206E-2"/>
                  <c:y val="2.0618522691096592E-7"/>
                </c:manualLayout>
              </c:layout>
              <c:tx>
                <c:rich>
                  <a:bodyPr/>
                  <a:lstStyle/>
                  <a:p>
                    <a:r>
                      <a:rPr lang="en-US" dirty="0"/>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63B9-4851-90C2-475016E81AEC}"/>
                </c:ext>
              </c:extLst>
            </c:dLbl>
            <c:spPr>
              <a:noFill/>
              <a:ln>
                <a:noFill/>
              </a:ln>
              <a:effectLst/>
            </c:sp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alkoholinkäytöstäsi?	</c:v>
                </c:pt>
                <c:pt idx="1">
                  <c:v>tupakka- ja nikotiinituotteiden käytöstäsi?	</c:v>
                </c:pt>
                <c:pt idx="2">
                  <c:v>huumausaineiden käytöstäsi?	</c:v>
                </c:pt>
                <c:pt idx="3">
                  <c:v>rahapelaamisestasi?	</c:v>
                </c:pt>
              </c:strCache>
            </c:strRef>
          </c:cat>
          <c:val>
            <c:numRef>
              <c:f>Sheet1!$F$2:$F$5</c:f>
              <c:numCache>
                <c:formatCode>General</c:formatCode>
                <c:ptCount val="4"/>
                <c:pt idx="0">
                  <c:v>0</c:v>
                </c:pt>
                <c:pt idx="1">
                  <c:v>0.01</c:v>
                </c:pt>
                <c:pt idx="2">
                  <c:v>0.01</c:v>
                </c:pt>
                <c:pt idx="3">
                  <c:v>0</c:v>
                </c:pt>
              </c:numCache>
            </c:numRef>
          </c:val>
          <c:extLst>
            <c:ext xmlns:c16="http://schemas.microsoft.com/office/drawing/2014/chart" uri="{C3380CC4-5D6E-409C-BE32-E72D297353CC}">
              <c16:uniqueId val="{0000000B-63B9-4851-90C2-475016E81AEC}"/>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31%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5FB3-4F4B-8316-1FDF12B6C7C0}"/>
                </c:ext>
              </c:extLst>
            </c:dLbl>
            <c:dLbl>
              <c:idx val="1"/>
              <c:tx>
                <c:rich>
                  <a:bodyPr/>
                  <a:lstStyle/>
                  <a:p>
                    <a:r>
                      <a:rPr lang="en-US"/>
                      <a:t>35%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5FB3-4F4B-8316-1FDF12B6C7C0}"/>
                </c:ext>
              </c:extLst>
            </c:dLbl>
            <c:dLbl>
              <c:idx val="2"/>
              <c:tx>
                <c:rich>
                  <a:bodyPr/>
                  <a:lstStyle/>
                  <a:p>
                    <a:r>
                      <a:rPr lang="en-US"/>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5FB3-4F4B-8316-1FDF12B6C7C0}"/>
                </c:ext>
              </c:extLst>
            </c:dLbl>
            <c:dLbl>
              <c:idx val="3"/>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5FB3-4F4B-8316-1FDF12B6C7C0}"/>
                </c:ext>
              </c:extLst>
            </c:dLbl>
            <c:dLbl>
              <c:idx val="4"/>
              <c:tx>
                <c:rich>
                  <a:bodyPr/>
                  <a:lstStyle/>
                  <a:p>
                    <a:r>
                      <a:rPr lang="en-US"/>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5FB3-4F4B-8316-1FDF12B6C7C0}"/>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alkoholinkäytöstä?</c:v>
                </c:pt>
                <c:pt idx="1">
                  <c:v>tupakka- ja nikotiinituotteiden käytöstä?</c:v>
                </c:pt>
                <c:pt idx="2">
                  <c:v>lääkkeiden väärinkäytöstä?</c:v>
                </c:pt>
                <c:pt idx="3">
                  <c:v>huumausaineiden käytöstä?</c:v>
                </c:pt>
                <c:pt idx="4">
                  <c:v>rahapelaamisesta?</c:v>
                </c:pt>
              </c:strCache>
            </c:strRef>
          </c:cat>
          <c:val>
            <c:numRef>
              <c:f>Sheet1!$D$2:$D$6</c:f>
              <c:numCache>
                <c:formatCode>General</c:formatCode>
                <c:ptCount val="5"/>
                <c:pt idx="0">
                  <c:v>0.31</c:v>
                </c:pt>
                <c:pt idx="1">
                  <c:v>0.35</c:v>
                </c:pt>
                <c:pt idx="2">
                  <c:v>0.04</c:v>
                </c:pt>
                <c:pt idx="3">
                  <c:v>0.1</c:v>
                </c:pt>
                <c:pt idx="4">
                  <c:v>0.01</c:v>
                </c:pt>
              </c:numCache>
            </c:numRef>
          </c:val>
          <c:extLst>
            <c:ext xmlns:c16="http://schemas.microsoft.com/office/drawing/2014/chart" uri="{C3380CC4-5D6E-409C-BE32-E72D297353CC}">
              <c16:uniqueId val="{00000005-5FB3-4F4B-8316-1FDF12B6C7C0}"/>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60%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5FB3-4F4B-8316-1FDF12B6C7C0}"/>
                </c:ext>
              </c:extLst>
            </c:dLbl>
            <c:dLbl>
              <c:idx val="1"/>
              <c:tx>
                <c:rich>
                  <a:bodyPr/>
                  <a:lstStyle/>
                  <a:p>
                    <a:r>
                      <a:rPr lang="en-US"/>
                      <a:t>55%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5FB3-4F4B-8316-1FDF12B6C7C0}"/>
                </c:ext>
              </c:extLst>
            </c:dLbl>
            <c:dLbl>
              <c:idx val="2"/>
              <c:tx>
                <c:rich>
                  <a:bodyPr/>
                  <a:lstStyle/>
                  <a:p>
                    <a:r>
                      <a:rPr lang="en-US"/>
                      <a:t>87%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5FB3-4F4B-8316-1FDF12B6C7C0}"/>
                </c:ext>
              </c:extLst>
            </c:dLbl>
            <c:dLbl>
              <c:idx val="3"/>
              <c:tx>
                <c:rich>
                  <a:bodyPr/>
                  <a:lstStyle/>
                  <a:p>
                    <a:r>
                      <a:rPr lang="en-US"/>
                      <a:t>80%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5FB3-4F4B-8316-1FDF12B6C7C0}"/>
                </c:ext>
              </c:extLst>
            </c:dLbl>
            <c:dLbl>
              <c:idx val="4"/>
              <c:tx>
                <c:rich>
                  <a:bodyPr/>
                  <a:lstStyle/>
                  <a:p>
                    <a:r>
                      <a:rPr lang="en-US"/>
                      <a:t>90%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5FB3-4F4B-8316-1FDF12B6C7C0}"/>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alkoholinkäytöstä?</c:v>
                </c:pt>
                <c:pt idx="1">
                  <c:v>tupakka- ja nikotiinituotteiden käytöstä?</c:v>
                </c:pt>
                <c:pt idx="2">
                  <c:v>lääkkeiden väärinkäytöstä?</c:v>
                </c:pt>
                <c:pt idx="3">
                  <c:v>huumausaineiden käytöstä?</c:v>
                </c:pt>
                <c:pt idx="4">
                  <c:v>rahapelaamisesta?</c:v>
                </c:pt>
              </c:strCache>
            </c:strRef>
          </c:cat>
          <c:val>
            <c:numRef>
              <c:f>Sheet1!$E$2:$E$6</c:f>
              <c:numCache>
                <c:formatCode>General</c:formatCode>
                <c:ptCount val="5"/>
                <c:pt idx="0">
                  <c:v>0.6</c:v>
                </c:pt>
                <c:pt idx="1">
                  <c:v>0.55000000000000004</c:v>
                </c:pt>
                <c:pt idx="2">
                  <c:v>0.87</c:v>
                </c:pt>
                <c:pt idx="3">
                  <c:v>0.8</c:v>
                </c:pt>
                <c:pt idx="4">
                  <c:v>0.9</c:v>
                </c:pt>
              </c:numCache>
            </c:numRef>
          </c:val>
          <c:extLst>
            <c:ext xmlns:c16="http://schemas.microsoft.com/office/drawing/2014/chart" uri="{C3380CC4-5D6E-409C-BE32-E72D297353CC}">
              <c16:uniqueId val="{0000000B-5FB3-4F4B-8316-1FDF12B6C7C0}"/>
            </c:ext>
          </c:extLst>
        </c:ser>
        <c:ser>
          <c:idx val="2"/>
          <c:order val="2"/>
          <c:tx>
            <c:strRef>
              <c:f>Sheet1!$F$1</c:f>
              <c:strCache>
                <c:ptCount val="1"/>
                <c:pt idx="0">
                  <c:v>En ole käynyt vastaanotolla</c:v>
                </c:pt>
              </c:strCache>
            </c:strRef>
          </c:tx>
          <c:spPr>
            <a:solidFill>
              <a:srgbClr val="44A753"/>
            </a:solidFill>
            <a:ln>
              <a:solidFill>
                <a:srgbClr val="44A753"/>
              </a:solidFill>
            </a:ln>
          </c:spPr>
          <c:invertIfNegative val="0"/>
          <c:dLbls>
            <c:dLbl>
              <c:idx val="0"/>
              <c:tx>
                <c:rich>
                  <a:bodyPr/>
                  <a:lstStyle/>
                  <a:p>
                    <a:r>
                      <a:rPr lang="en-US"/>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5FB3-4F4B-8316-1FDF12B6C7C0}"/>
                </c:ext>
              </c:extLst>
            </c:dLbl>
            <c:dLbl>
              <c:idx val="1"/>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5FB3-4F4B-8316-1FDF12B6C7C0}"/>
                </c:ext>
              </c:extLst>
            </c:dLbl>
            <c:dLbl>
              <c:idx val="2"/>
              <c:tx>
                <c:rich>
                  <a:bodyPr/>
                  <a:lstStyle/>
                  <a:p>
                    <a:r>
                      <a:rPr lang="en-US"/>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5FB3-4F4B-8316-1FDF12B6C7C0}"/>
                </c:ext>
              </c:extLst>
            </c:dLbl>
            <c:dLbl>
              <c:idx val="3"/>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5FB3-4F4B-8316-1FDF12B6C7C0}"/>
                </c:ext>
              </c:extLst>
            </c:dLbl>
            <c:dLbl>
              <c:idx val="4"/>
              <c:tx>
                <c:rich>
                  <a:bodyPr/>
                  <a:lstStyle/>
                  <a:p>
                    <a:r>
                      <a:rPr lang="en-US"/>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5FB3-4F4B-8316-1FDF12B6C7C0}"/>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alkoholinkäytöstä?</c:v>
                </c:pt>
                <c:pt idx="1">
                  <c:v>tupakka- ja nikotiinituotteiden käytöstä?</c:v>
                </c:pt>
                <c:pt idx="2">
                  <c:v>lääkkeiden väärinkäytöstä?</c:v>
                </c:pt>
                <c:pt idx="3">
                  <c:v>huumausaineiden käytöstä?</c:v>
                </c:pt>
                <c:pt idx="4">
                  <c:v>rahapelaamisesta?</c:v>
                </c:pt>
              </c:strCache>
            </c:strRef>
          </c:cat>
          <c:val>
            <c:numRef>
              <c:f>Sheet1!$F$2:$F$6</c:f>
              <c:numCache>
                <c:formatCode>General</c:formatCode>
                <c:ptCount val="5"/>
                <c:pt idx="0">
                  <c:v>0.09</c:v>
                </c:pt>
                <c:pt idx="1">
                  <c:v>0.1</c:v>
                </c:pt>
                <c:pt idx="2">
                  <c:v>0.09</c:v>
                </c:pt>
                <c:pt idx="3">
                  <c:v>0.1</c:v>
                </c:pt>
                <c:pt idx="4">
                  <c:v>0.09</c:v>
                </c:pt>
              </c:numCache>
            </c:numRef>
          </c:val>
          <c:extLst>
            <c:ext xmlns:c16="http://schemas.microsoft.com/office/drawing/2014/chart" uri="{C3380CC4-5D6E-409C-BE32-E72D297353CC}">
              <c16:uniqueId val="{00000011-5FB3-4F4B-8316-1FDF12B6C7C0}"/>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A3D4-466F-80F6-E7C49281C283}"/>
                </c:ext>
              </c:extLst>
            </c:dLbl>
            <c:dLbl>
              <c:idx val="1"/>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A3D4-466F-80F6-E7C49281C283}"/>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alkoholinkäyttöön?	</c:v>
                </c:pt>
                <c:pt idx="1">
                  <c:v>tupakka- ja nikotiinituotteiden käyttöön?	</c:v>
                </c:pt>
                <c:pt idx="2">
                  <c:v>huumausaineiden käyttöön?</c:v>
                </c:pt>
                <c:pt idx="3">
                  <c:v>rahapelaamiseen?	</c:v>
                </c:pt>
                <c:pt idx="4">
                  <c:v>lääkkeiden väärinkäyttöön?	</c:v>
                </c:pt>
              </c:strCache>
            </c:strRef>
          </c:cat>
          <c:val>
            <c:numRef>
              <c:f>Sheet1!$D$2:$D$6</c:f>
              <c:numCache>
                <c:formatCode>General</c:formatCode>
                <c:ptCount val="5"/>
                <c:pt idx="0">
                  <c:v>0.03</c:v>
                </c:pt>
                <c:pt idx="1">
                  <c:v>0.05</c:v>
                </c:pt>
                <c:pt idx="2">
                  <c:v>0</c:v>
                </c:pt>
                <c:pt idx="3">
                  <c:v>0</c:v>
                </c:pt>
                <c:pt idx="4">
                  <c:v>0</c:v>
                </c:pt>
              </c:numCache>
            </c:numRef>
          </c:val>
          <c:extLst>
            <c:ext xmlns:c16="http://schemas.microsoft.com/office/drawing/2014/chart" uri="{C3380CC4-5D6E-409C-BE32-E72D297353CC}">
              <c16:uniqueId val="{00000002-A3D4-466F-80F6-E7C49281C283}"/>
            </c:ext>
          </c:extLst>
        </c:ser>
        <c:ser>
          <c:idx val="1"/>
          <c:order val="1"/>
          <c:tx>
            <c:strRef>
              <c:f>Sheet1!$E$1</c:f>
              <c:strCache>
                <c:ptCount val="1"/>
                <c:pt idx="0">
                  <c:v>En </c:v>
                </c:pt>
              </c:strCache>
            </c:strRef>
          </c:tx>
          <c:spPr>
            <a:solidFill>
              <a:srgbClr val="F26923"/>
            </a:solidFill>
            <a:ln>
              <a:solidFill>
                <a:srgbClr val="F26923"/>
              </a:solidFill>
            </a:ln>
          </c:spPr>
          <c:invertIfNegative val="0"/>
          <c:dLbls>
            <c:dLbl>
              <c:idx val="0"/>
              <c:tx>
                <c:rich>
                  <a:bodyPr/>
                  <a:lstStyle/>
                  <a:p>
                    <a:r>
                      <a:rPr lang="en-US"/>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A3D4-466F-80F6-E7C49281C283}"/>
                </c:ext>
              </c:extLst>
            </c:dLbl>
            <c:dLbl>
              <c:idx val="1"/>
              <c:tx>
                <c:rich>
                  <a:bodyPr/>
                  <a:lstStyle/>
                  <a:p>
                    <a:r>
                      <a:rPr lang="en-US"/>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A3D4-466F-80F6-E7C49281C283}"/>
                </c:ext>
              </c:extLst>
            </c:dLbl>
            <c:dLbl>
              <c:idx val="2"/>
              <c:tx>
                <c:rich>
                  <a:bodyPr/>
                  <a:lstStyle/>
                  <a:p>
                    <a:r>
                      <a:rPr lang="en-US"/>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A3D4-466F-80F6-E7C49281C283}"/>
                </c:ext>
              </c:extLst>
            </c:dLbl>
            <c:dLbl>
              <c:idx val="3"/>
              <c:tx>
                <c:rich>
                  <a:bodyPr/>
                  <a:lstStyle/>
                  <a:p>
                    <a:r>
                      <a:rPr lang="en-US"/>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A3D4-466F-80F6-E7C49281C283}"/>
                </c:ext>
              </c:extLst>
            </c:dLbl>
            <c:dLbl>
              <c:idx val="4"/>
              <c:tx>
                <c:rich>
                  <a:bodyPr/>
                  <a:lstStyle/>
                  <a:p>
                    <a:r>
                      <a:rPr lang="en-US"/>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A3D4-466F-80F6-E7C49281C283}"/>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alkoholinkäyttöön?	</c:v>
                </c:pt>
                <c:pt idx="1">
                  <c:v>tupakka- ja nikotiinituotteiden käyttöön?	</c:v>
                </c:pt>
                <c:pt idx="2">
                  <c:v>huumausaineiden käyttöön?</c:v>
                </c:pt>
                <c:pt idx="3">
                  <c:v>rahapelaamiseen?	</c:v>
                </c:pt>
                <c:pt idx="4">
                  <c:v>lääkkeiden väärinkäyttöön?	</c:v>
                </c:pt>
              </c:strCache>
            </c:strRef>
          </c:cat>
          <c:val>
            <c:numRef>
              <c:f>Sheet1!$E$2:$E$6</c:f>
              <c:numCache>
                <c:formatCode>General</c:formatCode>
                <c:ptCount val="5"/>
                <c:pt idx="0">
                  <c:v>0.13</c:v>
                </c:pt>
                <c:pt idx="1">
                  <c:v>0.14000000000000001</c:v>
                </c:pt>
                <c:pt idx="2">
                  <c:v>0.13</c:v>
                </c:pt>
                <c:pt idx="3">
                  <c:v>0.13</c:v>
                </c:pt>
                <c:pt idx="4">
                  <c:v>0.13</c:v>
                </c:pt>
              </c:numCache>
            </c:numRef>
          </c:val>
          <c:extLst>
            <c:ext xmlns:c16="http://schemas.microsoft.com/office/drawing/2014/chart" uri="{C3380CC4-5D6E-409C-BE32-E72D297353CC}">
              <c16:uniqueId val="{00000008-A3D4-466F-80F6-E7C49281C283}"/>
            </c:ext>
          </c:extLst>
        </c:ser>
        <c:ser>
          <c:idx val="2"/>
          <c:order val="2"/>
          <c:tx>
            <c:strRef>
              <c:f>Sheet1!$F$1</c:f>
              <c:strCache>
                <c:ptCount val="1"/>
                <c:pt idx="0">
                  <c:v>En ole tarvinnut neuvontaa</c:v>
                </c:pt>
              </c:strCache>
            </c:strRef>
          </c:tx>
          <c:spPr>
            <a:solidFill>
              <a:srgbClr val="44A753"/>
            </a:solidFill>
            <a:ln>
              <a:solidFill>
                <a:srgbClr val="44A753"/>
              </a:solidFill>
            </a:ln>
          </c:spPr>
          <c:invertIfNegative val="0"/>
          <c:dLbls>
            <c:dLbl>
              <c:idx val="0"/>
              <c:tx>
                <c:rich>
                  <a:bodyPr/>
                  <a:lstStyle/>
                  <a:p>
                    <a:r>
                      <a:rPr lang="en-US"/>
                      <a:t>68%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A3D4-466F-80F6-E7C49281C283}"/>
                </c:ext>
              </c:extLst>
            </c:dLbl>
            <c:dLbl>
              <c:idx val="1"/>
              <c:tx>
                <c:rich>
                  <a:bodyPr/>
                  <a:lstStyle/>
                  <a:p>
                    <a:r>
                      <a:rPr lang="en-US"/>
                      <a:t>65%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A3D4-466F-80F6-E7C49281C283}"/>
                </c:ext>
              </c:extLst>
            </c:dLbl>
            <c:dLbl>
              <c:idx val="2"/>
              <c:tx>
                <c:rich>
                  <a:bodyPr/>
                  <a:lstStyle/>
                  <a:p>
                    <a:r>
                      <a:rPr lang="en-US"/>
                      <a:t>69%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A3D4-466F-80F6-E7C49281C283}"/>
                </c:ext>
              </c:extLst>
            </c:dLbl>
            <c:dLbl>
              <c:idx val="3"/>
              <c:tx>
                <c:rich>
                  <a:bodyPr/>
                  <a:lstStyle/>
                  <a:p>
                    <a:r>
                      <a:rPr lang="en-US"/>
                      <a:t>69%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A3D4-466F-80F6-E7C49281C283}"/>
                </c:ext>
              </c:extLst>
            </c:dLbl>
            <c:dLbl>
              <c:idx val="4"/>
              <c:tx>
                <c:rich>
                  <a:bodyPr/>
                  <a:lstStyle/>
                  <a:p>
                    <a:r>
                      <a:rPr lang="en-US"/>
                      <a:t>69%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A3D4-466F-80F6-E7C49281C283}"/>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alkoholinkäyttöön?	</c:v>
                </c:pt>
                <c:pt idx="1">
                  <c:v>tupakka- ja nikotiinituotteiden käyttöön?	</c:v>
                </c:pt>
                <c:pt idx="2">
                  <c:v>huumausaineiden käyttöön?</c:v>
                </c:pt>
                <c:pt idx="3">
                  <c:v>rahapelaamiseen?	</c:v>
                </c:pt>
                <c:pt idx="4">
                  <c:v>lääkkeiden väärinkäyttöön?	</c:v>
                </c:pt>
              </c:strCache>
            </c:strRef>
          </c:cat>
          <c:val>
            <c:numRef>
              <c:f>Sheet1!$F$2:$F$6</c:f>
              <c:numCache>
                <c:formatCode>General</c:formatCode>
                <c:ptCount val="5"/>
                <c:pt idx="0">
                  <c:v>0.68</c:v>
                </c:pt>
                <c:pt idx="1">
                  <c:v>0.65</c:v>
                </c:pt>
                <c:pt idx="2">
                  <c:v>0.69</c:v>
                </c:pt>
                <c:pt idx="3">
                  <c:v>0.69</c:v>
                </c:pt>
                <c:pt idx="4">
                  <c:v>0.69</c:v>
                </c:pt>
              </c:numCache>
            </c:numRef>
          </c:val>
          <c:extLst>
            <c:ext xmlns:c16="http://schemas.microsoft.com/office/drawing/2014/chart" uri="{C3380CC4-5D6E-409C-BE32-E72D297353CC}">
              <c16:uniqueId val="{0000000E-A3D4-466F-80F6-E7C49281C283}"/>
            </c:ext>
          </c:extLst>
        </c:ser>
        <c:ser>
          <c:idx val="3"/>
          <c:order val="3"/>
          <c:tx>
            <c:strRef>
              <c:f>Sheet1!$G$1</c:f>
              <c:strCache>
                <c:ptCount val="1"/>
                <c:pt idx="0">
                  <c:v>En ole käynyt vastaanotolla</c:v>
                </c:pt>
              </c:strCache>
            </c:strRef>
          </c:tx>
          <c:spPr>
            <a:solidFill>
              <a:srgbClr val="C08A02"/>
            </a:solidFill>
            <a:ln>
              <a:solidFill>
                <a:srgbClr val="C08A02"/>
              </a:solidFill>
            </a:ln>
          </c:spPr>
          <c:invertIfNegative val="0"/>
          <c:dLbls>
            <c:dLbl>
              <c:idx val="0"/>
              <c:tx>
                <c:rich>
                  <a:bodyPr/>
                  <a:lstStyle/>
                  <a:p>
                    <a:r>
                      <a:rPr lang="en-US"/>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A3D4-466F-80F6-E7C49281C283}"/>
                </c:ext>
              </c:extLst>
            </c:dLbl>
            <c:dLbl>
              <c:idx val="1"/>
              <c:tx>
                <c:rich>
                  <a:bodyPr/>
                  <a:lstStyle/>
                  <a:p>
                    <a:r>
                      <a:rPr lang="en-US"/>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A3D4-466F-80F6-E7C49281C283}"/>
                </c:ext>
              </c:extLst>
            </c:dLbl>
            <c:dLbl>
              <c:idx val="2"/>
              <c:tx>
                <c:rich>
                  <a:bodyPr/>
                  <a:lstStyle/>
                  <a:p>
                    <a:r>
                      <a:rPr lang="en-US"/>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A3D4-466F-80F6-E7C49281C283}"/>
                </c:ext>
              </c:extLst>
            </c:dLbl>
            <c:dLbl>
              <c:idx val="3"/>
              <c:tx>
                <c:rich>
                  <a:bodyPr/>
                  <a:lstStyle/>
                  <a:p>
                    <a:r>
                      <a:rPr lang="en-US"/>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A3D4-466F-80F6-E7C49281C283}"/>
                </c:ext>
              </c:extLst>
            </c:dLbl>
            <c:dLbl>
              <c:idx val="4"/>
              <c:tx>
                <c:rich>
                  <a:bodyPr/>
                  <a:lstStyle/>
                  <a:p>
                    <a:r>
                      <a:rPr lang="en-US"/>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A3D4-466F-80F6-E7C49281C283}"/>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alkoholinkäyttöön?	</c:v>
                </c:pt>
                <c:pt idx="1">
                  <c:v>tupakka- ja nikotiinituotteiden käyttöön?	</c:v>
                </c:pt>
                <c:pt idx="2">
                  <c:v>huumausaineiden käyttöön?</c:v>
                </c:pt>
                <c:pt idx="3">
                  <c:v>rahapelaamiseen?	</c:v>
                </c:pt>
                <c:pt idx="4">
                  <c:v>lääkkeiden väärinkäyttöön?	</c:v>
                </c:pt>
              </c:strCache>
            </c:strRef>
          </c:cat>
          <c:val>
            <c:numRef>
              <c:f>Sheet1!$G$2:$G$6</c:f>
              <c:numCache>
                <c:formatCode>General</c:formatCode>
                <c:ptCount val="5"/>
                <c:pt idx="0">
                  <c:v>0.16</c:v>
                </c:pt>
                <c:pt idx="1">
                  <c:v>0.16</c:v>
                </c:pt>
                <c:pt idx="2">
                  <c:v>0.18</c:v>
                </c:pt>
                <c:pt idx="3">
                  <c:v>0.18</c:v>
                </c:pt>
                <c:pt idx="4">
                  <c:v>0.18</c:v>
                </c:pt>
              </c:numCache>
            </c:numRef>
          </c:val>
          <c:extLst>
            <c:ext xmlns:c16="http://schemas.microsoft.com/office/drawing/2014/chart" uri="{C3380CC4-5D6E-409C-BE32-E72D297353CC}">
              <c16:uniqueId val="{00000014-A3D4-466F-80F6-E7C49281C283}"/>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816A-432E-A20C-B1FC1D32E977}"/>
                </c:ext>
              </c:extLst>
            </c:dLbl>
            <c:dLbl>
              <c:idx val="1"/>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816A-432E-A20C-B1FC1D32E977}"/>
                </c:ext>
              </c:extLst>
            </c:dLbl>
            <c:dLbl>
              <c:idx val="2"/>
              <c:tx>
                <c:rich>
                  <a:bodyPr/>
                  <a:lstStyle/>
                  <a:p>
                    <a:r>
                      <a:rPr lang="en-US"/>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816A-432E-A20C-B1FC1D32E977}"/>
                </c:ext>
              </c:extLst>
            </c:dLbl>
            <c:dLbl>
              <c:idx val="3"/>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816A-432E-A20C-B1FC1D32E977}"/>
                </c:ext>
              </c:extLst>
            </c:dLbl>
            <c:dLbl>
              <c:idx val="4"/>
              <c:tx>
                <c:rich>
                  <a:bodyPr/>
                  <a:lstStyle/>
                  <a:p>
                    <a:r>
                      <a:rPr lang="en-US"/>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816A-432E-A20C-B1FC1D32E977}"/>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alkoholinkäytön vähentämiseen?</c:v>
                </c:pt>
                <c:pt idx="1">
                  <c:v>tupakka- ja nikotiinituotteiden käytön lopettamiseen?	</c:v>
                </c:pt>
                <c:pt idx="2">
                  <c:v>huumausaineiden käytön vähentämiseen ja lopettamiseen?	</c:v>
                </c:pt>
                <c:pt idx="3">
                  <c:v>rahapelaamisen vähentämiseen?	</c:v>
                </c:pt>
                <c:pt idx="4">
                  <c:v>lääkkeiden väärinkäytön lopettamiseen?	</c:v>
                </c:pt>
              </c:strCache>
            </c:strRef>
          </c:cat>
          <c:val>
            <c:numRef>
              <c:f>Sheet1!$D$2:$D$6</c:f>
              <c:numCache>
                <c:formatCode>General</c:formatCode>
                <c:ptCount val="5"/>
                <c:pt idx="0">
                  <c:v>0.04</c:v>
                </c:pt>
                <c:pt idx="1">
                  <c:v>0.05</c:v>
                </c:pt>
                <c:pt idx="2">
                  <c:v>0.03</c:v>
                </c:pt>
                <c:pt idx="3">
                  <c:v>0.02</c:v>
                </c:pt>
                <c:pt idx="4">
                  <c:v>0.03</c:v>
                </c:pt>
              </c:numCache>
            </c:numRef>
          </c:val>
          <c:extLst>
            <c:ext xmlns:c16="http://schemas.microsoft.com/office/drawing/2014/chart" uri="{C3380CC4-5D6E-409C-BE32-E72D297353CC}">
              <c16:uniqueId val="{00000005-816A-432E-A20C-B1FC1D32E977}"/>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816A-432E-A20C-B1FC1D32E977}"/>
                </c:ext>
              </c:extLst>
            </c:dLbl>
            <c:dLbl>
              <c:idx val="1"/>
              <c:tx>
                <c:rich>
                  <a:bodyPr/>
                  <a:lstStyle/>
                  <a:p>
                    <a:r>
                      <a:rPr lang="en-US"/>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816A-432E-A20C-B1FC1D32E977}"/>
                </c:ext>
              </c:extLst>
            </c:dLbl>
            <c:dLbl>
              <c:idx val="2"/>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816A-432E-A20C-B1FC1D32E977}"/>
                </c:ext>
              </c:extLst>
            </c:dLbl>
            <c:dLbl>
              <c:idx val="3"/>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816A-432E-A20C-B1FC1D32E977}"/>
                </c:ext>
              </c:extLst>
            </c:dLbl>
            <c:dLbl>
              <c:idx val="4"/>
              <c:tx>
                <c:rich>
                  <a:bodyPr/>
                  <a:lstStyle/>
                  <a:p>
                    <a:r>
                      <a:rPr lang="en-US"/>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816A-432E-A20C-B1FC1D32E977}"/>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alkoholinkäytön vähentämiseen?</c:v>
                </c:pt>
                <c:pt idx="1">
                  <c:v>tupakka- ja nikotiinituotteiden käytön lopettamiseen?	</c:v>
                </c:pt>
                <c:pt idx="2">
                  <c:v>huumausaineiden käytön vähentämiseen ja lopettamiseen?	</c:v>
                </c:pt>
                <c:pt idx="3">
                  <c:v>rahapelaamisen vähentämiseen?	</c:v>
                </c:pt>
                <c:pt idx="4">
                  <c:v>lääkkeiden väärinkäytön lopettamiseen?	</c:v>
                </c:pt>
              </c:strCache>
            </c:strRef>
          </c:cat>
          <c:val>
            <c:numRef>
              <c:f>Sheet1!$E$2:$E$6</c:f>
              <c:numCache>
                <c:formatCode>General</c:formatCode>
                <c:ptCount val="5"/>
                <c:pt idx="0">
                  <c:v>0.09</c:v>
                </c:pt>
                <c:pt idx="1">
                  <c:v>0.08</c:v>
                </c:pt>
                <c:pt idx="2">
                  <c:v>0.1</c:v>
                </c:pt>
                <c:pt idx="3">
                  <c:v>0.05</c:v>
                </c:pt>
                <c:pt idx="4">
                  <c:v>0.08</c:v>
                </c:pt>
              </c:numCache>
            </c:numRef>
          </c:val>
          <c:extLst>
            <c:ext xmlns:c16="http://schemas.microsoft.com/office/drawing/2014/chart" uri="{C3380CC4-5D6E-409C-BE32-E72D297353CC}">
              <c16:uniqueId val="{0000000B-816A-432E-A20C-B1FC1D32E977}"/>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87%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816A-432E-A20C-B1FC1D32E977}"/>
                </c:ext>
              </c:extLst>
            </c:dLbl>
            <c:dLbl>
              <c:idx val="1"/>
              <c:tx>
                <c:rich>
                  <a:bodyPr/>
                  <a:lstStyle/>
                  <a:p>
                    <a:r>
                      <a:rPr lang="en-US"/>
                      <a:t>87%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816A-432E-A20C-B1FC1D32E977}"/>
                </c:ext>
              </c:extLst>
            </c:dLbl>
            <c:dLbl>
              <c:idx val="2"/>
              <c:tx>
                <c:rich>
                  <a:bodyPr/>
                  <a:lstStyle/>
                  <a:p>
                    <a:r>
                      <a:rPr lang="en-US"/>
                      <a:t>87%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816A-432E-A20C-B1FC1D32E977}"/>
                </c:ext>
              </c:extLst>
            </c:dLbl>
            <c:dLbl>
              <c:idx val="3"/>
              <c:tx>
                <c:rich>
                  <a:bodyPr/>
                  <a:lstStyle/>
                  <a:p>
                    <a:r>
                      <a:rPr lang="en-US"/>
                      <a:t>93%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816A-432E-A20C-B1FC1D32E977}"/>
                </c:ext>
              </c:extLst>
            </c:dLbl>
            <c:dLbl>
              <c:idx val="4"/>
              <c:tx>
                <c:rich>
                  <a:bodyPr/>
                  <a:lstStyle/>
                  <a:p>
                    <a:r>
                      <a:rPr lang="en-US"/>
                      <a:t>89%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816A-432E-A20C-B1FC1D32E977}"/>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alkoholinkäytön vähentämiseen?</c:v>
                </c:pt>
                <c:pt idx="1">
                  <c:v>tupakka- ja nikotiinituotteiden käytön lopettamiseen?	</c:v>
                </c:pt>
                <c:pt idx="2">
                  <c:v>huumausaineiden käytön vähentämiseen ja lopettamiseen?	</c:v>
                </c:pt>
                <c:pt idx="3">
                  <c:v>rahapelaamisen vähentämiseen?	</c:v>
                </c:pt>
                <c:pt idx="4">
                  <c:v>lääkkeiden väärinkäytön lopettamiseen?	</c:v>
                </c:pt>
              </c:strCache>
            </c:strRef>
          </c:cat>
          <c:val>
            <c:numRef>
              <c:f>Sheet1!$F$2:$F$6</c:f>
              <c:numCache>
                <c:formatCode>General</c:formatCode>
                <c:ptCount val="5"/>
                <c:pt idx="0">
                  <c:v>0.87</c:v>
                </c:pt>
                <c:pt idx="1">
                  <c:v>0.87</c:v>
                </c:pt>
                <c:pt idx="2">
                  <c:v>0.87</c:v>
                </c:pt>
                <c:pt idx="3">
                  <c:v>0.93</c:v>
                </c:pt>
                <c:pt idx="4">
                  <c:v>0.89</c:v>
                </c:pt>
              </c:numCache>
            </c:numRef>
          </c:val>
          <c:extLst>
            <c:ext xmlns:c16="http://schemas.microsoft.com/office/drawing/2014/chart" uri="{C3380CC4-5D6E-409C-BE32-E72D297353CC}">
              <c16:uniqueId val="{00000011-816A-432E-A20C-B1FC1D32E977}"/>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Ikä*</c:v>
                </c:pt>
              </c:strCache>
            </c:strRef>
          </c:tx>
          <c:spPr>
            <a:solidFill>
              <a:srgbClr val="234C5A"/>
            </a:solidFill>
            <a:ln>
              <a:solidFill>
                <a:srgbClr val="234C5A"/>
              </a:solidFill>
            </a:ln>
          </c:spPr>
          <c:invertIfNegative val="0"/>
          <c:dLbls>
            <c:dLbl>
              <c:idx val="0"/>
              <c:layout>
                <c:manualLayout>
                  <c:x val="-4.6313419834392605E-2"/>
                  <c:y val="1.4618258789852649E-6"/>
                </c:manualLayout>
              </c:layout>
              <c:tx>
                <c:rich>
                  <a:bodyPr/>
                  <a:lstStyle/>
                  <a:p>
                    <a:r>
                      <a:rPr lang="en-US"/>
                      <a:t>4%</a:t>
                    </a:r>
                  </a:p>
                </c:rich>
              </c:tx>
              <c:dLblPos val="outEnd"/>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B96B-40D4-AB6A-C079524CBD90}"/>
                </c:ext>
              </c:extLst>
            </c:dLbl>
            <c:dLbl>
              <c:idx val="1"/>
              <c:tx>
                <c:rich>
                  <a:bodyPr/>
                  <a:lstStyle/>
                  <a:p>
                    <a:r>
                      <a:rPr lang="en-US"/>
                      <a:t>57%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B96B-40D4-AB6A-C079524CBD90}"/>
                </c:ext>
              </c:extLst>
            </c:dLbl>
            <c:dLbl>
              <c:idx val="2"/>
              <c:tx>
                <c:rich>
                  <a:bodyPr/>
                  <a:lstStyle/>
                  <a:p>
                    <a:r>
                      <a:rPr lang="en-US"/>
                      <a:t>31%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B96B-40D4-AB6A-C079524CBD90}"/>
                </c:ext>
              </c:extLst>
            </c:dLbl>
            <c:dLbl>
              <c:idx val="3"/>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B96B-40D4-AB6A-C079524CBD90}"/>
                </c:ext>
              </c:extLst>
            </c:dLbl>
            <c:dLbl>
              <c:idx val="4"/>
              <c:layout>
                <c:manualLayout>
                  <c:x val="-9.0320784131640072E-3"/>
                  <c:y val="7.3091293958303998E-7"/>
                </c:manualLayout>
              </c:layout>
              <c:tx>
                <c:rich>
                  <a:bodyPr/>
                  <a:lstStyle/>
                  <a:p>
                    <a:pPr>
                      <a:defRPr sz="1200" smtId="4294967295">
                        <a:solidFill>
                          <a:schemeClr val="tx1"/>
                        </a:solidFill>
                        <a:latin typeface="Arial" pitchFamily="34" charset="0"/>
                      </a:defRPr>
                    </a:pPr>
                    <a:r>
                      <a:rPr lang="en-US">
                        <a:solidFill>
                          <a:schemeClr val="tx1"/>
                        </a:solidFill>
                      </a:rPr>
                      <a:t>3%</a:t>
                    </a:r>
                  </a:p>
                </c:rich>
              </c:tx>
              <c:spPr>
                <a:noFill/>
                <a:ln>
                  <a:noFill/>
                </a:ln>
                <a:effectLst/>
              </c:spPr>
              <c:dLblPos val="outEnd"/>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B96B-40D4-AB6A-C079524CBD90}"/>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	18–29 vuotta</c:v>
                </c:pt>
                <c:pt idx="1">
                  <c:v>	30–49 vuotta</c:v>
                </c:pt>
                <c:pt idx="2">
                  <c:v>	50–64 vuotta</c:v>
                </c:pt>
                <c:pt idx="3">
                  <c:v>	65–74– vuotta</c:v>
                </c:pt>
                <c:pt idx="4">
                  <c:v>	yli 75 vuotta</c:v>
                </c:pt>
              </c:strCache>
            </c:strRef>
          </c:cat>
          <c:val>
            <c:numRef>
              <c:f>Sheet1!$D$2:$D$6</c:f>
              <c:numCache>
                <c:formatCode>General</c:formatCode>
                <c:ptCount val="5"/>
                <c:pt idx="0">
                  <c:v>0.04</c:v>
                </c:pt>
                <c:pt idx="1">
                  <c:v>0.56999999999999995</c:v>
                </c:pt>
                <c:pt idx="2">
                  <c:v>0.31</c:v>
                </c:pt>
                <c:pt idx="3">
                  <c:v>0.05</c:v>
                </c:pt>
                <c:pt idx="4">
                  <c:v>0.03</c:v>
                </c:pt>
              </c:numCache>
            </c:numRef>
          </c:val>
          <c:extLst>
            <c:ext xmlns:c16="http://schemas.microsoft.com/office/drawing/2014/chart" uri="{C3380CC4-5D6E-409C-BE32-E72D297353CC}">
              <c16:uniqueId val="{00000005-B96B-40D4-AB6A-C079524CBD90}"/>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400" smtId="4294967295">
                <a:solidFill>
                  <a:schemeClr val="tx1"/>
                </a:solidFill>
                <a:latin typeface="+mn-lt"/>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400" smtId="4294967295">
                <a:solidFill>
                  <a:schemeClr val="tx1"/>
                </a:solidFill>
                <a:latin typeface="+mn-lt"/>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37B1-4037-A974-8C7305F10E2F}"/>
                </c:ext>
              </c:extLst>
            </c:dLbl>
            <c:dLbl>
              <c:idx val="1"/>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37B1-4037-A974-8C7305F10E2F}"/>
                </c:ext>
              </c:extLst>
            </c:dLbl>
            <c:dLbl>
              <c:idx val="2"/>
              <c:tx>
                <c:rich>
                  <a:bodyPr/>
                  <a:lstStyle/>
                  <a:p>
                    <a:r>
                      <a:rPr lang="en-US"/>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37B1-4037-A974-8C7305F10E2F}"/>
                </c:ext>
              </c:extLst>
            </c:dLbl>
            <c:dLbl>
              <c:idx val="3"/>
              <c:tx>
                <c:rich>
                  <a:bodyPr/>
                  <a:lstStyle/>
                  <a:p>
                    <a:r>
                      <a:rPr lang="en-US"/>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37B1-4037-A974-8C7305F10E2F}"/>
                </c:ext>
              </c:extLst>
            </c:dLbl>
            <c:dLbl>
              <c:idx val="4"/>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37B1-4037-A974-8C7305F10E2F}"/>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alkoholinkäytön vähentämiseen?</c:v>
                </c:pt>
                <c:pt idx="1">
                  <c:v>tupakka- ja nikotiinituotteiden käytön lopettamiseen?	</c:v>
                </c:pt>
                <c:pt idx="2">
                  <c:v>huumausaineiden käytön vähentämiseen ja lopettamiseen?	</c:v>
                </c:pt>
                <c:pt idx="3">
                  <c:v>rahapelaamisen vähentämiseen?	</c:v>
                </c:pt>
                <c:pt idx="4">
                  <c:v>lääkkeiden väärinkäytön lopettamiseen?	</c:v>
                </c:pt>
              </c:strCache>
            </c:strRef>
          </c:cat>
          <c:val>
            <c:numRef>
              <c:f>Sheet1!$D$2:$D$6</c:f>
              <c:numCache>
                <c:formatCode>General</c:formatCode>
                <c:ptCount val="5"/>
                <c:pt idx="0">
                  <c:v>0.1</c:v>
                </c:pt>
                <c:pt idx="1">
                  <c:v>0.1</c:v>
                </c:pt>
                <c:pt idx="2">
                  <c:v>0.06</c:v>
                </c:pt>
                <c:pt idx="3">
                  <c:v>0.03</c:v>
                </c:pt>
                <c:pt idx="4">
                  <c:v>0.05</c:v>
                </c:pt>
              </c:numCache>
            </c:numRef>
          </c:val>
          <c:extLst>
            <c:ext xmlns:c16="http://schemas.microsoft.com/office/drawing/2014/chart" uri="{C3380CC4-5D6E-409C-BE32-E72D297353CC}">
              <c16:uniqueId val="{00000005-37B1-4037-A974-8C7305F10E2F}"/>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37B1-4037-A974-8C7305F10E2F}"/>
                </c:ext>
              </c:extLst>
            </c:dLbl>
            <c:dLbl>
              <c:idx val="1"/>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37B1-4037-A974-8C7305F10E2F}"/>
                </c:ext>
              </c:extLst>
            </c:dLbl>
            <c:dLbl>
              <c:idx val="2"/>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37B1-4037-A974-8C7305F10E2F}"/>
                </c:ext>
              </c:extLst>
            </c:dLbl>
            <c:dLbl>
              <c:idx val="3"/>
              <c:tx>
                <c:rich>
                  <a:bodyPr/>
                  <a:lstStyle/>
                  <a:p>
                    <a:r>
                      <a:rPr lang="en-US"/>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37B1-4037-A974-8C7305F10E2F}"/>
                </c:ext>
              </c:extLst>
            </c:dLbl>
            <c:dLbl>
              <c:idx val="4"/>
              <c:tx>
                <c:rich>
                  <a:bodyPr/>
                  <a:lstStyle/>
                  <a:p>
                    <a:r>
                      <a:rPr lang="en-US"/>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37B1-4037-A974-8C7305F10E2F}"/>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alkoholinkäytön vähentämiseen?</c:v>
                </c:pt>
                <c:pt idx="1">
                  <c:v>tupakka- ja nikotiinituotteiden käytön lopettamiseen?	</c:v>
                </c:pt>
                <c:pt idx="2">
                  <c:v>huumausaineiden käytön vähentämiseen ja lopettamiseen?	</c:v>
                </c:pt>
                <c:pt idx="3">
                  <c:v>rahapelaamisen vähentämiseen?	</c:v>
                </c:pt>
                <c:pt idx="4">
                  <c:v>lääkkeiden väärinkäytön lopettamiseen?	</c:v>
                </c:pt>
              </c:strCache>
            </c:strRef>
          </c:cat>
          <c:val>
            <c:numRef>
              <c:f>Sheet1!$E$2:$E$6</c:f>
              <c:numCache>
                <c:formatCode>General</c:formatCode>
                <c:ptCount val="5"/>
                <c:pt idx="0">
                  <c:v>0.1</c:v>
                </c:pt>
                <c:pt idx="1">
                  <c:v>0.1</c:v>
                </c:pt>
                <c:pt idx="2">
                  <c:v>0.1</c:v>
                </c:pt>
                <c:pt idx="3">
                  <c:v>0.06</c:v>
                </c:pt>
                <c:pt idx="4">
                  <c:v>0.09</c:v>
                </c:pt>
              </c:numCache>
            </c:numRef>
          </c:val>
          <c:extLst>
            <c:ext xmlns:c16="http://schemas.microsoft.com/office/drawing/2014/chart" uri="{C3380CC4-5D6E-409C-BE32-E72D297353CC}">
              <c16:uniqueId val="{0000000B-37B1-4037-A974-8C7305F10E2F}"/>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80%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37B1-4037-A974-8C7305F10E2F}"/>
                </c:ext>
              </c:extLst>
            </c:dLbl>
            <c:dLbl>
              <c:idx val="1"/>
              <c:tx>
                <c:rich>
                  <a:bodyPr/>
                  <a:lstStyle/>
                  <a:p>
                    <a:r>
                      <a:rPr lang="en-US"/>
                      <a:t>80%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37B1-4037-A974-8C7305F10E2F}"/>
                </c:ext>
              </c:extLst>
            </c:dLbl>
            <c:dLbl>
              <c:idx val="2"/>
              <c:tx>
                <c:rich>
                  <a:bodyPr/>
                  <a:lstStyle/>
                  <a:p>
                    <a:r>
                      <a:rPr lang="en-US"/>
                      <a:t>84%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37B1-4037-A974-8C7305F10E2F}"/>
                </c:ext>
              </c:extLst>
            </c:dLbl>
            <c:dLbl>
              <c:idx val="3"/>
              <c:tx>
                <c:rich>
                  <a:bodyPr/>
                  <a:lstStyle/>
                  <a:p>
                    <a:r>
                      <a:rPr lang="en-US"/>
                      <a:t>91%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37B1-4037-A974-8C7305F10E2F}"/>
                </c:ext>
              </c:extLst>
            </c:dLbl>
            <c:dLbl>
              <c:idx val="4"/>
              <c:tx>
                <c:rich>
                  <a:bodyPr/>
                  <a:lstStyle/>
                  <a:p>
                    <a:r>
                      <a:rPr lang="en-US"/>
                      <a:t>86%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37B1-4037-A974-8C7305F10E2F}"/>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alkoholinkäytön vähentämiseen?</c:v>
                </c:pt>
                <c:pt idx="1">
                  <c:v>tupakka- ja nikotiinituotteiden käytön lopettamiseen?	</c:v>
                </c:pt>
                <c:pt idx="2">
                  <c:v>huumausaineiden käytön vähentämiseen ja lopettamiseen?	</c:v>
                </c:pt>
                <c:pt idx="3">
                  <c:v>rahapelaamisen vähentämiseen?	</c:v>
                </c:pt>
                <c:pt idx="4">
                  <c:v>lääkkeiden väärinkäytön lopettamiseen?	</c:v>
                </c:pt>
              </c:strCache>
            </c:strRef>
          </c:cat>
          <c:val>
            <c:numRef>
              <c:f>Sheet1!$F$2:$F$6</c:f>
              <c:numCache>
                <c:formatCode>General</c:formatCode>
                <c:ptCount val="5"/>
                <c:pt idx="0">
                  <c:v>0.8</c:v>
                </c:pt>
                <c:pt idx="1">
                  <c:v>0.8</c:v>
                </c:pt>
                <c:pt idx="2">
                  <c:v>0.84</c:v>
                </c:pt>
                <c:pt idx="3">
                  <c:v>0.91</c:v>
                </c:pt>
                <c:pt idx="4">
                  <c:v>0.86</c:v>
                </c:pt>
              </c:numCache>
            </c:numRef>
          </c:val>
          <c:extLst>
            <c:ext xmlns:c16="http://schemas.microsoft.com/office/drawing/2014/chart" uri="{C3380CC4-5D6E-409C-BE32-E72D297353CC}">
              <c16:uniqueId val="{00000011-37B1-4037-A974-8C7305F10E2F}"/>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Onko kunnassasi tehty ehkäisevä päihdetyö Sinulle tuttua?</c:v>
                </c:pt>
              </c:strCache>
            </c:strRef>
          </c:tx>
          <c:spPr>
            <a:solidFill>
              <a:srgbClr val="234C5A"/>
            </a:solidFill>
            <a:ln>
              <a:solidFill>
                <a:srgbClr val="234C5A"/>
              </a:solidFill>
            </a:ln>
          </c:spPr>
          <c:invertIfNegative val="0"/>
          <c:dLbls>
            <c:dLbl>
              <c:idx val="0"/>
              <c:tx>
                <c:rich>
                  <a:bodyPr/>
                  <a:lstStyle/>
                  <a:p>
                    <a:r>
                      <a:rPr lang="en-US"/>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BE40-4A1F-B6C8-5C91FA231E31}"/>
                </c:ext>
              </c:extLst>
            </c:dLbl>
            <c:dLbl>
              <c:idx val="1"/>
              <c:tx>
                <c:rich>
                  <a:bodyPr/>
                  <a:lstStyle/>
                  <a:p>
                    <a:r>
                      <a:rPr lang="en-US"/>
                      <a:t>76%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BE40-4A1F-B6C8-5C91FA231E31}"/>
                </c:ext>
              </c:extLst>
            </c:dLbl>
            <c:dLbl>
              <c:idx val="2"/>
              <c:tx>
                <c:rich>
                  <a:bodyPr/>
                  <a:lstStyle/>
                  <a:p>
                    <a:r>
                      <a:rPr lang="en-US"/>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BE40-4A1F-B6C8-5C91FA231E31}"/>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Kyllä</c:v>
                </c:pt>
                <c:pt idx="1">
                  <c:v>Ei</c:v>
                </c:pt>
                <c:pt idx="2">
                  <c:v>En osaa sanoa</c:v>
                </c:pt>
              </c:strCache>
            </c:strRef>
          </c:cat>
          <c:val>
            <c:numRef>
              <c:f>Sheet1!$D$2:$D$4</c:f>
              <c:numCache>
                <c:formatCode>General</c:formatCode>
                <c:ptCount val="3"/>
                <c:pt idx="0">
                  <c:v>0.17</c:v>
                </c:pt>
                <c:pt idx="1">
                  <c:v>0.76</c:v>
                </c:pt>
                <c:pt idx="2">
                  <c:v>7.0000000000000007E-2</c:v>
                </c:pt>
              </c:numCache>
            </c:numRef>
          </c:val>
          <c:extLst>
            <c:ext xmlns:c16="http://schemas.microsoft.com/office/drawing/2014/chart" uri="{C3380CC4-5D6E-409C-BE32-E72D297353CC}">
              <c16:uniqueId val="{00000003-BE40-4A1F-B6C8-5C91FA231E31}"/>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crossAx val="67451136"/>
        <c:crosses val="autoZero"/>
        <c:crossBetween val="between"/>
      </c:valAx>
    </c:plotArea>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060094853105017"/>
          <c:y val="3.807980122135856E-2"/>
          <c:w val="0.48289121744397334"/>
          <c:h val="0.89872376723194947"/>
        </c:manualLayout>
      </c:layout>
      <c:barChart>
        <c:barDir val="bar"/>
        <c:grouping val="clustered"/>
        <c:varyColors val="0"/>
        <c:ser>
          <c:idx val="0"/>
          <c:order val="0"/>
          <c:tx>
            <c:strRef>
              <c:f>Sheet1!$D$1</c:f>
              <c:strCache>
                <c:ptCount val="1"/>
                <c:pt idx="0">
                  <c:v>Oletko tällä hetkellä pääasiassa:Valitse tilannettasi parhaiten kuvaava vaihtoehto</c:v>
                </c:pt>
              </c:strCache>
            </c:strRef>
          </c:tx>
          <c:spPr>
            <a:solidFill>
              <a:srgbClr val="234C5A"/>
            </a:solidFill>
            <a:ln>
              <a:solidFill>
                <a:srgbClr val="234C5A"/>
              </a:solidFill>
            </a:ln>
          </c:spPr>
          <c:invertIfNegative val="0"/>
          <c:dLbls>
            <c:dLbl>
              <c:idx val="0"/>
              <c:tx>
                <c:rich>
                  <a:bodyPr/>
                  <a:lstStyle/>
                  <a:p>
                    <a:r>
                      <a:rPr lang="en-US"/>
                      <a:t>74%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22CC-480A-BA3A-D7761CECB32D}"/>
                </c:ext>
              </c:extLst>
            </c:dLbl>
            <c:dLbl>
              <c:idx val="1"/>
              <c:layout>
                <c:manualLayout>
                  <c:x val="-5.4380112677849569E-2"/>
                  <c:y val="-2.1379379085451518E-3"/>
                </c:manualLayout>
              </c:layout>
              <c:tx>
                <c:rich>
                  <a:bodyPr/>
                  <a:lstStyle/>
                  <a:p>
                    <a:r>
                      <a:rPr lang="en-US"/>
                      <a:t>7%</a:t>
                    </a:r>
                  </a:p>
                </c:rich>
              </c:tx>
              <c:dLblPos val="outEnd"/>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22CC-480A-BA3A-D7761CECB32D}"/>
                </c:ext>
              </c:extLst>
            </c:dLbl>
            <c:dLbl>
              <c:idx val="2"/>
              <c:layout>
                <c:manualLayout>
                  <c:x val="-4.8316516535633576E-2"/>
                  <c:y val="0"/>
                </c:manualLayout>
              </c:layout>
              <c:tx>
                <c:rich>
                  <a:bodyPr/>
                  <a:lstStyle/>
                  <a:p>
                    <a:r>
                      <a:rPr lang="en-US"/>
                      <a:t>7%</a:t>
                    </a:r>
                  </a:p>
                </c:rich>
              </c:tx>
              <c:dLblPos val="outEnd"/>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22CC-480A-BA3A-D7761CECB32D}"/>
                </c:ext>
              </c:extLst>
            </c:dLbl>
            <c:dLbl>
              <c:idx val="3"/>
              <c:layout>
                <c:manualLayout>
                  <c:x val="-3.959957984530668E-3"/>
                  <c:y val="0"/>
                </c:manualLayout>
              </c:layout>
              <c:tx>
                <c:rich>
                  <a:bodyPr/>
                  <a:lstStyle/>
                  <a:p>
                    <a:pPr>
                      <a:defRPr sz="1200" smtId="4294967295">
                        <a:solidFill>
                          <a:schemeClr val="tx1"/>
                        </a:solidFill>
                        <a:latin typeface="Arial" pitchFamily="34" charset="0"/>
                      </a:defRPr>
                    </a:pPr>
                    <a:r>
                      <a:rPr lang="en-US">
                        <a:solidFill>
                          <a:schemeClr val="tx1"/>
                        </a:solidFill>
                      </a:rPr>
                      <a:t>3%</a:t>
                    </a:r>
                  </a:p>
                </c:rich>
              </c:tx>
              <c:spPr>
                <a:noFill/>
                <a:ln>
                  <a:noFill/>
                </a:ln>
                <a:effectLst/>
              </c:spPr>
              <c:dLblPos val="outEnd"/>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22CC-480A-BA3A-D7761CECB32D}"/>
                </c:ext>
              </c:extLst>
            </c:dLbl>
            <c:dLbl>
              <c:idx val="4"/>
              <c:layout>
                <c:manualLayout>
                  <c:x val="-9.9961804118789185E-3"/>
                  <c:y val="2.1382746447096727E-3"/>
                </c:manualLayout>
              </c:layout>
              <c:tx>
                <c:rich>
                  <a:bodyPr/>
                  <a:lstStyle/>
                  <a:p>
                    <a:pPr>
                      <a:defRPr sz="1200" smtId="4294967295">
                        <a:solidFill>
                          <a:schemeClr val="tx1"/>
                        </a:solidFill>
                        <a:latin typeface="Arial" pitchFamily="34" charset="0"/>
                      </a:defRPr>
                    </a:pPr>
                    <a:r>
                      <a:rPr lang="en-US">
                        <a:solidFill>
                          <a:schemeClr val="tx1"/>
                        </a:solidFill>
                      </a:rPr>
                      <a:t>4%</a:t>
                    </a:r>
                  </a:p>
                </c:rich>
              </c:tx>
              <c:spPr>
                <a:noFill/>
                <a:ln>
                  <a:noFill/>
                </a:ln>
                <a:effectLst/>
              </c:spPr>
              <c:dLblPos val="outEnd"/>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22CC-480A-BA3A-D7761CECB32D}"/>
                </c:ext>
              </c:extLst>
            </c:dLbl>
            <c:dLbl>
              <c:idx val="5"/>
              <c:layout>
                <c:manualLayout>
                  <c:x val="-8.0298882770475331E-3"/>
                  <c:y val="4.2765492894192673E-3"/>
                </c:manualLayout>
              </c:layout>
              <c:tx>
                <c:rich>
                  <a:bodyPr/>
                  <a:lstStyle/>
                  <a:p>
                    <a:pPr>
                      <a:defRPr sz="1200" smtId="4294967295">
                        <a:solidFill>
                          <a:schemeClr val="tx1"/>
                        </a:solidFill>
                        <a:latin typeface="Arial" pitchFamily="34" charset="0"/>
                      </a:defRPr>
                    </a:pPr>
                    <a:r>
                      <a:rPr lang="en-US">
                        <a:solidFill>
                          <a:schemeClr val="tx1"/>
                        </a:solidFill>
                      </a:rPr>
                      <a:t>2%</a:t>
                    </a:r>
                  </a:p>
                </c:rich>
              </c:tx>
              <c:spPr>
                <a:noFill/>
                <a:ln>
                  <a:noFill/>
                </a:ln>
                <a:effectLst/>
              </c:spPr>
              <c:dLblPos val="outEnd"/>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22CC-480A-BA3A-D7761CECB32D}"/>
                </c:ext>
              </c:extLst>
            </c:dLbl>
            <c:dLbl>
              <c:idx val="6"/>
              <c:tx>
                <c:rich>
                  <a:bodyPr/>
                  <a:lstStyle/>
                  <a:p>
                    <a:pPr>
                      <a:defRPr sz="1200" smtId="4294967295">
                        <a:solidFill>
                          <a:schemeClr val="tx1"/>
                        </a:solidFill>
                        <a:latin typeface="Arial" pitchFamily="34" charset="0"/>
                      </a:defRPr>
                    </a:pPr>
                    <a:r>
                      <a:rPr lang="en-US">
                        <a:solidFill>
                          <a:schemeClr val="tx1"/>
                        </a:solidFill>
                      </a:rPr>
                      <a:t>1%</a:t>
                    </a:r>
                  </a:p>
                </c:rich>
              </c:tx>
              <c:spPr>
                <a:noFill/>
                <a:ln>
                  <a:noFill/>
                </a:ln>
                <a:effectLst/>
              </c:spPr>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22CC-480A-BA3A-D7761CECB32D}"/>
                </c:ext>
              </c:extLst>
            </c:dLbl>
            <c:dLbl>
              <c:idx val="7"/>
              <c:layout>
                <c:manualLayout>
                  <c:x val="-8.0298882770475331E-3"/>
                  <c:y val="0"/>
                </c:manualLayout>
              </c:layout>
              <c:tx>
                <c:rich>
                  <a:bodyPr/>
                  <a:lstStyle/>
                  <a:p>
                    <a:pPr>
                      <a:defRPr sz="1200" smtId="4294967295">
                        <a:solidFill>
                          <a:schemeClr val="tx1"/>
                        </a:solidFill>
                        <a:latin typeface="Arial" pitchFamily="34" charset="0"/>
                      </a:defRPr>
                    </a:pPr>
                    <a:r>
                      <a:rPr lang="en-US">
                        <a:solidFill>
                          <a:schemeClr val="tx1"/>
                        </a:solidFill>
                      </a:rPr>
                      <a:t>2%</a:t>
                    </a:r>
                  </a:p>
                </c:rich>
              </c:tx>
              <c:spPr>
                <a:noFill/>
                <a:ln>
                  <a:noFill/>
                </a:ln>
                <a:effectLst/>
              </c:spPr>
              <c:dLblPos val="outEnd"/>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22CC-480A-BA3A-D7761CECB32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kokopäivätyössä</c:v>
                </c:pt>
                <c:pt idx="1">
                  <c:v>osa-aikatyössä (alle 35 tuntia viikossa)</c:v>
                </c:pt>
                <c:pt idx="2">
                  <c:v>eläkkeellä iän perusteella</c:v>
                </c:pt>
                <c:pt idx="3">
                  <c:v>muulla eläkkeellä</c:v>
                </c:pt>
                <c:pt idx="4">
                  <c:v>opiskelija </c:v>
                </c:pt>
                <c:pt idx="5">
                  <c:v>työtön tai lomautettu</c:v>
                </c:pt>
                <c:pt idx="6">
                  <c:v>hoitamassa omia lapsia, omaisia tai kotitaloutta</c:v>
                </c:pt>
                <c:pt idx="7">
                  <c:v>muu, mikä? _____________________________</c:v>
                </c:pt>
              </c:strCache>
            </c:strRef>
          </c:cat>
          <c:val>
            <c:numRef>
              <c:f>Sheet1!$D$2:$D$9</c:f>
              <c:numCache>
                <c:formatCode>General</c:formatCode>
                <c:ptCount val="8"/>
                <c:pt idx="0">
                  <c:v>0.74</c:v>
                </c:pt>
                <c:pt idx="1">
                  <c:v>7.0000000000000007E-2</c:v>
                </c:pt>
                <c:pt idx="2">
                  <c:v>7.0000000000000007E-2</c:v>
                </c:pt>
                <c:pt idx="3">
                  <c:v>0.03</c:v>
                </c:pt>
                <c:pt idx="4">
                  <c:v>0.04</c:v>
                </c:pt>
                <c:pt idx="5">
                  <c:v>0.02</c:v>
                </c:pt>
                <c:pt idx="6">
                  <c:v>0.01</c:v>
                </c:pt>
                <c:pt idx="7">
                  <c:v>0.02</c:v>
                </c:pt>
              </c:numCache>
            </c:numRef>
          </c:val>
          <c:extLst>
            <c:ext xmlns:c16="http://schemas.microsoft.com/office/drawing/2014/chart" uri="{C3380CC4-5D6E-409C-BE32-E72D297353CC}">
              <c16:uniqueId val="{00000008-22CC-480A-BA3A-D7761CECB32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400" smtId="4294967295">
                <a:solidFill>
                  <a:schemeClr val="tx1"/>
                </a:solidFill>
                <a:latin typeface="+mn-lt"/>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400" smtId="4294967295">
                <a:solidFill>
                  <a:schemeClr val="tx1"/>
                </a:solidFill>
                <a:latin typeface="+mn-lt"/>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CEA1-415F-B5AD-BB01F9D08FBE}"/>
                </c:ext>
              </c:extLst>
            </c:dLbl>
            <c:dLbl>
              <c:idx val="1"/>
              <c:tx>
                <c:rich>
                  <a:bodyPr/>
                  <a:lstStyle/>
                  <a:p>
                    <a:r>
                      <a:rPr lang="en-US"/>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CEA1-415F-B5AD-BB01F9D08FBE}"/>
                </c:ext>
              </c:extLst>
            </c:dLbl>
            <c:dLbl>
              <c:idx val="2"/>
              <c:tx>
                <c:rich>
                  <a:bodyPr/>
                  <a:lstStyle/>
                  <a:p>
                    <a:r>
                      <a:rPr lang="en-US"/>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CEA1-415F-B5AD-BB01F9D08FBE}"/>
                </c:ext>
              </c:extLst>
            </c:dLbl>
            <c:dLbl>
              <c:idx val="3"/>
              <c:tx>
                <c:rich>
                  <a:bodyPr/>
                  <a:lstStyle/>
                  <a:p>
                    <a:r>
                      <a:rPr lang="en-US"/>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CEA1-415F-B5AD-BB01F9D08FBE}"/>
                </c:ext>
              </c:extLst>
            </c:dLbl>
            <c:dLbl>
              <c:idx val="4"/>
              <c:tx>
                <c:rich>
                  <a:bodyPr/>
                  <a:lstStyle/>
                  <a:p>
                    <a:r>
                      <a:rPr lang="en-US"/>
                      <a:t>30%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CEA1-415F-B5AD-BB01F9D08FBE}"/>
                </c:ext>
              </c:extLst>
            </c:dLbl>
            <c:dLbl>
              <c:idx val="5"/>
              <c:tx>
                <c:rich>
                  <a:bodyPr/>
                  <a:lstStyle/>
                  <a:p>
                    <a:r>
                      <a:rPr lang="en-US"/>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CEA1-415F-B5AD-BB01F9D08FBE}"/>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alkoholin välittämistä?	</c:v>
                </c:pt>
                <c:pt idx="1">
                  <c:v>savukkeiden välittämistä?	</c:v>
                </c:pt>
                <c:pt idx="2">
                  <c:v>nuuskan välittämistä?	</c:v>
                </c:pt>
                <c:pt idx="3">
                  <c:v>nikotiinipussien välittämistä?	</c:v>
                </c:pt>
                <c:pt idx="4">
                  <c:v>sähkösavukkeiden välittämistä?</c:v>
                </c:pt>
                <c:pt idx="5">
                  <c:v>huumausaineiden välittämistä?	</c:v>
                </c:pt>
              </c:strCache>
            </c:strRef>
          </c:cat>
          <c:val>
            <c:numRef>
              <c:f>Sheet1!$D$2:$D$7</c:f>
              <c:numCache>
                <c:formatCode>General</c:formatCode>
                <c:ptCount val="6"/>
                <c:pt idx="0">
                  <c:v>0.19</c:v>
                </c:pt>
                <c:pt idx="1">
                  <c:v>0.14000000000000001</c:v>
                </c:pt>
                <c:pt idx="2">
                  <c:v>0.13</c:v>
                </c:pt>
                <c:pt idx="3">
                  <c:v>0.16</c:v>
                </c:pt>
                <c:pt idx="4">
                  <c:v>0.3</c:v>
                </c:pt>
                <c:pt idx="5">
                  <c:v>0.13</c:v>
                </c:pt>
              </c:numCache>
            </c:numRef>
          </c:val>
          <c:extLst>
            <c:ext xmlns:c16="http://schemas.microsoft.com/office/drawing/2014/chart" uri="{C3380CC4-5D6E-409C-BE32-E72D297353CC}">
              <c16:uniqueId val="{00000006-CEA1-415F-B5AD-BB01F9D08FBE}"/>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68%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CEA1-415F-B5AD-BB01F9D08FBE}"/>
                </c:ext>
              </c:extLst>
            </c:dLbl>
            <c:dLbl>
              <c:idx val="1"/>
              <c:tx>
                <c:rich>
                  <a:bodyPr/>
                  <a:lstStyle/>
                  <a:p>
                    <a:r>
                      <a:rPr lang="en-US"/>
                      <a:t>71%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CEA1-415F-B5AD-BB01F9D08FBE}"/>
                </c:ext>
              </c:extLst>
            </c:dLbl>
            <c:dLbl>
              <c:idx val="2"/>
              <c:tx>
                <c:rich>
                  <a:bodyPr/>
                  <a:lstStyle/>
                  <a:p>
                    <a:r>
                      <a:rPr lang="en-US"/>
                      <a:t>72%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CEA1-415F-B5AD-BB01F9D08FBE}"/>
                </c:ext>
              </c:extLst>
            </c:dLbl>
            <c:dLbl>
              <c:idx val="3"/>
              <c:tx>
                <c:rich>
                  <a:bodyPr/>
                  <a:lstStyle/>
                  <a:p>
                    <a:r>
                      <a:rPr lang="en-US"/>
                      <a:t>69%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CEA1-415F-B5AD-BB01F9D08FBE}"/>
                </c:ext>
              </c:extLst>
            </c:dLbl>
            <c:dLbl>
              <c:idx val="4"/>
              <c:tx>
                <c:rich>
                  <a:bodyPr/>
                  <a:lstStyle/>
                  <a:p>
                    <a:r>
                      <a:rPr lang="en-US"/>
                      <a:t>55%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CEA1-415F-B5AD-BB01F9D08FBE}"/>
                </c:ext>
              </c:extLst>
            </c:dLbl>
            <c:dLbl>
              <c:idx val="5"/>
              <c:tx>
                <c:rich>
                  <a:bodyPr/>
                  <a:lstStyle/>
                  <a:p>
                    <a:r>
                      <a:rPr lang="en-US"/>
                      <a:t>71%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CEA1-415F-B5AD-BB01F9D08FBE}"/>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alkoholin välittämistä?	</c:v>
                </c:pt>
                <c:pt idx="1">
                  <c:v>savukkeiden välittämistä?	</c:v>
                </c:pt>
                <c:pt idx="2">
                  <c:v>nuuskan välittämistä?	</c:v>
                </c:pt>
                <c:pt idx="3">
                  <c:v>nikotiinipussien välittämistä?	</c:v>
                </c:pt>
                <c:pt idx="4">
                  <c:v>sähkösavukkeiden välittämistä?</c:v>
                </c:pt>
                <c:pt idx="5">
                  <c:v>huumausaineiden välittämistä?	</c:v>
                </c:pt>
              </c:strCache>
            </c:strRef>
          </c:cat>
          <c:val>
            <c:numRef>
              <c:f>Sheet1!$E$2:$E$7</c:f>
              <c:numCache>
                <c:formatCode>General</c:formatCode>
                <c:ptCount val="6"/>
                <c:pt idx="0">
                  <c:v>0.68</c:v>
                </c:pt>
                <c:pt idx="1">
                  <c:v>0.71</c:v>
                </c:pt>
                <c:pt idx="2">
                  <c:v>0.72</c:v>
                </c:pt>
                <c:pt idx="3">
                  <c:v>0.69</c:v>
                </c:pt>
                <c:pt idx="4">
                  <c:v>0.55000000000000004</c:v>
                </c:pt>
                <c:pt idx="5">
                  <c:v>0.71</c:v>
                </c:pt>
              </c:numCache>
            </c:numRef>
          </c:val>
          <c:extLst>
            <c:ext xmlns:c16="http://schemas.microsoft.com/office/drawing/2014/chart" uri="{C3380CC4-5D6E-409C-BE32-E72D297353CC}">
              <c16:uniqueId val="{0000000D-CEA1-415F-B5AD-BB01F9D08FBE}"/>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CEA1-415F-B5AD-BB01F9D08FBE}"/>
                </c:ext>
              </c:extLst>
            </c:dLbl>
            <c:dLbl>
              <c:idx val="1"/>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CEA1-415F-B5AD-BB01F9D08FBE}"/>
                </c:ext>
              </c:extLst>
            </c:dLbl>
            <c:dLbl>
              <c:idx val="2"/>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CEA1-415F-B5AD-BB01F9D08FBE}"/>
                </c:ext>
              </c:extLst>
            </c:dLbl>
            <c:dLbl>
              <c:idx val="3"/>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CEA1-415F-B5AD-BB01F9D08FBE}"/>
                </c:ext>
              </c:extLst>
            </c:dLbl>
            <c:dLbl>
              <c:idx val="4"/>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CEA1-415F-B5AD-BB01F9D08FBE}"/>
                </c:ext>
              </c:extLst>
            </c:dLbl>
            <c:dLbl>
              <c:idx val="5"/>
              <c:tx>
                <c:rich>
                  <a:bodyPr/>
                  <a:lstStyle/>
                  <a:p>
                    <a:r>
                      <a:rPr lang="en-US"/>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CEA1-415F-B5AD-BB01F9D08FBE}"/>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alkoholin välittämistä?	</c:v>
                </c:pt>
                <c:pt idx="1">
                  <c:v>savukkeiden välittämistä?	</c:v>
                </c:pt>
                <c:pt idx="2">
                  <c:v>nuuskan välittämistä?	</c:v>
                </c:pt>
                <c:pt idx="3">
                  <c:v>nikotiinipussien välittämistä?	</c:v>
                </c:pt>
                <c:pt idx="4">
                  <c:v>sähkösavukkeiden välittämistä?</c:v>
                </c:pt>
                <c:pt idx="5">
                  <c:v>huumausaineiden välittämistä?	</c:v>
                </c:pt>
              </c:strCache>
            </c:strRef>
          </c:cat>
          <c:val>
            <c:numRef>
              <c:f>Sheet1!$F$2:$F$7</c:f>
              <c:numCache>
                <c:formatCode>General</c:formatCode>
                <c:ptCount val="6"/>
                <c:pt idx="0">
                  <c:v>0.13</c:v>
                </c:pt>
                <c:pt idx="1">
                  <c:v>0.15</c:v>
                </c:pt>
                <c:pt idx="2">
                  <c:v>0.15</c:v>
                </c:pt>
                <c:pt idx="3">
                  <c:v>0.15</c:v>
                </c:pt>
                <c:pt idx="4">
                  <c:v>0.15</c:v>
                </c:pt>
                <c:pt idx="5">
                  <c:v>0.16</c:v>
                </c:pt>
              </c:numCache>
            </c:numRef>
          </c:val>
          <c:extLst>
            <c:ext xmlns:c16="http://schemas.microsoft.com/office/drawing/2014/chart" uri="{C3380CC4-5D6E-409C-BE32-E72D297353CC}">
              <c16:uniqueId val="{00000014-CEA1-415F-B5AD-BB01F9D08FBE}"/>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68%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99DC-4EAE-B131-05EAE9B3F2FC}"/>
                </c:ext>
              </c:extLst>
            </c:dLbl>
            <c:dLbl>
              <c:idx val="1"/>
              <c:tx>
                <c:rich>
                  <a:bodyPr/>
                  <a:lstStyle/>
                  <a:p>
                    <a:r>
                      <a:rPr lang="en-US"/>
                      <a:t>78%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99DC-4EAE-B131-05EAE9B3F2FC}"/>
                </c:ext>
              </c:extLst>
            </c:dLbl>
            <c:dLbl>
              <c:idx val="2"/>
              <c:tx>
                <c:rich>
                  <a:bodyPr/>
                  <a:lstStyle/>
                  <a:p>
                    <a:r>
                      <a:rPr lang="en-US"/>
                      <a:t>50%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99DC-4EAE-B131-05EAE9B3F2FC}"/>
                </c:ext>
              </c:extLst>
            </c:dLbl>
            <c:dLbl>
              <c:idx val="3"/>
              <c:tx>
                <c:rich>
                  <a:bodyPr/>
                  <a:lstStyle/>
                  <a:p>
                    <a:r>
                      <a:rPr lang="en-US"/>
                      <a:t>44%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99DC-4EAE-B131-05EAE9B3F2FC}"/>
                </c:ext>
              </c:extLst>
            </c:dLbl>
            <c:dLbl>
              <c:idx val="4"/>
              <c:tx>
                <c:rich>
                  <a:bodyPr/>
                  <a:lstStyle/>
                  <a:p>
                    <a:r>
                      <a:rPr lang="en-US"/>
                      <a:t>78%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99DC-4EAE-B131-05EAE9B3F2FC}"/>
                </c:ext>
              </c:extLst>
            </c:dLbl>
            <c:dLbl>
              <c:idx val="5"/>
              <c:tx>
                <c:rich>
                  <a:bodyPr/>
                  <a:lstStyle/>
                  <a:p>
                    <a:r>
                      <a:rPr lang="en-US"/>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99DC-4EAE-B131-05EAE9B3F2FC}"/>
                </c:ext>
              </c:extLst>
            </c:dLbl>
            <c:dLbl>
              <c:idx val="6"/>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99DC-4EAE-B131-05EAE9B3F2FC}"/>
                </c:ext>
              </c:extLst>
            </c:dLbl>
            <c:dLbl>
              <c:idx val="7"/>
              <c:tx>
                <c:rich>
                  <a:bodyPr/>
                  <a:lstStyle/>
                  <a:p>
                    <a:r>
                      <a:rPr lang="en-US"/>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99DC-4EAE-B131-05EAE9B3F2FC}"/>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alkoholin käyttöä?	</c:v>
                </c:pt>
                <c:pt idx="1">
                  <c:v>tupakoimista?	</c:v>
                </c:pt>
                <c:pt idx="2">
                  <c:v>nuuskaamista?	</c:v>
                </c:pt>
                <c:pt idx="3">
                  <c:v>  nikotiinipussien käyttöä?	</c:v>
                </c:pt>
                <c:pt idx="4">
                  <c:v>sähkösavukkeiden käyttöä?	</c:v>
                </c:pt>
                <c:pt idx="5">
                  <c:v>kannabiksen käyttöä?	</c:v>
                </c:pt>
                <c:pt idx="6">
                  <c:v>muiden huumausaineiden?</c:v>
                </c:pt>
                <c:pt idx="7">
                  <c:v>rahapelaamista?</c:v>
                </c:pt>
              </c:strCache>
            </c:strRef>
          </c:cat>
          <c:val>
            <c:numRef>
              <c:f>Sheet1!$D$2:$D$9</c:f>
              <c:numCache>
                <c:formatCode>General</c:formatCode>
                <c:ptCount val="8"/>
                <c:pt idx="0">
                  <c:v>0.68</c:v>
                </c:pt>
                <c:pt idx="1">
                  <c:v>0.78</c:v>
                </c:pt>
                <c:pt idx="2">
                  <c:v>0.5</c:v>
                </c:pt>
                <c:pt idx="3">
                  <c:v>0.44</c:v>
                </c:pt>
                <c:pt idx="4">
                  <c:v>0.78</c:v>
                </c:pt>
                <c:pt idx="5">
                  <c:v>0.17</c:v>
                </c:pt>
                <c:pt idx="6">
                  <c:v>0.1</c:v>
                </c:pt>
                <c:pt idx="7">
                  <c:v>0.22</c:v>
                </c:pt>
              </c:numCache>
            </c:numRef>
          </c:val>
          <c:extLst>
            <c:ext xmlns:c16="http://schemas.microsoft.com/office/drawing/2014/chart" uri="{C3380CC4-5D6E-409C-BE32-E72D297353CC}">
              <c16:uniqueId val="{00000008-99DC-4EAE-B131-05EAE9B3F2FC}"/>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99DC-4EAE-B131-05EAE9B3F2FC}"/>
                </c:ext>
              </c:extLst>
            </c:dLbl>
            <c:dLbl>
              <c:idx val="1"/>
              <c:tx>
                <c:rich>
                  <a:bodyPr/>
                  <a:lstStyle/>
                  <a:p>
                    <a:r>
                      <a:rPr lang="en-US"/>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99DC-4EAE-B131-05EAE9B3F2FC}"/>
                </c:ext>
              </c:extLst>
            </c:dLbl>
            <c:dLbl>
              <c:idx val="2"/>
              <c:tx>
                <c:rich>
                  <a:bodyPr/>
                  <a:lstStyle/>
                  <a:p>
                    <a:r>
                      <a:rPr lang="en-US"/>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99DC-4EAE-B131-05EAE9B3F2FC}"/>
                </c:ext>
              </c:extLst>
            </c:dLbl>
            <c:dLbl>
              <c:idx val="3"/>
              <c:tx>
                <c:rich>
                  <a:bodyPr/>
                  <a:lstStyle/>
                  <a:p>
                    <a:r>
                      <a:rPr lang="en-US"/>
                      <a:t>31%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99DC-4EAE-B131-05EAE9B3F2FC}"/>
                </c:ext>
              </c:extLst>
            </c:dLbl>
            <c:dLbl>
              <c:idx val="4"/>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99DC-4EAE-B131-05EAE9B3F2FC}"/>
                </c:ext>
              </c:extLst>
            </c:dLbl>
            <c:dLbl>
              <c:idx val="5"/>
              <c:tx>
                <c:rich>
                  <a:bodyPr/>
                  <a:lstStyle/>
                  <a:p>
                    <a:r>
                      <a:rPr lang="en-US"/>
                      <a:t>64%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99DC-4EAE-B131-05EAE9B3F2FC}"/>
                </c:ext>
              </c:extLst>
            </c:dLbl>
            <c:dLbl>
              <c:idx val="6"/>
              <c:tx>
                <c:rich>
                  <a:bodyPr/>
                  <a:lstStyle/>
                  <a:p>
                    <a:r>
                      <a:rPr lang="en-US"/>
                      <a:t>62%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99DC-4EAE-B131-05EAE9B3F2FC}"/>
                </c:ext>
              </c:extLst>
            </c:dLbl>
            <c:dLbl>
              <c:idx val="7"/>
              <c:tx>
                <c:rich>
                  <a:bodyPr/>
                  <a:lstStyle/>
                  <a:p>
                    <a:r>
                      <a:rPr lang="en-US"/>
                      <a:t>57%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99DC-4EAE-B131-05EAE9B3F2FC}"/>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alkoholin käyttöä?	</c:v>
                </c:pt>
                <c:pt idx="1">
                  <c:v>tupakoimista?	</c:v>
                </c:pt>
                <c:pt idx="2">
                  <c:v>nuuskaamista?	</c:v>
                </c:pt>
                <c:pt idx="3">
                  <c:v>  nikotiinipussien käyttöä?	</c:v>
                </c:pt>
                <c:pt idx="4">
                  <c:v>sähkösavukkeiden käyttöä?	</c:v>
                </c:pt>
                <c:pt idx="5">
                  <c:v>kannabiksen käyttöä?	</c:v>
                </c:pt>
                <c:pt idx="6">
                  <c:v>muiden huumausaineiden?</c:v>
                </c:pt>
                <c:pt idx="7">
                  <c:v>rahapelaamista?</c:v>
                </c:pt>
              </c:strCache>
            </c:strRef>
          </c:cat>
          <c:val>
            <c:numRef>
              <c:f>Sheet1!$E$2:$E$9</c:f>
              <c:numCache>
                <c:formatCode>General</c:formatCode>
                <c:ptCount val="8"/>
                <c:pt idx="0">
                  <c:v>0.25</c:v>
                </c:pt>
                <c:pt idx="1">
                  <c:v>0.17</c:v>
                </c:pt>
                <c:pt idx="2">
                  <c:v>0.33</c:v>
                </c:pt>
                <c:pt idx="3">
                  <c:v>0.31</c:v>
                </c:pt>
                <c:pt idx="4">
                  <c:v>0.15</c:v>
                </c:pt>
                <c:pt idx="5">
                  <c:v>0.64</c:v>
                </c:pt>
                <c:pt idx="6">
                  <c:v>0.62</c:v>
                </c:pt>
                <c:pt idx="7">
                  <c:v>0.56999999999999995</c:v>
                </c:pt>
              </c:numCache>
            </c:numRef>
          </c:val>
          <c:extLst>
            <c:ext xmlns:c16="http://schemas.microsoft.com/office/drawing/2014/chart" uri="{C3380CC4-5D6E-409C-BE32-E72D297353CC}">
              <c16:uniqueId val="{00000011-99DC-4EAE-B131-05EAE9B3F2FC}"/>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99DC-4EAE-B131-05EAE9B3F2FC}"/>
                </c:ext>
              </c:extLst>
            </c:dLbl>
            <c:dLbl>
              <c:idx val="1"/>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99DC-4EAE-B131-05EAE9B3F2FC}"/>
                </c:ext>
              </c:extLst>
            </c:dLbl>
            <c:dLbl>
              <c:idx val="2"/>
              <c:tx>
                <c:rich>
                  <a:bodyPr/>
                  <a:lstStyle/>
                  <a:p>
                    <a:r>
                      <a:rPr lang="en-US"/>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99DC-4EAE-B131-05EAE9B3F2FC}"/>
                </c:ext>
              </c:extLst>
            </c:dLbl>
            <c:dLbl>
              <c:idx val="3"/>
              <c:tx>
                <c:rich>
                  <a:bodyPr/>
                  <a:lstStyle/>
                  <a:p>
                    <a:r>
                      <a:rPr lang="en-US"/>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99DC-4EAE-B131-05EAE9B3F2FC}"/>
                </c:ext>
              </c:extLst>
            </c:dLbl>
            <c:dLbl>
              <c:idx val="4"/>
              <c:tx>
                <c:rich>
                  <a:bodyPr/>
                  <a:lstStyle/>
                  <a:p>
                    <a:r>
                      <a:rPr lang="en-US"/>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99DC-4EAE-B131-05EAE9B3F2FC}"/>
                </c:ext>
              </c:extLst>
            </c:dLbl>
            <c:dLbl>
              <c:idx val="5"/>
              <c:tx>
                <c:rich>
                  <a:bodyPr/>
                  <a:lstStyle/>
                  <a:p>
                    <a:r>
                      <a:rPr lang="en-US"/>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99DC-4EAE-B131-05EAE9B3F2FC}"/>
                </c:ext>
              </c:extLst>
            </c:dLbl>
            <c:dLbl>
              <c:idx val="6"/>
              <c:tx>
                <c:rich>
                  <a:bodyPr/>
                  <a:lstStyle/>
                  <a:p>
                    <a:r>
                      <a:rPr lang="en-US"/>
                      <a:t>28%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99DC-4EAE-B131-05EAE9B3F2FC}"/>
                </c:ext>
              </c:extLst>
            </c:dLbl>
            <c:dLbl>
              <c:idx val="7"/>
              <c:tx>
                <c:rich>
                  <a:bodyPr/>
                  <a:lstStyle/>
                  <a:p>
                    <a:r>
                      <a:rPr lang="en-US"/>
                      <a:t>21%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99DC-4EAE-B131-05EAE9B3F2FC}"/>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alkoholin käyttöä?	</c:v>
                </c:pt>
                <c:pt idx="1">
                  <c:v>tupakoimista?	</c:v>
                </c:pt>
                <c:pt idx="2">
                  <c:v>nuuskaamista?	</c:v>
                </c:pt>
                <c:pt idx="3">
                  <c:v>  nikotiinipussien käyttöä?	</c:v>
                </c:pt>
                <c:pt idx="4">
                  <c:v>sähkösavukkeiden käyttöä?	</c:v>
                </c:pt>
                <c:pt idx="5">
                  <c:v>kannabiksen käyttöä?	</c:v>
                </c:pt>
                <c:pt idx="6">
                  <c:v>muiden huumausaineiden?</c:v>
                </c:pt>
                <c:pt idx="7">
                  <c:v>rahapelaamista?</c:v>
                </c:pt>
              </c:strCache>
            </c:strRef>
          </c:cat>
          <c:val>
            <c:numRef>
              <c:f>Sheet1!$F$2:$F$9</c:f>
              <c:numCache>
                <c:formatCode>General</c:formatCode>
                <c:ptCount val="8"/>
                <c:pt idx="0">
                  <c:v>7.0000000000000007E-2</c:v>
                </c:pt>
                <c:pt idx="1">
                  <c:v>0.05</c:v>
                </c:pt>
                <c:pt idx="2">
                  <c:v>0.17</c:v>
                </c:pt>
                <c:pt idx="3">
                  <c:v>0.25</c:v>
                </c:pt>
                <c:pt idx="4">
                  <c:v>7.0000000000000007E-2</c:v>
                </c:pt>
                <c:pt idx="5">
                  <c:v>0.19</c:v>
                </c:pt>
                <c:pt idx="6">
                  <c:v>0.28000000000000003</c:v>
                </c:pt>
                <c:pt idx="7">
                  <c:v>0.21</c:v>
                </c:pt>
              </c:numCache>
            </c:numRef>
          </c:val>
          <c:extLst>
            <c:ext xmlns:c16="http://schemas.microsoft.com/office/drawing/2014/chart" uri="{C3380CC4-5D6E-409C-BE32-E72D297353CC}">
              <c16:uniqueId val="{0000001A-99DC-4EAE-B131-05EAE9B3F2FC}"/>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359575100282275"/>
          <c:y val="2.2499999999999999E-2"/>
          <c:w val="0.46998440053483881"/>
          <c:h val="0.82731594488188975"/>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61%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6972-4F70-BCE9-B119918EA9D0}"/>
                </c:ext>
              </c:extLst>
            </c:dLbl>
            <c:dLbl>
              <c:idx val="1"/>
              <c:tx>
                <c:rich>
                  <a:bodyPr/>
                  <a:lstStyle/>
                  <a:p>
                    <a:r>
                      <a:rPr lang="en-US"/>
                      <a:t>61%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6972-4F70-BCE9-B119918EA9D0}"/>
                </c:ext>
              </c:extLst>
            </c:dLbl>
            <c:dLbl>
              <c:idx val="2"/>
              <c:tx>
                <c:rich>
                  <a:bodyPr/>
                  <a:lstStyle/>
                  <a:p>
                    <a:r>
                      <a:rPr lang="en-US"/>
                      <a:t>70%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6972-4F70-BCE9-B119918EA9D0}"/>
                </c:ext>
              </c:extLst>
            </c:dLbl>
            <c:dLbl>
              <c:idx val="3"/>
              <c:tx>
                <c:rich>
                  <a:bodyPr/>
                  <a:lstStyle/>
                  <a:p>
                    <a:r>
                      <a:rPr lang="en-US"/>
                      <a:t>64%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6972-4F70-BCE9-B119918EA9D0}"/>
                </c:ext>
              </c:extLst>
            </c:dLbl>
            <c:dLbl>
              <c:idx val="4"/>
              <c:tx>
                <c:rich>
                  <a:bodyPr/>
                  <a:lstStyle/>
                  <a:p>
                    <a:r>
                      <a:rPr lang="en-US"/>
                      <a:t>82%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6972-4F70-BCE9-B119918EA9D0}"/>
                </c:ext>
              </c:extLst>
            </c:dLbl>
            <c:dLbl>
              <c:idx val="5"/>
              <c:tx>
                <c:rich>
                  <a:bodyPr/>
                  <a:lstStyle/>
                  <a:p>
                    <a:r>
                      <a:rPr lang="en-US"/>
                      <a:t>76%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6972-4F70-BCE9-B119918EA9D0}"/>
                </c:ext>
              </c:extLst>
            </c:dLbl>
            <c:dLbl>
              <c:idx val="6"/>
              <c:tx>
                <c:rich>
                  <a:bodyPr/>
                  <a:lstStyle/>
                  <a:p>
                    <a:r>
                      <a:rPr lang="en-US"/>
                      <a:t>74%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6972-4F70-BCE9-B119918EA9D0}"/>
                </c:ext>
              </c:extLst>
            </c:dLbl>
            <c:dLbl>
              <c:idx val="7"/>
              <c:tx>
                <c:rich>
                  <a:bodyPr/>
                  <a:lstStyle/>
                  <a:p>
                    <a:r>
                      <a:rPr lang="en-US"/>
                      <a:t>48%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6972-4F70-BCE9-B119918EA9D0}"/>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alkoholin käyttöön?	</c:v>
                </c:pt>
                <c:pt idx="1">
                  <c:v>tupakointiin?</c:v>
                </c:pt>
                <c:pt idx="2">
                  <c:v>nuuskaamiseen?	</c:v>
                </c:pt>
                <c:pt idx="3">
                  <c:v>nikotiinipussien käyttöön?	</c:v>
                </c:pt>
                <c:pt idx="4">
                  <c:v>sähkösavukkeiden (vapet) käyttöön?	</c:v>
                </c:pt>
                <c:pt idx="5">
                  <c:v>kannabiskokeiluihin ja käyttöön?	</c:v>
                </c:pt>
                <c:pt idx="6">
                  <c:v>muiden huumausaineiden kokeiluihin ja käyttöön?	</c:v>
                </c:pt>
                <c:pt idx="7">
                  <c:v>rahapelaamiseen?	</c:v>
                </c:pt>
              </c:strCache>
            </c:strRef>
          </c:cat>
          <c:val>
            <c:numRef>
              <c:f>Sheet1!$D$2:$D$9</c:f>
              <c:numCache>
                <c:formatCode>General</c:formatCode>
                <c:ptCount val="8"/>
                <c:pt idx="0">
                  <c:v>0.61</c:v>
                </c:pt>
                <c:pt idx="1">
                  <c:v>0.61</c:v>
                </c:pt>
                <c:pt idx="2">
                  <c:v>0.7</c:v>
                </c:pt>
                <c:pt idx="3">
                  <c:v>0.64</c:v>
                </c:pt>
                <c:pt idx="4">
                  <c:v>0.82</c:v>
                </c:pt>
                <c:pt idx="5">
                  <c:v>0.76</c:v>
                </c:pt>
                <c:pt idx="6">
                  <c:v>0.74</c:v>
                </c:pt>
                <c:pt idx="7">
                  <c:v>0.48</c:v>
                </c:pt>
              </c:numCache>
            </c:numRef>
          </c:val>
          <c:extLst>
            <c:ext xmlns:c16="http://schemas.microsoft.com/office/drawing/2014/chart" uri="{C3380CC4-5D6E-409C-BE32-E72D297353CC}">
              <c16:uniqueId val="{00000008-6972-4F70-BCE9-B119918EA9D0}"/>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6972-4F70-BCE9-B119918EA9D0}"/>
                </c:ext>
              </c:extLst>
            </c:dLbl>
            <c:dLbl>
              <c:idx val="1"/>
              <c:tx>
                <c:rich>
                  <a:bodyPr/>
                  <a:lstStyle/>
                  <a:p>
                    <a:r>
                      <a:rPr lang="en-US"/>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6972-4F70-BCE9-B119918EA9D0}"/>
                </c:ext>
              </c:extLst>
            </c:dLbl>
            <c:dLbl>
              <c:idx val="2"/>
              <c:tx>
                <c:rich>
                  <a:bodyPr/>
                  <a:lstStyle/>
                  <a:p>
                    <a:r>
                      <a:rPr lang="en-US"/>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6972-4F70-BCE9-B119918EA9D0}"/>
                </c:ext>
              </c:extLst>
            </c:dLbl>
            <c:dLbl>
              <c:idx val="3"/>
              <c:tx>
                <c:rich>
                  <a:bodyPr/>
                  <a:lstStyle/>
                  <a:p>
                    <a:r>
                      <a:rPr lang="en-US"/>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6972-4F70-BCE9-B119918EA9D0}"/>
                </c:ext>
              </c:extLst>
            </c:dLbl>
            <c:dLbl>
              <c:idx val="4"/>
              <c:tx>
                <c:rich>
                  <a:bodyPr/>
                  <a:lstStyle/>
                  <a:p>
                    <a:r>
                      <a:rPr lang="en-US"/>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6972-4F70-BCE9-B119918EA9D0}"/>
                </c:ext>
              </c:extLst>
            </c:dLbl>
            <c:dLbl>
              <c:idx val="5"/>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6972-4F70-BCE9-B119918EA9D0}"/>
                </c:ext>
              </c:extLst>
            </c:dLbl>
            <c:dLbl>
              <c:idx val="6"/>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6972-4F70-BCE9-B119918EA9D0}"/>
                </c:ext>
              </c:extLst>
            </c:dLbl>
            <c:dLbl>
              <c:idx val="7"/>
              <c:tx>
                <c:rich>
                  <a:bodyPr/>
                  <a:lstStyle/>
                  <a:p>
                    <a:r>
                      <a:rPr lang="en-US"/>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6972-4F70-BCE9-B119918EA9D0}"/>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alkoholin käyttöön?	</c:v>
                </c:pt>
                <c:pt idx="1">
                  <c:v>tupakointiin?</c:v>
                </c:pt>
                <c:pt idx="2">
                  <c:v>nuuskaamiseen?	</c:v>
                </c:pt>
                <c:pt idx="3">
                  <c:v>nikotiinipussien käyttöön?	</c:v>
                </c:pt>
                <c:pt idx="4">
                  <c:v>sähkösavukkeiden (vapet) käyttöön?	</c:v>
                </c:pt>
                <c:pt idx="5">
                  <c:v>kannabiskokeiluihin ja käyttöön?	</c:v>
                </c:pt>
                <c:pt idx="6">
                  <c:v>muiden huumausaineiden kokeiluihin ja käyttöön?	</c:v>
                </c:pt>
                <c:pt idx="7">
                  <c:v>rahapelaamiseen?	</c:v>
                </c:pt>
              </c:strCache>
            </c:strRef>
          </c:cat>
          <c:val>
            <c:numRef>
              <c:f>Sheet1!$E$2:$E$9</c:f>
              <c:numCache>
                <c:formatCode>General</c:formatCode>
                <c:ptCount val="8"/>
                <c:pt idx="0">
                  <c:v>0.11</c:v>
                </c:pt>
                <c:pt idx="1">
                  <c:v>0.12</c:v>
                </c:pt>
                <c:pt idx="2">
                  <c:v>0.06</c:v>
                </c:pt>
                <c:pt idx="3">
                  <c:v>7.0000000000000007E-2</c:v>
                </c:pt>
                <c:pt idx="4">
                  <c:v>0.03</c:v>
                </c:pt>
                <c:pt idx="5">
                  <c:v>0.05</c:v>
                </c:pt>
                <c:pt idx="6">
                  <c:v>0.05</c:v>
                </c:pt>
                <c:pt idx="7">
                  <c:v>0.16</c:v>
                </c:pt>
              </c:numCache>
            </c:numRef>
          </c:val>
          <c:extLst>
            <c:ext xmlns:c16="http://schemas.microsoft.com/office/drawing/2014/chart" uri="{C3380CC4-5D6E-409C-BE32-E72D297353CC}">
              <c16:uniqueId val="{00000011-6972-4F70-BCE9-B119918EA9D0}"/>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28%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6972-4F70-BCE9-B119918EA9D0}"/>
                </c:ext>
              </c:extLst>
            </c:dLbl>
            <c:dLbl>
              <c:idx val="1"/>
              <c:tx>
                <c:rich>
                  <a:bodyPr/>
                  <a:lstStyle/>
                  <a:p>
                    <a:r>
                      <a:rPr lang="en-US"/>
                      <a:t>27%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6972-4F70-BCE9-B119918EA9D0}"/>
                </c:ext>
              </c:extLst>
            </c:dLbl>
            <c:dLbl>
              <c:idx val="2"/>
              <c:tx>
                <c:rich>
                  <a:bodyPr/>
                  <a:lstStyle/>
                  <a:p>
                    <a:r>
                      <a:rPr lang="en-US"/>
                      <a:t>24%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6972-4F70-BCE9-B119918EA9D0}"/>
                </c:ext>
              </c:extLst>
            </c:dLbl>
            <c:dLbl>
              <c:idx val="3"/>
              <c:tx>
                <c:rich>
                  <a:bodyPr/>
                  <a:lstStyle/>
                  <a:p>
                    <a:r>
                      <a:rPr lang="en-US"/>
                      <a:t>29%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6972-4F70-BCE9-B119918EA9D0}"/>
                </c:ext>
              </c:extLst>
            </c:dLbl>
            <c:dLbl>
              <c:idx val="4"/>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6972-4F70-BCE9-B119918EA9D0}"/>
                </c:ext>
              </c:extLst>
            </c:dLbl>
            <c:dLbl>
              <c:idx val="5"/>
              <c:tx>
                <c:rich>
                  <a:bodyPr/>
                  <a:lstStyle/>
                  <a:p>
                    <a:r>
                      <a:rPr lang="en-US"/>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6972-4F70-BCE9-B119918EA9D0}"/>
                </c:ext>
              </c:extLst>
            </c:dLbl>
            <c:dLbl>
              <c:idx val="6"/>
              <c:tx>
                <c:rich>
                  <a:bodyPr/>
                  <a:lstStyle/>
                  <a:p>
                    <a:r>
                      <a:rPr lang="en-US"/>
                      <a:t>21%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6972-4F70-BCE9-B119918EA9D0}"/>
                </c:ext>
              </c:extLst>
            </c:dLbl>
            <c:dLbl>
              <c:idx val="7"/>
              <c:tx>
                <c:rich>
                  <a:bodyPr/>
                  <a:lstStyle/>
                  <a:p>
                    <a:r>
                      <a:rPr lang="en-US"/>
                      <a:t>36%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6972-4F70-BCE9-B119918EA9D0}"/>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alkoholin käyttöön?	</c:v>
                </c:pt>
                <c:pt idx="1">
                  <c:v>tupakointiin?</c:v>
                </c:pt>
                <c:pt idx="2">
                  <c:v>nuuskaamiseen?	</c:v>
                </c:pt>
                <c:pt idx="3">
                  <c:v>nikotiinipussien käyttöön?	</c:v>
                </c:pt>
                <c:pt idx="4">
                  <c:v>sähkösavukkeiden (vapet) käyttöön?	</c:v>
                </c:pt>
                <c:pt idx="5">
                  <c:v>kannabiskokeiluihin ja käyttöön?	</c:v>
                </c:pt>
                <c:pt idx="6">
                  <c:v>muiden huumausaineiden kokeiluihin ja käyttöön?	</c:v>
                </c:pt>
                <c:pt idx="7">
                  <c:v>rahapelaamiseen?	</c:v>
                </c:pt>
              </c:strCache>
            </c:strRef>
          </c:cat>
          <c:val>
            <c:numRef>
              <c:f>Sheet1!$F$2:$F$9</c:f>
              <c:numCache>
                <c:formatCode>General</c:formatCode>
                <c:ptCount val="8"/>
                <c:pt idx="0">
                  <c:v>0.28000000000000003</c:v>
                </c:pt>
                <c:pt idx="1">
                  <c:v>0.27</c:v>
                </c:pt>
                <c:pt idx="2">
                  <c:v>0.24</c:v>
                </c:pt>
                <c:pt idx="3">
                  <c:v>0.28999999999999998</c:v>
                </c:pt>
                <c:pt idx="4">
                  <c:v>0.15</c:v>
                </c:pt>
                <c:pt idx="5">
                  <c:v>0.19</c:v>
                </c:pt>
                <c:pt idx="6">
                  <c:v>0.21</c:v>
                </c:pt>
                <c:pt idx="7">
                  <c:v>0.36</c:v>
                </c:pt>
              </c:numCache>
            </c:numRef>
          </c:val>
          <c:extLst>
            <c:ext xmlns:c16="http://schemas.microsoft.com/office/drawing/2014/chart" uri="{C3380CC4-5D6E-409C-BE32-E72D297353CC}">
              <c16:uniqueId val="{0000001A-6972-4F70-BCE9-B119918EA9D0}"/>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83541096703472"/>
          <c:y val="2.75E-2"/>
          <c:w val="0.44182900696512506"/>
          <c:h val="0.81901102362204725"/>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1C6F-4454-AB6E-97F05804B158}"/>
                </c:ext>
              </c:extLst>
            </c:dLbl>
            <c:dLbl>
              <c:idx val="1"/>
              <c:tx>
                <c:rich>
                  <a:bodyPr/>
                  <a:lstStyle/>
                  <a:p>
                    <a:r>
                      <a:rPr lang="en-US"/>
                      <a:t>30%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1C6F-4454-AB6E-97F05804B158}"/>
                </c:ext>
              </c:extLst>
            </c:dLbl>
            <c:dLbl>
              <c:idx val="2"/>
              <c:tx>
                <c:rich>
                  <a:bodyPr/>
                  <a:lstStyle/>
                  <a:p>
                    <a:r>
                      <a:rPr lang="en-US"/>
                      <a:t>45%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1C6F-4454-AB6E-97F05804B158}"/>
                </c:ext>
              </c:extLst>
            </c:dLbl>
            <c:dLbl>
              <c:idx val="3"/>
              <c:tx>
                <c:rich>
                  <a:bodyPr/>
                  <a:lstStyle/>
                  <a:p>
                    <a:r>
                      <a:rPr lang="en-US"/>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1C6F-4454-AB6E-97F05804B158}"/>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alkoholia?	</c:v>
                </c:pt>
                <c:pt idx="1">
                  <c:v>muita päihteitä?	</c:v>
                </c:pt>
                <c:pt idx="2">
                  <c:v>tupakka- ja nikotiinituotteita?	</c:v>
                </c:pt>
                <c:pt idx="3">
                  <c:v>rahapelejä?	</c:v>
                </c:pt>
              </c:strCache>
            </c:strRef>
          </c:cat>
          <c:val>
            <c:numRef>
              <c:f>Sheet1!$D$2:$D$5</c:f>
              <c:numCache>
                <c:formatCode>General</c:formatCode>
                <c:ptCount val="4"/>
                <c:pt idx="0">
                  <c:v>0.25</c:v>
                </c:pt>
                <c:pt idx="1">
                  <c:v>0.3</c:v>
                </c:pt>
                <c:pt idx="2">
                  <c:v>0.45</c:v>
                </c:pt>
                <c:pt idx="3">
                  <c:v>0.11</c:v>
                </c:pt>
              </c:numCache>
            </c:numRef>
          </c:val>
          <c:extLst>
            <c:ext xmlns:c16="http://schemas.microsoft.com/office/drawing/2014/chart" uri="{C3380CC4-5D6E-409C-BE32-E72D297353CC}">
              <c16:uniqueId val="{00000004-1C6F-4454-AB6E-97F05804B158}"/>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37%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1C6F-4454-AB6E-97F05804B158}"/>
                </c:ext>
              </c:extLst>
            </c:dLbl>
            <c:dLbl>
              <c:idx val="1"/>
              <c:tx>
                <c:rich>
                  <a:bodyPr/>
                  <a:lstStyle/>
                  <a:p>
                    <a:r>
                      <a:rPr lang="en-US"/>
                      <a:t>24%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1C6F-4454-AB6E-97F05804B158}"/>
                </c:ext>
              </c:extLst>
            </c:dLbl>
            <c:dLbl>
              <c:idx val="2"/>
              <c:tx>
                <c:rich>
                  <a:bodyPr/>
                  <a:lstStyle/>
                  <a:p>
                    <a:r>
                      <a:rPr lang="en-US"/>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1C6F-4454-AB6E-97F05804B158}"/>
                </c:ext>
              </c:extLst>
            </c:dLbl>
            <c:dLbl>
              <c:idx val="3"/>
              <c:tx>
                <c:rich>
                  <a:bodyPr/>
                  <a:lstStyle/>
                  <a:p>
                    <a:r>
                      <a:rPr lang="en-US"/>
                      <a:t>34%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1C6F-4454-AB6E-97F05804B158}"/>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alkoholia?	</c:v>
                </c:pt>
                <c:pt idx="1">
                  <c:v>muita päihteitä?	</c:v>
                </c:pt>
                <c:pt idx="2">
                  <c:v>tupakka- ja nikotiinituotteita?	</c:v>
                </c:pt>
                <c:pt idx="3">
                  <c:v>rahapelejä?	</c:v>
                </c:pt>
              </c:strCache>
            </c:strRef>
          </c:cat>
          <c:val>
            <c:numRef>
              <c:f>Sheet1!$E$2:$E$5</c:f>
              <c:numCache>
                <c:formatCode>General</c:formatCode>
                <c:ptCount val="4"/>
                <c:pt idx="0">
                  <c:v>0.37</c:v>
                </c:pt>
                <c:pt idx="1">
                  <c:v>0.24</c:v>
                </c:pt>
                <c:pt idx="2">
                  <c:v>0.25</c:v>
                </c:pt>
                <c:pt idx="3">
                  <c:v>0.34</c:v>
                </c:pt>
              </c:numCache>
            </c:numRef>
          </c:val>
          <c:extLst>
            <c:ext xmlns:c16="http://schemas.microsoft.com/office/drawing/2014/chart" uri="{C3380CC4-5D6E-409C-BE32-E72D297353CC}">
              <c16:uniqueId val="{00000009-1C6F-4454-AB6E-97F05804B158}"/>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38%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1C6F-4454-AB6E-97F05804B158}"/>
                </c:ext>
              </c:extLst>
            </c:dLbl>
            <c:dLbl>
              <c:idx val="1"/>
              <c:tx>
                <c:rich>
                  <a:bodyPr/>
                  <a:lstStyle/>
                  <a:p>
                    <a:r>
                      <a:rPr lang="en-US"/>
                      <a:t>46%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1C6F-4454-AB6E-97F05804B158}"/>
                </c:ext>
              </c:extLst>
            </c:dLbl>
            <c:dLbl>
              <c:idx val="2"/>
              <c:tx>
                <c:rich>
                  <a:bodyPr/>
                  <a:lstStyle/>
                  <a:p>
                    <a:r>
                      <a:rPr lang="en-US"/>
                      <a:t>30%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1C6F-4454-AB6E-97F05804B158}"/>
                </c:ext>
              </c:extLst>
            </c:dLbl>
            <c:dLbl>
              <c:idx val="3"/>
              <c:tx>
                <c:rich>
                  <a:bodyPr/>
                  <a:lstStyle/>
                  <a:p>
                    <a:r>
                      <a:rPr lang="en-US"/>
                      <a:t>55%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1C6F-4454-AB6E-97F05804B158}"/>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alkoholia?	</c:v>
                </c:pt>
                <c:pt idx="1">
                  <c:v>muita päihteitä?	</c:v>
                </c:pt>
                <c:pt idx="2">
                  <c:v>tupakka- ja nikotiinituotteita?	</c:v>
                </c:pt>
                <c:pt idx="3">
                  <c:v>rahapelejä?	</c:v>
                </c:pt>
              </c:strCache>
            </c:strRef>
          </c:cat>
          <c:val>
            <c:numRef>
              <c:f>Sheet1!$F$2:$F$5</c:f>
              <c:numCache>
                <c:formatCode>General</c:formatCode>
                <c:ptCount val="4"/>
                <c:pt idx="0">
                  <c:v>0.38</c:v>
                </c:pt>
                <c:pt idx="1">
                  <c:v>0.46</c:v>
                </c:pt>
                <c:pt idx="2">
                  <c:v>0.3</c:v>
                </c:pt>
                <c:pt idx="3">
                  <c:v>0.55000000000000004</c:v>
                </c:pt>
              </c:numCache>
            </c:numRef>
          </c:val>
          <c:extLst>
            <c:ext xmlns:c16="http://schemas.microsoft.com/office/drawing/2014/chart" uri="{C3380CC4-5D6E-409C-BE32-E72D297353CC}">
              <c16:uniqueId val="{0000000E-1C6F-4454-AB6E-97F05804B158}"/>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crossAx val="67451136"/>
        <c:crosses val="autoZero"/>
        <c:crossBetween val="between"/>
      </c:valAx>
    </c:plotArea>
    <c:legend>
      <c:legendPos val="b"/>
      <c:overlay val="0"/>
    </c:legend>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Oletko viimeisen 12 kuukauden aikana pelännyt kadulla tai muulla julkisella paikalla kohtaamiasi päihtyneitä henkilöitä?</c:v>
                </c:pt>
              </c:strCache>
            </c:strRef>
          </c:tx>
          <c:spPr>
            <a:solidFill>
              <a:srgbClr val="234C5A"/>
            </a:solidFill>
            <a:ln>
              <a:solidFill>
                <a:srgbClr val="234C5A"/>
              </a:solidFill>
            </a:ln>
          </c:spPr>
          <c:invertIfNegative val="0"/>
          <c:dLbls>
            <c:dLbl>
              <c:idx val="0"/>
              <c:tx>
                <c:rich>
                  <a:bodyPr/>
                  <a:lstStyle/>
                  <a:p>
                    <a:r>
                      <a:rPr lang="en-US"/>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B987-4880-8DD3-94221BC36D2D}"/>
                </c:ext>
              </c:extLst>
            </c:dLbl>
            <c:dLbl>
              <c:idx val="1"/>
              <c:tx>
                <c:rich>
                  <a:bodyPr/>
                  <a:lstStyle/>
                  <a:p>
                    <a:r>
                      <a:rPr lang="en-US"/>
                      <a:t>64%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B987-4880-8DD3-94221BC36D2D}"/>
                </c:ext>
              </c:extLst>
            </c:dLbl>
            <c:dLbl>
              <c:idx val="2"/>
              <c:layout>
                <c:manualLayout>
                  <c:x val="-2.7160525291695299E-3"/>
                  <c:y val="5.4352105443342315E-3"/>
                </c:manualLayout>
              </c:layout>
              <c:tx>
                <c:rich>
                  <a:bodyPr/>
                  <a:lstStyle/>
                  <a:p>
                    <a:pPr>
                      <a:defRPr>
                        <a:solidFill>
                          <a:schemeClr val="tx1"/>
                        </a:solidFill>
                      </a:defRPr>
                    </a:pPr>
                    <a:r>
                      <a:rPr lang="en-US">
                        <a:solidFill>
                          <a:schemeClr val="tx1"/>
                        </a:solidFill>
                      </a:rPr>
                      <a:t>3%</a:t>
                    </a:r>
                  </a:p>
                </c:rich>
              </c:tx>
              <c:spPr>
                <a:noFill/>
                <a:ln>
                  <a:noFill/>
                </a:ln>
                <a:effectLst/>
              </c:spPr>
              <c:dLblPos val="outEnd"/>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B987-4880-8DD3-94221BC36D2D}"/>
                </c:ext>
              </c:extLst>
            </c:dLbl>
            <c:dLbl>
              <c:idx val="3"/>
              <c:tx>
                <c:rich>
                  <a:bodyPr/>
                  <a:lstStyle/>
                  <a:p>
                    <a:r>
                      <a:rPr lang="en-US"/>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B987-4880-8DD3-94221BC36D2D}"/>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Kyllä</c:v>
                </c:pt>
                <c:pt idx="1">
                  <c:v>Ei</c:v>
                </c:pt>
                <c:pt idx="2">
                  <c:v>En osaa sanoa</c:v>
                </c:pt>
                <c:pt idx="3">
                  <c:v>En ole tavannut päihtyneitä henkilöitä</c:v>
                </c:pt>
              </c:strCache>
            </c:strRef>
          </c:cat>
          <c:val>
            <c:numRef>
              <c:f>Sheet1!$D$2:$D$5</c:f>
              <c:numCache>
                <c:formatCode>General</c:formatCode>
                <c:ptCount val="4"/>
                <c:pt idx="0">
                  <c:v>0.26</c:v>
                </c:pt>
                <c:pt idx="1">
                  <c:v>0.64</c:v>
                </c:pt>
                <c:pt idx="2">
                  <c:v>0.03</c:v>
                </c:pt>
                <c:pt idx="3">
                  <c:v>7.0000000000000007E-2</c:v>
                </c:pt>
              </c:numCache>
            </c:numRef>
          </c:val>
          <c:extLst>
            <c:ext xmlns:c16="http://schemas.microsoft.com/office/drawing/2014/chart" uri="{C3380CC4-5D6E-409C-BE32-E72D297353CC}">
              <c16:uniqueId val="{00000004-B987-4880-8DD3-94221BC36D2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crossAx val="67451136"/>
        <c:crosses val="autoZero"/>
        <c:crossBetween val="between"/>
      </c:valAx>
    </c:plotArea>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Oletko kunnassasi viimeisen 12 kuukauden aikana altistunut tupakansavulle tai sähkösavukkeen höyryille kadulla tai muulla julkisella paikalla niin, että olet kokenut siitä olleen sinulle haittaa?</c:v>
                </c:pt>
              </c:strCache>
            </c:strRef>
          </c:tx>
          <c:spPr>
            <a:solidFill>
              <a:srgbClr val="234C5A"/>
            </a:solidFill>
            <a:ln>
              <a:solidFill>
                <a:srgbClr val="234C5A"/>
              </a:solidFill>
            </a:ln>
          </c:spPr>
          <c:invertIfNegative val="0"/>
          <c:dLbls>
            <c:dLbl>
              <c:idx val="0"/>
              <c:tx>
                <c:rich>
                  <a:bodyPr/>
                  <a:lstStyle/>
                  <a:p>
                    <a:r>
                      <a:rPr lang="en-US"/>
                      <a:t>35%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88A0-4992-9904-43A9E1C94999}"/>
                </c:ext>
              </c:extLst>
            </c:dLbl>
            <c:dLbl>
              <c:idx val="1"/>
              <c:tx>
                <c:rich>
                  <a:bodyPr/>
                  <a:lstStyle/>
                  <a:p>
                    <a:r>
                      <a:rPr lang="en-US"/>
                      <a:t>57%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88A0-4992-9904-43A9E1C94999}"/>
                </c:ext>
              </c:extLst>
            </c:dLbl>
            <c:dLbl>
              <c:idx val="2"/>
              <c:tx>
                <c:rich>
                  <a:bodyPr/>
                  <a:lstStyle/>
                  <a:p>
                    <a:r>
                      <a:rPr lang="en-US"/>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88A0-4992-9904-43A9E1C94999}"/>
                </c:ext>
              </c:extLst>
            </c:dLbl>
            <c:spPr>
              <a:noFill/>
              <a:ln>
                <a:noFill/>
              </a:ln>
              <a:effectLst/>
            </c:spPr>
            <c:txPr>
              <a:bodyPr/>
              <a:lstStyle/>
              <a:p>
                <a:pPr>
                  <a:defRPr>
                    <a:solidFill>
                      <a:schemeClr val="bg1"/>
                    </a:solidFill>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Kyllä, missä paikoissa?  </c:v>
                </c:pt>
                <c:pt idx="1">
                  <c:v>En</c:v>
                </c:pt>
                <c:pt idx="2">
                  <c:v>En osaa sanoa </c:v>
                </c:pt>
              </c:strCache>
            </c:strRef>
          </c:cat>
          <c:val>
            <c:numRef>
              <c:f>Sheet1!$D$2:$D$4</c:f>
              <c:numCache>
                <c:formatCode>General</c:formatCode>
                <c:ptCount val="3"/>
                <c:pt idx="0">
                  <c:v>0.35</c:v>
                </c:pt>
                <c:pt idx="1">
                  <c:v>0.56999999999999995</c:v>
                </c:pt>
                <c:pt idx="2">
                  <c:v>0.08</c:v>
                </c:pt>
              </c:numCache>
            </c:numRef>
          </c:val>
          <c:extLst>
            <c:ext xmlns:c16="http://schemas.microsoft.com/office/drawing/2014/chart" uri="{C3380CC4-5D6E-409C-BE32-E72D297353CC}">
              <c16:uniqueId val="{00000003-88A0-4992-9904-43A9E1C94999}"/>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crossAx val="67451136"/>
        <c:crosses val="autoZero"/>
        <c:crossBetween val="between"/>
      </c:valAx>
    </c:plotArea>
    <c:plotVisOnly val="1"/>
    <c:dispBlanksAs val="zero"/>
    <c:showDLblsOverMax val="1"/>
  </c:chart>
  <c:txPr>
    <a:bodyPr/>
    <a:lstStyle/>
    <a:p>
      <a:pPr>
        <a:defRPr sz="1400" smtId="4294967295">
          <a:solidFill>
            <a:schemeClr val="tx1"/>
          </a:solidFill>
        </a:defRPr>
      </a:pPr>
      <a:endParaRPr lang="fi-FI"/>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rgbClr val="1D6052"/>
        </a:solidFill>
        <a:effectLst/>
      </p:bgPr>
    </p:bg>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09AC2ACC-6295-48EE-A1DE-6D39FD808B1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2069" y="0"/>
            <a:ext cx="13424069" cy="6858000"/>
          </a:xfrm>
          <a:prstGeom prst="rect">
            <a:avLst/>
          </a:prstGeom>
        </p:spPr>
      </p:pic>
      <p:sp>
        <p:nvSpPr>
          <p:cNvPr id="2" name="Otsikko 1">
            <a:extLst>
              <a:ext uri="{FF2B5EF4-FFF2-40B4-BE49-F238E27FC236}">
                <a16:creationId xmlns:a16="http://schemas.microsoft.com/office/drawing/2014/main" id="{0046CA05-E602-46A7-950F-DF6EB9545F6B}"/>
              </a:ext>
            </a:extLst>
          </p:cNvPr>
          <p:cNvSpPr>
            <a:spLocks noGrp="1"/>
          </p:cNvSpPr>
          <p:nvPr>
            <p:ph type="ctrTitle"/>
          </p:nvPr>
        </p:nvSpPr>
        <p:spPr>
          <a:xfrm>
            <a:off x="1524000" y="1390649"/>
            <a:ext cx="4905375" cy="2119313"/>
          </a:xfrm>
        </p:spPr>
        <p:txBody>
          <a:bodyPr anchor="b">
            <a:normAutofit/>
          </a:bodyPr>
          <a:lstStyle>
            <a:lvl1pPr algn="ctr">
              <a:defRPr sz="4800">
                <a:latin typeface="Arial" panose="020B0604020202020204" pitchFamily="34" charset="0"/>
                <a:cs typeface="Arial" panose="020B0604020202020204" pitchFamily="34" charset="0"/>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6806AED2-95F3-45F0-B85B-3F249CCE0211}"/>
              </a:ext>
            </a:extLst>
          </p:cNvPr>
          <p:cNvSpPr>
            <a:spLocks noGrp="1"/>
          </p:cNvSpPr>
          <p:nvPr>
            <p:ph type="subTitle" idx="1"/>
          </p:nvPr>
        </p:nvSpPr>
        <p:spPr>
          <a:xfrm>
            <a:off x="1524000" y="3602038"/>
            <a:ext cx="4905375" cy="844305"/>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50A83A19-1823-4BA7-B9F5-2DAD328521AC}"/>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A6457FD2-E033-4C23-8A44-333BE2DED899}"/>
              </a:ext>
            </a:extLst>
          </p:cNvPr>
          <p:cNvSpPr>
            <a:spLocks noGrp="1"/>
          </p:cNvSpPr>
          <p:nvPr>
            <p:ph type="ftr" sz="quarter" idx="11"/>
          </p:nvPr>
        </p:nvSpPr>
        <p:spPr/>
        <p:txBody>
          <a:bodyPr/>
          <a:lstStyle/>
          <a:p>
            <a:endParaRPr lang="fi-FI"/>
          </a:p>
        </p:txBody>
      </p:sp>
      <p:pic>
        <p:nvPicPr>
          <p:cNvPr id="12" name="Kuva 11">
            <a:extLst>
              <a:ext uri="{FF2B5EF4-FFF2-40B4-BE49-F238E27FC236}">
                <a16:creationId xmlns:a16="http://schemas.microsoft.com/office/drawing/2014/main" id="{019C0436-F65C-436A-BF34-69A2CFAEF2B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52699" y="5084518"/>
            <a:ext cx="2847975" cy="1135307"/>
          </a:xfrm>
          <a:prstGeom prst="rect">
            <a:avLst/>
          </a:prstGeom>
        </p:spPr>
      </p:pic>
    </p:spTree>
    <p:extLst>
      <p:ext uri="{BB962C8B-B14F-4D97-AF65-F5344CB8AC3E}">
        <p14:creationId xmlns:p14="http://schemas.microsoft.com/office/powerpoint/2010/main" val="1285509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D621CE1-003F-49FC-B5F3-D61DDE906FA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7D6DB6CC-4D7A-4A94-9399-1BAAD108C55D}"/>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76EE839-CBFF-4E8E-BC12-B4A85F5E17A3}"/>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3C1F7A1A-20A0-45F8-A35B-904D40D897A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11D85A4-A6AB-4A87-8E57-12412E8B6C0D}"/>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4163869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E444AB67-098F-4766-9C72-1107433EF89B}"/>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E15D5D50-4621-4126-9F8F-5C3EC13FE21C}"/>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432EE52-F9B8-492A-86F8-F00F7D727716}"/>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481902E6-EA8A-415F-811D-28591D4F7E9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267712F-5280-41D1-8440-879E6E0F7ECB}"/>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4205286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ukautettu asette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727D35-6EBD-4295-80E0-955681992AED}"/>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04985CCA-7DBB-47CF-B308-FBB18170F630}"/>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4" name="Alatunnisteen paikkamerkki 3">
            <a:extLst>
              <a:ext uri="{FF2B5EF4-FFF2-40B4-BE49-F238E27FC236}">
                <a16:creationId xmlns:a16="http://schemas.microsoft.com/office/drawing/2014/main" id="{1FBF807D-BF0F-44C3-B314-5BFA27C195E3}"/>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625E22B-1376-4FE1-8A6E-400FF1AE8ED9}"/>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3670374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D2E4D42-F7B0-4FA8-89C5-6854CE5F41D5}"/>
              </a:ext>
            </a:extLst>
          </p:cNvPr>
          <p:cNvSpPr>
            <a:spLocks noGrp="1"/>
          </p:cNvSpPr>
          <p:nvPr>
            <p:ph type="title"/>
          </p:nvPr>
        </p:nvSpPr>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A677C325-4B89-4904-9743-4D43B4F62435}"/>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E336D0B-21B6-4537-A269-1B70D1E0EFA7}"/>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4057599A-6FAE-4FFE-8846-39E4C1F4B36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B083FC4-4496-4B72-B3FC-CF904F67BF16}"/>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1284773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88507C-8365-49BD-AD46-D7BB3492C498}"/>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75CEBA7E-2A3B-419A-82F8-48C6E7B09D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6158B19D-30EA-499F-9027-69AB9939444A}"/>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0A8A98C9-49DE-4B01-8BBF-B0B28F2E406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4A9DFB7-B3D0-46E9-82BB-832B99222AAE}"/>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1870634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531B60-3A16-4C9D-A2C5-87BDFD3306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CC346C98-E08E-4AA6-8749-C40E85AA33E1}"/>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5EC30FF-9906-420F-AAD8-4D1C14A3C966}"/>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777FDE0D-E2E6-4E85-899D-8895B1C54130}"/>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6" name="Alatunnisteen paikkamerkki 5">
            <a:extLst>
              <a:ext uri="{FF2B5EF4-FFF2-40B4-BE49-F238E27FC236}">
                <a16:creationId xmlns:a16="http://schemas.microsoft.com/office/drawing/2014/main" id="{D561364B-1C8F-40B1-AC6F-1907ABEA80B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70391E7A-A7F8-4900-9190-0B2AE6A6F6AD}"/>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3488658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CF8469-9ED5-4F40-B80C-AA12EAC6A2EE}"/>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49B359BA-5272-4210-9AEB-CC9793705D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E284FFB-FCE6-4123-A83F-5EE35711B835}"/>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7DE8674-3550-47B8-B8A2-B24158F045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7488ADF4-8A4C-4F9F-A247-D5320B24F447}"/>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49D969D6-002B-434E-9F0C-3BDFB4324D69}"/>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8" name="Alatunnisteen paikkamerkki 7">
            <a:extLst>
              <a:ext uri="{FF2B5EF4-FFF2-40B4-BE49-F238E27FC236}">
                <a16:creationId xmlns:a16="http://schemas.microsoft.com/office/drawing/2014/main" id="{A5C7C909-AC5F-47C1-ADA5-B68B5C92C2C0}"/>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C4709791-32EE-4292-945F-2FD558B36A28}"/>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266558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2F3BD1-6733-4511-9670-21A5EABF9A9E}"/>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43EDA401-80DB-4018-9E53-722BEC60DC03}"/>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4" name="Alatunnisteen paikkamerkki 3">
            <a:extLst>
              <a:ext uri="{FF2B5EF4-FFF2-40B4-BE49-F238E27FC236}">
                <a16:creationId xmlns:a16="http://schemas.microsoft.com/office/drawing/2014/main" id="{DA38CF0F-E961-4DCB-B71B-F07B08E97ED8}"/>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69868FFB-39C3-4832-AB5F-E621ED483118}"/>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713514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926BF8BA-208E-4BF0-9C08-EE9BDAB1F244}"/>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3" name="Alatunnisteen paikkamerkki 2">
            <a:extLst>
              <a:ext uri="{FF2B5EF4-FFF2-40B4-BE49-F238E27FC236}">
                <a16:creationId xmlns:a16="http://schemas.microsoft.com/office/drawing/2014/main" id="{7CAD1E05-2210-461D-8A8C-1AFE5A7E88D3}"/>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9D4E6E03-8DEC-4953-886E-EBDA592E3085}"/>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1549405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4E9F7B-5D97-4D9F-8959-82B83ABED19B}"/>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7C922588-3D1C-40CF-83CA-7ECD75C924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0086640E-F178-4C55-8045-2AC70AAB09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B6021CC1-C461-47D5-99F3-B16869D8B45F}"/>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6" name="Alatunnisteen paikkamerkki 5">
            <a:extLst>
              <a:ext uri="{FF2B5EF4-FFF2-40B4-BE49-F238E27FC236}">
                <a16:creationId xmlns:a16="http://schemas.microsoft.com/office/drawing/2014/main" id="{90C5CEA5-BC18-40A4-BAF6-BFD7B7B99DE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ECDC0ED-BB7E-475D-8412-E97527680594}"/>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92584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3BC7E1-A55D-415C-93EB-5C2C83F9121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043834B0-EA7B-4B3B-AFEA-E20223C5F0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Tekstin paikkamerkki 3">
            <a:extLst>
              <a:ext uri="{FF2B5EF4-FFF2-40B4-BE49-F238E27FC236}">
                <a16:creationId xmlns:a16="http://schemas.microsoft.com/office/drawing/2014/main" id="{FE114F9C-81EA-434D-ACE6-3F2E534FB6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578E7B61-96E2-4B04-B620-8BBBF92BA11F}"/>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6" name="Alatunnisteen paikkamerkki 5">
            <a:extLst>
              <a:ext uri="{FF2B5EF4-FFF2-40B4-BE49-F238E27FC236}">
                <a16:creationId xmlns:a16="http://schemas.microsoft.com/office/drawing/2014/main" id="{8D8CB648-FC46-4F81-86F6-7847CDAEDAD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B8DA1B3-1C5C-473F-87D2-524D3FB0EA07}"/>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3812548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AFAC101E-067C-47A0-BADC-6D17BEC33A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FE2D4D95-60BE-4BFF-8180-256455A1A6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a:extLst>
              <a:ext uri="{FF2B5EF4-FFF2-40B4-BE49-F238E27FC236}">
                <a16:creationId xmlns:a16="http://schemas.microsoft.com/office/drawing/2014/main" id="{13438AE2-6D41-41DC-AF96-C8E05B7CCD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87386FC5-E80D-4D4C-A914-E2F4C82E2A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400522C4-384A-47F9-BCE1-83453301A9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22291E-787B-4136-9343-B766AFAA806C}" type="slidenum">
              <a:rPr lang="fi-FI" smtClean="0"/>
              <a:t>‹#›</a:t>
            </a:fld>
            <a:endParaRPr lang="fi-FI"/>
          </a:p>
        </p:txBody>
      </p:sp>
      <p:pic>
        <p:nvPicPr>
          <p:cNvPr id="7" name="Kuva 6">
            <a:extLst>
              <a:ext uri="{FF2B5EF4-FFF2-40B4-BE49-F238E27FC236}">
                <a16:creationId xmlns:a16="http://schemas.microsoft.com/office/drawing/2014/main" id="{9F68E13C-DB1E-4EE7-81B0-6EBD5D9B9375}"/>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028232" y="5983705"/>
            <a:ext cx="2163769" cy="862557"/>
          </a:xfrm>
          <a:prstGeom prst="rect">
            <a:avLst/>
          </a:prstGeom>
        </p:spPr>
      </p:pic>
    </p:spTree>
    <p:extLst>
      <p:ext uri="{BB962C8B-B14F-4D97-AF65-F5344CB8AC3E}">
        <p14:creationId xmlns:p14="http://schemas.microsoft.com/office/powerpoint/2010/main" val="378211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7.xml"/><Relationship Id="rId5" Type="http://schemas.openxmlformats.org/officeDocument/2006/relationships/chart" Target="../charts/chart11.xml"/><Relationship Id="rId4" Type="http://schemas.openxmlformats.org/officeDocument/2006/relationships/chart" Target="../charts/chart10.xml"/></Relationships>
</file>

<file path=ppt/slides/_rels/slide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7.xml"/><Relationship Id="rId4" Type="http://schemas.openxmlformats.org/officeDocument/2006/relationships/chart" Target="../charts/chart14.xml"/></Relationships>
</file>

<file path=ppt/slides/_rels/slide7.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FEF9132-C0A5-4A8A-9DB0-7BDD08A606E5}"/>
              </a:ext>
            </a:extLst>
          </p:cNvPr>
          <p:cNvSpPr>
            <a:spLocks noGrp="1"/>
          </p:cNvSpPr>
          <p:nvPr>
            <p:ph type="ctrTitle"/>
          </p:nvPr>
        </p:nvSpPr>
        <p:spPr>
          <a:xfrm>
            <a:off x="974407" y="1309687"/>
            <a:ext cx="6004560" cy="2119313"/>
          </a:xfrm>
        </p:spPr>
        <p:txBody>
          <a:bodyPr>
            <a:normAutofit/>
          </a:bodyPr>
          <a:lstStyle/>
          <a:p>
            <a:r>
              <a:rPr lang="fi-FI" sz="3500" b="1" dirty="0">
                <a:solidFill>
                  <a:schemeClr val="bg1"/>
                </a:solidFill>
              </a:rPr>
              <a:t>Varsinais-Suomen päihdetilannekysely 2023</a:t>
            </a:r>
          </a:p>
        </p:txBody>
      </p:sp>
      <p:sp>
        <p:nvSpPr>
          <p:cNvPr id="3" name="Alaotsikko 2">
            <a:extLst>
              <a:ext uri="{FF2B5EF4-FFF2-40B4-BE49-F238E27FC236}">
                <a16:creationId xmlns:a16="http://schemas.microsoft.com/office/drawing/2014/main" id="{EFFE74C1-4124-427D-B059-4983BD137EAA}"/>
              </a:ext>
            </a:extLst>
          </p:cNvPr>
          <p:cNvSpPr>
            <a:spLocks noGrp="1"/>
          </p:cNvSpPr>
          <p:nvPr>
            <p:ph type="subTitle" idx="1"/>
          </p:nvPr>
        </p:nvSpPr>
        <p:spPr>
          <a:xfrm>
            <a:off x="1523999" y="3815398"/>
            <a:ext cx="4905375" cy="844305"/>
          </a:xfrm>
        </p:spPr>
        <p:txBody>
          <a:bodyPr>
            <a:normAutofit/>
          </a:bodyPr>
          <a:lstStyle/>
          <a:p>
            <a:r>
              <a:rPr lang="fi-FI" sz="2500" b="1" dirty="0">
                <a:solidFill>
                  <a:schemeClr val="bg1"/>
                </a:solidFill>
              </a:rPr>
              <a:t>Naantali / aikuiset</a:t>
            </a:r>
          </a:p>
        </p:txBody>
      </p:sp>
    </p:spTree>
    <p:extLst>
      <p:ext uri="{BB962C8B-B14F-4D97-AF65-F5344CB8AC3E}">
        <p14:creationId xmlns:p14="http://schemas.microsoft.com/office/powerpoint/2010/main" val="1863375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836103" y="648788"/>
            <a:ext cx="6685926"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a:latin typeface="Arial" pitchFamily="34" charset="0"/>
              </a:rPr>
              <a:t>Onko </a:t>
            </a:r>
            <a:r>
              <a:rPr sz="1400" b="1" i="0" u="none" dirty="0" err="1">
                <a:latin typeface="Arial" pitchFamily="34" charset="0"/>
              </a:rPr>
              <a:t>kunnassasi</a:t>
            </a:r>
            <a:r>
              <a:rPr sz="1400" b="1" i="0" u="none" dirty="0">
                <a:latin typeface="Arial" pitchFamily="34" charset="0"/>
              </a:rPr>
              <a:t> </a:t>
            </a:r>
            <a:r>
              <a:rPr sz="1400" b="1" i="0" u="none" dirty="0" err="1">
                <a:latin typeface="Arial" pitchFamily="34" charset="0"/>
              </a:rPr>
              <a:t>tehty</a:t>
            </a:r>
            <a:r>
              <a:rPr sz="1400" b="1" i="0" u="none" dirty="0">
                <a:latin typeface="Arial" pitchFamily="34" charset="0"/>
              </a:rPr>
              <a:t> </a:t>
            </a:r>
            <a:r>
              <a:rPr sz="1400" b="1" i="0" u="none" dirty="0" err="1">
                <a:latin typeface="Arial" pitchFamily="34" charset="0"/>
              </a:rPr>
              <a:t>ehkäisevä</a:t>
            </a:r>
            <a:r>
              <a:rPr sz="1400" b="1" i="0" u="none" dirty="0">
                <a:latin typeface="Arial" pitchFamily="34" charset="0"/>
              </a:rPr>
              <a:t> </a:t>
            </a:r>
            <a:r>
              <a:rPr sz="1400" b="1" i="0" u="none" dirty="0" err="1">
                <a:latin typeface="Arial" pitchFamily="34" charset="0"/>
              </a:rPr>
              <a:t>päihdetyö</a:t>
            </a:r>
            <a:r>
              <a:rPr sz="1400" b="1" i="0" u="none" dirty="0">
                <a:latin typeface="Arial" pitchFamily="34" charset="0"/>
              </a:rPr>
              <a:t> </a:t>
            </a:r>
            <a:r>
              <a:rPr sz="1400" b="1" i="0" u="none" dirty="0" err="1">
                <a:latin typeface="Arial" pitchFamily="34" charset="0"/>
              </a:rPr>
              <a:t>Sinulle</a:t>
            </a:r>
            <a:r>
              <a:rPr sz="1400" b="1" i="0" u="none" dirty="0">
                <a:latin typeface="Arial" pitchFamily="34" charset="0"/>
              </a:rPr>
              <a:t> </a:t>
            </a:r>
            <a:r>
              <a:rPr sz="1400" b="1" i="0" u="none" dirty="0" err="1">
                <a:latin typeface="Arial" pitchFamily="34" charset="0"/>
              </a:rPr>
              <a:t>tuttua</a:t>
            </a:r>
            <a:r>
              <a:rPr sz="1400" b="1" i="0" u="none" dirty="0">
                <a:latin typeface="Arial" pitchFamily="34" charset="0"/>
              </a:rPr>
              <a:t>?</a:t>
            </a:r>
          </a:p>
        </p:txBody>
      </p:sp>
      <p:graphicFrame>
        <p:nvGraphicFramePr>
          <p:cNvPr id="4" name="ChartObject"/>
          <p:cNvGraphicFramePr/>
          <p:nvPr>
            <p:extLst>
              <p:ext uri="{D42A27DB-BD31-4B8C-83A1-F6EECF244321}">
                <p14:modId xmlns:p14="http://schemas.microsoft.com/office/powerpoint/2010/main" val="1654955737"/>
              </p:ext>
            </p:extLst>
          </p:nvPr>
        </p:nvGraphicFramePr>
        <p:xfrm>
          <a:off x="718456" y="1092200"/>
          <a:ext cx="5040087" cy="25528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58F9D174-5C1E-1CB4-D856-6137E2B33B17}"/>
              </a:ext>
            </a:extLst>
          </p:cNvPr>
          <p:cNvSpPr txBox="1"/>
          <p:nvPr/>
        </p:nvSpPr>
        <p:spPr>
          <a:xfrm>
            <a:off x="313081" y="133992"/>
            <a:ext cx="11518459" cy="523220"/>
          </a:xfrm>
          <a:prstGeom prst="rect">
            <a:avLst/>
          </a:prstGeom>
          <a:noFill/>
        </p:spPr>
        <p:txBody>
          <a:bodyPr wrap="square">
            <a:spAutoFit/>
          </a:bodyPr>
          <a:lstStyle/>
          <a:p>
            <a:pPr algn="l"/>
            <a:r>
              <a:rPr lang="fi-FI" sz="1400" b="1" i="0" dirty="0">
                <a:solidFill>
                  <a:srgbClr val="333333"/>
                </a:solidFill>
                <a:effectLst/>
                <a:latin typeface="Arial" panose="020B0604020202020204" pitchFamily="34" charset="0"/>
              </a:rPr>
              <a:t>Kerro kunnassasi havaitsemista päihteiden ja tupakka- ja nikotiinituotteiden käyttöön sekä rahapelaamiseen liittyvistä epäkohdista, joihin mielestäsi erityisesti tulisi kohdistaa ehkäiseviä toimia?</a:t>
            </a:r>
          </a:p>
        </p:txBody>
      </p:sp>
      <p:sp>
        <p:nvSpPr>
          <p:cNvPr id="6" name="Tekstiruutu 5">
            <a:extLst>
              <a:ext uri="{FF2B5EF4-FFF2-40B4-BE49-F238E27FC236}">
                <a16:creationId xmlns:a16="http://schemas.microsoft.com/office/drawing/2014/main" id="{C5D18B6B-596C-7A36-C2C7-FB52F9A6240D}"/>
              </a:ext>
            </a:extLst>
          </p:cNvPr>
          <p:cNvSpPr txBox="1"/>
          <p:nvPr/>
        </p:nvSpPr>
        <p:spPr>
          <a:xfrm>
            <a:off x="336771" y="813059"/>
            <a:ext cx="11518459" cy="3970318"/>
          </a:xfrm>
          <a:prstGeom prst="rect">
            <a:avLst/>
          </a:prstGeom>
          <a:noFill/>
        </p:spPr>
        <p:txBody>
          <a:bodyPr wrap="square">
            <a:spAutoFit/>
          </a:bodyPr>
          <a:lstStyle/>
          <a:p>
            <a:pPr marL="171450" indent="-171450">
              <a:buFont typeface="Arial" panose="020B0604020202020204" pitchFamily="34" charset="0"/>
              <a:buChar char="•"/>
            </a:pPr>
            <a:r>
              <a:rPr lang="fi-FI" sz="1200" dirty="0"/>
              <a:t>Vaikea saada hoitoa. Yhä nuoremmat käyttävät huumeita.</a:t>
            </a:r>
          </a:p>
          <a:p>
            <a:pPr marL="171450" indent="-171450">
              <a:buFont typeface="Arial" panose="020B0604020202020204" pitchFamily="34" charset="0"/>
              <a:buChar char="•"/>
            </a:pPr>
            <a:r>
              <a:rPr lang="fi-FI" sz="1200" dirty="0"/>
              <a:t>Nuorisolle lisää valistusta.</a:t>
            </a:r>
          </a:p>
          <a:p>
            <a:pPr marL="171450" indent="-171450">
              <a:buFont typeface="Arial" panose="020B0604020202020204" pitchFamily="34" charset="0"/>
              <a:buChar char="•"/>
            </a:pPr>
            <a:r>
              <a:rPr lang="fi-FI" sz="1200" dirty="0"/>
              <a:t>Rahapeliautomaatit pois kaupoista ja kioskeista ym.</a:t>
            </a:r>
          </a:p>
          <a:p>
            <a:pPr marL="171450" indent="-171450">
              <a:buFont typeface="Arial" panose="020B0604020202020204" pitchFamily="34" charset="0"/>
              <a:buChar char="•"/>
            </a:pPr>
            <a:r>
              <a:rPr lang="fi-FI" sz="1200" dirty="0"/>
              <a:t>Valvontaa uimarannoille ja paikoille joissa ihmiset viettävät aikaa. Niissä on monesti niitä jotka pilaavat ja estävät sen että kaikki saavat kokea olonsa turvalliseksi.</a:t>
            </a:r>
          </a:p>
          <a:p>
            <a:pPr marL="171450" indent="-171450">
              <a:buFont typeface="Arial" panose="020B0604020202020204" pitchFamily="34" charset="0"/>
              <a:buChar char="•"/>
            </a:pPr>
            <a:r>
              <a:rPr lang="fi-FI" sz="1200" dirty="0"/>
              <a:t>Poliisin läsnäolo ja partiointi loisi  turvallisuuden tunnetta myös iltakävelyillä.</a:t>
            </a:r>
          </a:p>
          <a:p>
            <a:pPr marL="171450" indent="-171450">
              <a:buFont typeface="Arial" panose="020B0604020202020204" pitchFamily="34" charset="0"/>
              <a:buChar char="•"/>
            </a:pPr>
            <a:r>
              <a:rPr lang="fi-FI" sz="1200" dirty="0"/>
              <a:t>Sähkötupakka liian yleistä teineillä ja ala-asteikäisillä lapsilla ja käyttävät myös ulkomailta tilattuja tuotteita, jotka voivat sisältää mitä vaan.</a:t>
            </a:r>
          </a:p>
          <a:p>
            <a:pPr marL="171450" indent="-171450">
              <a:buFont typeface="Arial" panose="020B0604020202020204" pitchFamily="34" charset="0"/>
              <a:buChar char="•"/>
            </a:pPr>
            <a:r>
              <a:rPr lang="fi-FI" sz="1200" dirty="0"/>
              <a:t>Naantalilaiset päihderiippuvaisen on erittäin vaikeaa päästä kuntoutukseen, eli maksusitoumuksen saaminen on vaikeaa. Tyrkytetään aina ensisijaisesti korvaushoitoa. Päihdesairaalla ihmisellä on oikeus saada laadukasta hoitoa vitkastelematta siinä kuin verenpainetautia tai </a:t>
            </a:r>
            <a:r>
              <a:rPr lang="fi-FI" sz="1200" dirty="0" err="1"/>
              <a:t>diabetestä</a:t>
            </a:r>
            <a:r>
              <a:rPr lang="fi-FI" sz="1200" dirty="0"/>
              <a:t> sairastavalla. Päihdesairaiden ihmisten ihmisoikeuksia poljetaan ,koska he eivät saa hoitoa.</a:t>
            </a:r>
          </a:p>
          <a:p>
            <a:pPr marL="171450" indent="-171450">
              <a:buFont typeface="Arial" panose="020B0604020202020204" pitchFamily="34" charset="0"/>
              <a:buChar char="•"/>
            </a:pPr>
            <a:r>
              <a:rPr lang="fi-FI" sz="1200" dirty="0"/>
              <a:t>Hyvinkin nuoret lapset kertovat kokeilleensa ja saavansa helposti alkoholia, huumausaineita ja tupakkatuotteita kotikaupungista halutessaan.</a:t>
            </a:r>
          </a:p>
          <a:p>
            <a:pPr marL="171450" indent="-171450">
              <a:buFont typeface="Arial" panose="020B0604020202020204" pitchFamily="34" charset="0"/>
              <a:buChar char="•"/>
            </a:pPr>
            <a:r>
              <a:rPr lang="fi-FI" sz="1200" dirty="0"/>
              <a:t>Ennaltaehkäisevästi kouluissa. Aikaisin saatu valistus hyödyttää parhaiten, kun se on ikätasoisesti esitetty</a:t>
            </a:r>
          </a:p>
          <a:p>
            <a:pPr marL="171450" indent="-171450">
              <a:buFont typeface="Arial" panose="020B0604020202020204" pitchFamily="34" charset="0"/>
              <a:buChar char="•"/>
            </a:pPr>
            <a:r>
              <a:rPr lang="fi-FI" sz="1200" dirty="0"/>
              <a:t>Nuorille päihteidenkäyttäjille selkeää omaa palvelua. Ei julkisiin tiloihin heidän vastaanottoa.</a:t>
            </a:r>
          </a:p>
          <a:p>
            <a:pPr marL="171450" indent="-171450">
              <a:buFont typeface="Arial" panose="020B0604020202020204" pitchFamily="34" charset="0"/>
              <a:buChar char="•"/>
            </a:pPr>
            <a:r>
              <a:rPr lang="fi-FI" sz="1200" dirty="0"/>
              <a:t>Nuorten huumausaineiden kokeilun ja käytön ehkäisyyn ei voi laittaa liikaa resursseja</a:t>
            </a:r>
          </a:p>
          <a:p>
            <a:pPr marL="171450" indent="-171450">
              <a:buFont typeface="Arial" panose="020B0604020202020204" pitchFamily="34" charset="0"/>
              <a:buChar char="•"/>
            </a:pPr>
            <a:r>
              <a:rPr lang="fi-FI" sz="1200" dirty="0"/>
              <a:t>Huumeiden käyttö Naantalissa on erittäin huolestuttavaa. Nuoret käyttävät amfetamiinia ym. Tämä aiheuttaa hallitsemattomia raivokohtauksia ja silloin </a:t>
            </a:r>
            <a:r>
              <a:rPr lang="fi-FI" sz="1200" dirty="0" err="1"/>
              <a:t>hajoitetaa</a:t>
            </a:r>
            <a:r>
              <a:rPr lang="fi-FI" sz="1200" dirty="0"/>
              <a:t> kaikki mitä eteen tulee. PÄÄTTÄJÄT HERÄTKÄÄ NÄKEMÄÄN TÄMÄ! Yrittäkää saada nuoret ”vasikoimaan” näitä käyttäjiä ja sitä kautta huumeiden myyjiä.</a:t>
            </a:r>
          </a:p>
          <a:p>
            <a:pPr marL="171450" indent="-171450">
              <a:buFont typeface="Arial" panose="020B0604020202020204" pitchFamily="34" charset="0"/>
              <a:buChar char="•"/>
            </a:pPr>
            <a:r>
              <a:rPr lang="fi-FI" sz="1200" dirty="0"/>
              <a:t>Netistä ostettavissa helposti alueella sähkötupakkaa, alkoholia, kannabista ja lääkkeitä sekä muita päihteitä. Myyjinä aikuiset sekä alaikäiset</a:t>
            </a:r>
          </a:p>
          <a:p>
            <a:pPr marL="171450" indent="-171450">
              <a:buFont typeface="Arial" panose="020B0604020202020204" pitchFamily="34" charset="0"/>
              <a:buChar char="•"/>
            </a:pPr>
            <a:r>
              <a:rPr lang="fi-FI" sz="1200" dirty="0"/>
              <a:t>Liian moni nuori lapsi tupakoi ja liikkuu liian vähän</a:t>
            </a:r>
          </a:p>
          <a:p>
            <a:pPr marL="171450" indent="-171450">
              <a:buFont typeface="Arial" panose="020B0604020202020204" pitchFamily="34" charset="0"/>
              <a:buChar char="•"/>
            </a:pPr>
            <a:r>
              <a:rPr lang="fi-FI" sz="1200" dirty="0"/>
              <a:t>Jonkinlainen pimeä netti pitäisi saada poistettua. Kuulemma nuoret saavat ostettua sen kautta mitä tahansa.</a:t>
            </a:r>
          </a:p>
          <a:p>
            <a:pPr marL="171450" indent="-171450">
              <a:buFont typeface="Arial" panose="020B0604020202020204" pitchFamily="34" charset="0"/>
              <a:buChar char="•"/>
            </a:pPr>
            <a:r>
              <a:rPr lang="fi-FI" sz="1200" dirty="0"/>
              <a:t>nuorten käyttäytymiseen</a:t>
            </a:r>
          </a:p>
          <a:p>
            <a:pPr marL="171450" indent="-171450">
              <a:buFont typeface="Arial" panose="020B0604020202020204" pitchFamily="34" charset="0"/>
              <a:buChar char="•"/>
            </a:pPr>
            <a:r>
              <a:rPr lang="fi-FI" sz="1200" dirty="0"/>
              <a:t>Alueiden </a:t>
            </a:r>
            <a:r>
              <a:rPr lang="fi-FI" sz="1200" dirty="0" err="1"/>
              <a:t>segregoituminen</a:t>
            </a:r>
            <a:r>
              <a:rPr lang="fi-FI" sz="1200" dirty="0"/>
              <a:t>: on muutamia alueita (esim. </a:t>
            </a:r>
            <a:r>
              <a:rPr lang="fi-FI" sz="1200" dirty="0" err="1"/>
              <a:t>Ruona</a:t>
            </a:r>
            <a:r>
              <a:rPr lang="fi-FI" sz="1200" dirty="0"/>
              <a:t> ja Nuhjala), joille päihteiden käyttöön liittyvät haitat keskittyvät ainakin mielikuvissa, jolloin alueita ei miellä viihtyisiksi/turvallisiksi. Ko. alueiden viihtyisyyttä, valaistusta jne. tulisi kehittää.</a:t>
            </a:r>
          </a:p>
        </p:txBody>
      </p:sp>
      <p:sp>
        <p:nvSpPr>
          <p:cNvPr id="8" name="Tekstiruutu 7">
            <a:extLst>
              <a:ext uri="{FF2B5EF4-FFF2-40B4-BE49-F238E27FC236}">
                <a16:creationId xmlns:a16="http://schemas.microsoft.com/office/drawing/2014/main" id="{B5157A02-EB7B-4668-68A6-BA5885633009}"/>
              </a:ext>
            </a:extLst>
          </p:cNvPr>
          <p:cNvSpPr txBox="1"/>
          <p:nvPr/>
        </p:nvSpPr>
        <p:spPr>
          <a:xfrm>
            <a:off x="336770" y="4640716"/>
            <a:ext cx="11260207" cy="1569660"/>
          </a:xfrm>
          <a:prstGeom prst="rect">
            <a:avLst/>
          </a:prstGeom>
          <a:noFill/>
        </p:spPr>
        <p:txBody>
          <a:bodyPr wrap="square">
            <a:spAutoFit/>
          </a:bodyPr>
          <a:lstStyle/>
          <a:p>
            <a:pPr marL="171450" indent="-171450">
              <a:buFont typeface="Arial" panose="020B0604020202020204" pitchFamily="34" charset="0"/>
              <a:buChar char="•"/>
            </a:pPr>
            <a:r>
              <a:rPr lang="fi-FI" sz="1200" dirty="0"/>
              <a:t>Nuoret ryyppää ja rällää mopoilla aina viikonloppuisin keskustassa eikä ketään kiinnosta</a:t>
            </a:r>
          </a:p>
          <a:p>
            <a:pPr marL="171450" indent="-171450">
              <a:buFont typeface="Arial" panose="020B0604020202020204" pitchFamily="34" charset="0"/>
              <a:buChar char="•"/>
            </a:pPr>
            <a:r>
              <a:rPr lang="fi-FI" sz="1200" dirty="0"/>
              <a:t>Sähkötupakkaa, nikotiinipusseja liikaa yläkoululaisilla</a:t>
            </a:r>
          </a:p>
          <a:p>
            <a:pPr marL="171450" indent="-171450">
              <a:buFont typeface="Arial" panose="020B0604020202020204" pitchFamily="34" charset="0"/>
              <a:buChar char="•"/>
            </a:pPr>
            <a:r>
              <a:rPr lang="fi-FI" sz="1200" dirty="0"/>
              <a:t>Liikuntatilojen mm. liikuntahallin sisäänkäyntien ulkopuolella ja pukuhuonetilojen roskiksissa on käytettyjä nuuska- ja nikotiinituotteita. Valistusta pitäisi lisätä/kohdentaa entistä enemmän näille helposti liikuntapaikoissa tavoitettaville ryhmille.</a:t>
            </a:r>
          </a:p>
          <a:p>
            <a:pPr marL="171450" indent="-171450">
              <a:buFont typeface="Arial" panose="020B0604020202020204" pitchFamily="34" charset="0"/>
              <a:buChar char="•"/>
            </a:pPr>
            <a:r>
              <a:rPr lang="fi-FI" sz="1200" dirty="0"/>
              <a:t>Nuoret myyvät yläkouluissa nikotiinituotteita ja sähkötupakkaa. Niin tytöt kuin pojat. </a:t>
            </a:r>
          </a:p>
          <a:p>
            <a:pPr marL="171450" indent="-171450">
              <a:buFont typeface="Arial" panose="020B0604020202020204" pitchFamily="34" charset="0"/>
              <a:buChar char="•"/>
            </a:pPr>
            <a:r>
              <a:rPr lang="fi-FI" sz="1200" dirty="0"/>
              <a:t>Jopa jo 9-10- vuotiaat käyttävät sähkötupakkaa.</a:t>
            </a:r>
          </a:p>
          <a:p>
            <a:pPr marL="171450" indent="-171450">
              <a:buFont typeface="Arial" panose="020B0604020202020204" pitchFamily="34" charset="0"/>
              <a:buChar char="•"/>
            </a:pPr>
            <a:r>
              <a:rPr lang="fi-FI" sz="1200" dirty="0"/>
              <a:t>Alakoululaisetkin luulevat sen olevan vain höyryä. Vanhemmat ei ole riittävästi kiinnostuneita ja läsnä lasten elämässä.12</a:t>
            </a:r>
          </a:p>
          <a:p>
            <a:pPr marL="171450" indent="-171450">
              <a:buFont typeface="Arial" panose="020B0604020202020204" pitchFamily="34" charset="0"/>
              <a:buChar char="•"/>
            </a:pPr>
            <a:endParaRPr lang="fi-FI" sz="1200" dirty="0"/>
          </a:p>
        </p:txBody>
      </p:sp>
    </p:spTree>
    <p:extLst>
      <p:ext uri="{BB962C8B-B14F-4D97-AF65-F5344CB8AC3E}">
        <p14:creationId xmlns:p14="http://schemas.microsoft.com/office/powerpoint/2010/main" val="2187066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0F0D7125-E76F-61AB-0149-B8E38A6CF540}"/>
              </a:ext>
            </a:extLst>
          </p:cNvPr>
          <p:cNvSpPr txBox="1"/>
          <p:nvPr/>
        </p:nvSpPr>
        <p:spPr>
          <a:xfrm>
            <a:off x="235889" y="268240"/>
            <a:ext cx="11449878" cy="6186309"/>
          </a:xfrm>
          <a:prstGeom prst="rect">
            <a:avLst/>
          </a:prstGeom>
          <a:noFill/>
        </p:spPr>
        <p:txBody>
          <a:bodyPr wrap="square">
            <a:spAutoFit/>
          </a:bodyPr>
          <a:lstStyle/>
          <a:p>
            <a:pPr marL="171450" indent="-171450">
              <a:buFont typeface="Arial" panose="020B0604020202020204" pitchFamily="34" charset="0"/>
              <a:buChar char="•"/>
            </a:pPr>
            <a:r>
              <a:rPr lang="fi-FI" sz="1200" dirty="0"/>
              <a:t>Turvallisuuden lisääminen niin että kielletään kyseisiä asioita eikä jatkuvasti yritetä normalisoida niitä.</a:t>
            </a:r>
          </a:p>
          <a:p>
            <a:pPr marL="171450" indent="-171450">
              <a:buFont typeface="Arial" panose="020B0604020202020204" pitchFamily="34" charset="0"/>
              <a:buChar char="•"/>
            </a:pPr>
            <a:r>
              <a:rPr lang="fi-FI" sz="1200" dirty="0"/>
              <a:t>Kovempia rangaistuksia ja puuttumista niin että nuorten tapauksessa heti selvitetään kotiolot ja otetaan sosiaaliviranomaisiin yhteys.</a:t>
            </a:r>
          </a:p>
          <a:p>
            <a:pPr marL="171450" indent="-171450">
              <a:buFont typeface="Arial" panose="020B0604020202020204" pitchFamily="34" charset="0"/>
              <a:buChar char="•"/>
            </a:pPr>
            <a:r>
              <a:rPr lang="fi-FI" sz="1200" dirty="0"/>
              <a:t>Nuorten suhtautuminen päihteisiin, päihteiden käyttö, päihteiden saatavuus</a:t>
            </a:r>
          </a:p>
          <a:p>
            <a:pPr marL="171450" indent="-171450">
              <a:buFont typeface="Arial" panose="020B0604020202020204" pitchFamily="34" charset="0"/>
              <a:buChar char="•"/>
            </a:pPr>
            <a:r>
              <a:rPr lang="fi-FI" sz="1200" dirty="0"/>
              <a:t>Samat asiat koskien alkoholia, tupakkaa, muita tupakkatuotteita jne.</a:t>
            </a:r>
          </a:p>
          <a:p>
            <a:pPr marL="171450" indent="-171450">
              <a:buFont typeface="Arial" panose="020B0604020202020204" pitchFamily="34" charset="0"/>
              <a:buChar char="•"/>
            </a:pPr>
            <a:r>
              <a:rPr lang="fi-FI" sz="1200" dirty="0"/>
              <a:t>Nuoret ja koulu: </a:t>
            </a:r>
            <a:r>
              <a:rPr lang="fi-FI" sz="1200" dirty="0" err="1"/>
              <a:t>vapet</a:t>
            </a:r>
            <a:r>
              <a:rPr lang="fi-FI" sz="1200" dirty="0"/>
              <a:t>, aseet, huumeet pois. Oikeus tarkistaa milloin vain. Saapas-toimintaa. Nuorille tiloja auki, jossa rentoja aikuisista ohjelmaa.</a:t>
            </a:r>
          </a:p>
          <a:p>
            <a:pPr marL="171450" indent="-171450">
              <a:buFont typeface="Arial" panose="020B0604020202020204" pitchFamily="34" charset="0"/>
              <a:buChar char="•"/>
            </a:pPr>
            <a:r>
              <a:rPr lang="fi-FI" sz="1200" dirty="0"/>
              <a:t>Nuoriso </a:t>
            </a:r>
            <a:r>
              <a:rPr lang="fi-FI" sz="1200" dirty="0" err="1"/>
              <a:t>kokontupis</a:t>
            </a:r>
            <a:r>
              <a:rPr lang="fi-FI" sz="1200" dirty="0"/>
              <a:t> paikoissa</a:t>
            </a:r>
          </a:p>
          <a:p>
            <a:pPr marL="171450" indent="-171450">
              <a:buFont typeface="Arial" panose="020B0604020202020204" pitchFamily="34" charset="0"/>
              <a:buChar char="•"/>
            </a:pPr>
            <a:r>
              <a:rPr lang="fi-FI" sz="1200" dirty="0"/>
              <a:t>nuorten tupakointi ja alkoholin käyttö, sekä mielenterveys</a:t>
            </a:r>
          </a:p>
          <a:p>
            <a:pPr marL="171450" indent="-171450">
              <a:buFont typeface="Arial" panose="020B0604020202020204" pitchFamily="34" charset="0"/>
              <a:buChar char="•"/>
            </a:pPr>
            <a:r>
              <a:rPr lang="fi-FI" sz="1200" dirty="0"/>
              <a:t>Nuorten sähkötupakointi on räjähtänyt käsiin ja vaikuttaa olevan Naantalissa todella yleistä ja muoti-ilmiö. Lisäksi nuorten rahapelaamisesta on tullut hyvin yleistä ja tämä herättää huolta myös omien nuorten osalta.</a:t>
            </a:r>
          </a:p>
          <a:p>
            <a:pPr marL="171450" indent="-171450">
              <a:buFont typeface="Arial" panose="020B0604020202020204" pitchFamily="34" charset="0"/>
              <a:buChar char="•"/>
            </a:pPr>
            <a:r>
              <a:rPr lang="fi-FI" sz="1200" dirty="0" err="1"/>
              <a:t>Vape</a:t>
            </a:r>
            <a:r>
              <a:rPr lang="fi-FI" sz="1200" dirty="0"/>
              <a:t> on iso ongelma alaikäisten keskuudessa. Sen käyttö ja välitys. Kouluissa käytetään salaa, lapset myyvät toisilleen / välittävät. Ja samalla ovat velkaa aikuisille ihmisille ja siitä seuraa valehtelua, varastamista jne. Sama varmasti huumausaineiden kanssa vaikkei ne niin ehkä näy kouluissa. Mutta myyntiä tehdään jopa hyvin näkyvillä paikoilla.</a:t>
            </a:r>
          </a:p>
          <a:p>
            <a:pPr marL="171450" indent="-171450">
              <a:buFont typeface="Arial" panose="020B0604020202020204" pitchFamily="34" charset="0"/>
              <a:buChar char="•"/>
            </a:pPr>
            <a:r>
              <a:rPr lang="fi-FI" sz="1200" dirty="0"/>
              <a:t>joku kerrostalossamme käyttää kannabista, käry leviää portaikkoon ja myös muihin asuntoihin. hankalaa puuttua asiaan.</a:t>
            </a:r>
          </a:p>
          <a:p>
            <a:pPr marL="171450" indent="-171450">
              <a:buFont typeface="Arial" panose="020B0604020202020204" pitchFamily="34" charset="0"/>
              <a:buChar char="•"/>
            </a:pPr>
            <a:r>
              <a:rPr lang="fi-FI" sz="1200" dirty="0"/>
              <a:t>juopottelu Kuparivuorella, liian humalaiset ihmiset kesäisin rantaravintoloiden terasseilla</a:t>
            </a:r>
          </a:p>
          <a:p>
            <a:pPr marL="171450" indent="-171450">
              <a:buFont typeface="Arial" panose="020B0604020202020204" pitchFamily="34" charset="0"/>
              <a:buChar char="•"/>
            </a:pPr>
            <a:r>
              <a:rPr lang="fi-FI" sz="1200" dirty="0"/>
              <a:t>Yläkoulussa olen </a:t>
            </a:r>
            <a:r>
              <a:rPr lang="fi-FI" sz="1200" dirty="0" err="1"/>
              <a:t>kuullut,että</a:t>
            </a:r>
            <a:r>
              <a:rPr lang="fi-FI" sz="1200" dirty="0"/>
              <a:t> käytetään </a:t>
            </a:r>
            <a:r>
              <a:rPr lang="fi-FI" sz="1200" dirty="0" err="1"/>
              <a:t>päihteitä.Siihen</a:t>
            </a:r>
            <a:r>
              <a:rPr lang="fi-FI" sz="1200" dirty="0"/>
              <a:t> pitäisi jotenkin tarttua.</a:t>
            </a:r>
          </a:p>
          <a:p>
            <a:pPr marL="171450" indent="-171450">
              <a:buFont typeface="Arial" panose="020B0604020202020204" pitchFamily="34" charset="0"/>
              <a:buChar char="•"/>
            </a:pPr>
            <a:r>
              <a:rPr lang="fi-FI" sz="1200" dirty="0"/>
              <a:t>Kesäisin päihtyneitä alaikäisiä paljon liikkeellä puistoissa, rannalla yms. Samoin myös päihtyneitä aikuisia mutta he ovat enemmän ravintoloissa kun taas alaikäiset/nuoret viettävät aikaa yleisillä alueilla.</a:t>
            </a:r>
          </a:p>
          <a:p>
            <a:pPr marL="171450" indent="-171450">
              <a:buFont typeface="Arial" panose="020B0604020202020204" pitchFamily="34" charset="0"/>
              <a:buChar char="•"/>
            </a:pPr>
            <a:r>
              <a:rPr lang="fi-FI" sz="1200" dirty="0"/>
              <a:t>Pari lukioikäistä (toinen on tyttö) trokaa </a:t>
            </a:r>
            <a:r>
              <a:rPr lang="fi-FI" sz="1200" dirty="0" err="1"/>
              <a:t>Telegram</a:t>
            </a:r>
            <a:r>
              <a:rPr lang="fi-FI" sz="1200" dirty="0"/>
              <a:t> applikaation kautta sähkötupakkaa alaikäisille.</a:t>
            </a:r>
          </a:p>
          <a:p>
            <a:pPr marL="171450" indent="-171450">
              <a:buFont typeface="Arial" panose="020B0604020202020204" pitchFamily="34" charset="0"/>
              <a:buChar char="•"/>
            </a:pPr>
            <a:r>
              <a:rPr lang="fi-FI" sz="1200" dirty="0"/>
              <a:t>Ehkäisevänä toimena tiedotettaisi ja normalisoitaisi taloyhtiöiden savuttomuus. Tuodaan esille taloyhtiön savuttomuuden hyöty osakkaille osakkeiden arvon säilymisen edistäjänä. Saadaan ihmiset kiinnostumaan asiasta, sanalla raha on aina vaikutusta.</a:t>
            </a:r>
          </a:p>
          <a:p>
            <a:pPr marL="171450" indent="-171450">
              <a:buFont typeface="Arial" panose="020B0604020202020204" pitchFamily="34" charset="0"/>
              <a:buChar char="•"/>
            </a:pPr>
            <a:r>
              <a:rPr lang="fi-FI" sz="1200" dirty="0"/>
              <a:t>Yläkoulussa oppilaat polttavat runsaasti sähkötupakkaa mm vessassa. Tämä kyllä kouluissa tiedoissa.</a:t>
            </a:r>
          </a:p>
          <a:p>
            <a:pPr marL="171450" indent="-171450">
              <a:buFont typeface="Arial" panose="020B0604020202020204" pitchFamily="34" charset="0"/>
              <a:buChar char="•"/>
            </a:pPr>
            <a:r>
              <a:rPr lang="fi-FI" sz="1200" dirty="0"/>
              <a:t>Kunnan järjestämät tilaisuudet voisivat olla alkoholittomia. Tai jos alkoholia tarjoillaan, niin aina pitäisi olla myös vastaavat tarjolla alkoholittomina. Esim. kaupungin kevätjuhlissa juomakupongeilla sai viinejä, olutta ja siideriä, mutta kysyessäni alkoholittomia vaihtoehtoja, niin tarjolla oli ainoastaan limsaa ja alkumalja (kuohuviiniä). Myös ystäväni olisi ottanut </a:t>
            </a:r>
            <a:r>
              <a:rPr lang="fi-FI" sz="1200" dirty="0" err="1"/>
              <a:t>mielummin</a:t>
            </a:r>
            <a:r>
              <a:rPr lang="fi-FI" sz="1200" dirty="0"/>
              <a:t> </a:t>
            </a:r>
            <a:r>
              <a:rPr lang="fi-FI" sz="1200" dirty="0" err="1"/>
              <a:t>esim.alkoholitonta</a:t>
            </a:r>
            <a:r>
              <a:rPr lang="fi-FI" sz="1200" dirty="0"/>
              <a:t> viiniä. </a:t>
            </a:r>
          </a:p>
          <a:p>
            <a:pPr marL="171450" indent="-171450">
              <a:buFont typeface="Arial" panose="020B0604020202020204" pitchFamily="34" charset="0"/>
              <a:buChar char="•"/>
            </a:pPr>
            <a:r>
              <a:rPr lang="fi-FI" sz="1200" dirty="0"/>
              <a:t>Yläkouluikäisten </a:t>
            </a:r>
            <a:r>
              <a:rPr lang="fi-FI" sz="1200" dirty="0" err="1"/>
              <a:t>vapettaminen</a:t>
            </a:r>
            <a:r>
              <a:rPr lang="fi-FI" sz="1200" dirty="0"/>
              <a:t> on iso ongelma. Lapseni kertoo, että oppilaat lähtevät jopa </a:t>
            </a:r>
            <a:r>
              <a:rPr lang="fi-FI" sz="1200" dirty="0" err="1"/>
              <a:t>jesken</a:t>
            </a:r>
            <a:r>
              <a:rPr lang="fi-FI" sz="1200" dirty="0"/>
              <a:t> tunnin </a:t>
            </a:r>
            <a:r>
              <a:rPr lang="fi-FI" sz="1200" dirty="0" err="1"/>
              <a:t>vapettamaan</a:t>
            </a:r>
            <a:r>
              <a:rPr lang="fi-FI" sz="1200" dirty="0"/>
              <a:t> vessaan. Myös kannabis haisee ajoittain koulussa. Tähän pitäisi ehdottomasti päästä puuttumaan tiukemmin. Hiukan huolettaa tuleva Kalevanniemen kampus, jossa yläkoululaiset oleskelevat ja kulkevat alakoululaisten kanssa samoissa tiloissa.</a:t>
            </a:r>
          </a:p>
          <a:p>
            <a:pPr marL="171450" indent="-171450">
              <a:buFont typeface="Arial" panose="020B0604020202020204" pitchFamily="34" charset="0"/>
              <a:buChar char="•"/>
            </a:pPr>
            <a:r>
              <a:rPr lang="fi-FI" sz="1200" dirty="0"/>
              <a:t>Nuoret ja jopa lapset käyttää sähkötupakkaa tai nuuskaa/nikotiinipusseja. Se pitäisi saada poikki.</a:t>
            </a:r>
          </a:p>
          <a:p>
            <a:pPr marL="171450" indent="-171450">
              <a:buFont typeface="Arial" panose="020B0604020202020204" pitchFamily="34" charset="0"/>
              <a:buChar char="•"/>
            </a:pPr>
            <a:r>
              <a:rPr lang="fi-FI" sz="1200" dirty="0"/>
              <a:t>Entistä nuoremmat lapset käyttävät entistä kovempia päihteitä.</a:t>
            </a:r>
          </a:p>
          <a:p>
            <a:pPr marL="171450" indent="-171450">
              <a:buFont typeface="Arial" panose="020B0604020202020204" pitchFamily="34" charset="0"/>
              <a:buChar char="•"/>
            </a:pPr>
            <a:r>
              <a:rPr lang="fi-FI" sz="1200" dirty="0"/>
              <a:t>Liian usein näkee tupakoivia lapsia.</a:t>
            </a:r>
          </a:p>
          <a:p>
            <a:pPr marL="171450" indent="-171450">
              <a:buFont typeface="Arial" panose="020B0604020202020204" pitchFamily="34" charset="0"/>
              <a:buChar char="•"/>
            </a:pPr>
            <a:r>
              <a:rPr lang="fi-FI" sz="1200" dirty="0"/>
              <a:t>Kotikasvatus kuntoon, kouluihin lisää oikeuksia puuttua asioihin, rahapelit vain niille osoitettuihin paikkoihin (pois kaupoista), päihteiden väärinkäyttäjille kovemmat sanktiot.</a:t>
            </a:r>
          </a:p>
          <a:p>
            <a:pPr marL="171450" indent="-171450">
              <a:buFont typeface="Arial" panose="020B0604020202020204" pitchFamily="34" charset="0"/>
              <a:buChar char="•"/>
            </a:pPr>
            <a:r>
              <a:rPr lang="fi-FI" sz="1200" dirty="0"/>
              <a:t>Lasten ja nuorten sähkötupakointiin tulisi puuttua mitä pikimmin. Nyt näkee alakouluikäisiä </a:t>
            </a:r>
            <a:r>
              <a:rPr lang="fi-FI" sz="1200" dirty="0" err="1"/>
              <a:t>vapettamassa</a:t>
            </a:r>
            <a:r>
              <a:rPr lang="fi-FI" sz="1200" dirty="0"/>
              <a:t>.</a:t>
            </a:r>
          </a:p>
          <a:p>
            <a:pPr marL="171450" indent="-171450">
              <a:buFont typeface="Arial" panose="020B0604020202020204" pitchFamily="34" charset="0"/>
              <a:buChar char="•"/>
            </a:pPr>
            <a:r>
              <a:rPr lang="fi-FI" sz="1200" dirty="0"/>
              <a:t>Päihtyneiden tekemä ilkivalta</a:t>
            </a:r>
          </a:p>
          <a:p>
            <a:pPr marL="171450" indent="-171450">
              <a:buFont typeface="Arial" panose="020B0604020202020204" pitchFamily="34" charset="0"/>
              <a:buChar char="•"/>
            </a:pPr>
            <a:r>
              <a:rPr lang="fi-FI" sz="1200" dirty="0"/>
              <a:t>Todella nuoret käyttävät nuuskaa ja sähkötupakoita, huolestuttavaa.</a:t>
            </a:r>
          </a:p>
        </p:txBody>
      </p:sp>
    </p:spTree>
    <p:extLst>
      <p:ext uri="{BB962C8B-B14F-4D97-AF65-F5344CB8AC3E}">
        <p14:creationId xmlns:p14="http://schemas.microsoft.com/office/powerpoint/2010/main" val="421274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A1C4A5DA-E744-4406-A255-B3828CF5BDFB}"/>
              </a:ext>
            </a:extLst>
          </p:cNvPr>
          <p:cNvSpPr txBox="1"/>
          <p:nvPr/>
        </p:nvSpPr>
        <p:spPr>
          <a:xfrm>
            <a:off x="249472" y="326086"/>
            <a:ext cx="11582070" cy="4708981"/>
          </a:xfrm>
          <a:prstGeom prst="rect">
            <a:avLst/>
          </a:prstGeom>
          <a:noFill/>
        </p:spPr>
        <p:txBody>
          <a:bodyPr wrap="square">
            <a:spAutoFit/>
          </a:bodyPr>
          <a:lstStyle/>
          <a:p>
            <a:pPr marL="171450" indent="-171450">
              <a:buFont typeface="Arial" panose="020B0604020202020204" pitchFamily="34" charset="0"/>
              <a:buChar char="•"/>
            </a:pPr>
            <a:r>
              <a:rPr lang="fi-FI" sz="1200" dirty="0"/>
              <a:t>Yläkoulussa opettajat kertovat että oppilaat käyvät välitunneilla wc-tiloissa </a:t>
            </a:r>
            <a:r>
              <a:rPr lang="fi-FI" sz="1200" dirty="0" err="1"/>
              <a:t>vapettamassa</a:t>
            </a:r>
            <a:r>
              <a:rPr lang="fi-FI" sz="1200" dirty="0"/>
              <a:t> ja ongelmalle ei voida tehdä mitään vaikka nuoren tullessa ulos vessasta pöllähtää voimakas </a:t>
            </a:r>
            <a:r>
              <a:rPr lang="fi-FI" sz="1200" dirty="0" err="1"/>
              <a:t>vapen</a:t>
            </a:r>
            <a:r>
              <a:rPr lang="fi-FI" sz="1200" dirty="0"/>
              <a:t> tuoksu.</a:t>
            </a:r>
          </a:p>
          <a:p>
            <a:pPr marL="171450" indent="-171450">
              <a:buFont typeface="Arial" panose="020B0604020202020204" pitchFamily="34" charset="0"/>
              <a:buChar char="•"/>
            </a:pPr>
            <a:r>
              <a:rPr lang="fi-FI" sz="1200" dirty="0"/>
              <a:t>Kouluissa varsinkin sähkötupakka tuntuu olevan yleisesti käytössä nuorilla ja siihen ei koulun puolelta paljoa ilmeisesti puututa. Itsellä fiilis, että nuoret ei sitä edes miellä terveydelle haitalliseksi. Omassa nuoruudessa tupakointiin koulun alueella tai lähistöllä puututtiin hyvinkin reippaasti.</a:t>
            </a:r>
          </a:p>
          <a:p>
            <a:pPr marL="171450" indent="-171450">
              <a:buFont typeface="Arial" panose="020B0604020202020204" pitchFamily="34" charset="0"/>
              <a:buChar char="•"/>
            </a:pPr>
            <a:r>
              <a:rPr lang="fi-FI" sz="1200" dirty="0"/>
              <a:t>Nuhjalan ja Tammiston alueella nuorison keskuudessa käydään kauppaa huumausaineilla. Lisäksi olen ulkoillessani löytänyt pienen huumepussukan, jossa kannabiksen kukkaa (tämän tunnistin omien nuoruuden kokemuksieni vuoksi). Heitin sen roskiin. Lisäksi käärmetalojen koirapuiston puoleisessa päädyssä on havaittu huumeiden käyttöä, lisäksi huumausaineita myydään metsikössä Nuhjalan bussipysäkin takana.</a:t>
            </a:r>
          </a:p>
          <a:p>
            <a:pPr marL="171450" indent="-171450">
              <a:buFont typeface="Arial" panose="020B0604020202020204" pitchFamily="34" charset="0"/>
              <a:buChar char="•"/>
            </a:pPr>
            <a:r>
              <a:rPr lang="fi-FI" sz="1200" dirty="0"/>
              <a:t>Sähkötupakan käyttö alaikäisillä. Kauppojen energiajuomien myynti ala-asteikäisille lapsille.</a:t>
            </a:r>
          </a:p>
          <a:p>
            <a:pPr marL="171450" indent="-171450">
              <a:buFont typeface="Arial" panose="020B0604020202020204" pitchFamily="34" charset="0"/>
              <a:buChar char="•"/>
            </a:pPr>
            <a:r>
              <a:rPr lang="fi-FI" sz="1200" dirty="0"/>
              <a:t>Huolestuttavaa törmätä lähes poikkeuksetta nuoriin, jopa 12-13v lapsiin jotka ovat selkeästi päihtyneitä alkoholista. Teen työtä jossa kierrän ympäri Naantalia ja olen huomannut että marihuana haisee entistä useammissa paikoissa.</a:t>
            </a:r>
          </a:p>
          <a:p>
            <a:pPr marL="171450" indent="-171450">
              <a:buFont typeface="Arial" panose="020B0604020202020204" pitchFamily="34" charset="0"/>
              <a:buChar char="•"/>
            </a:pPr>
            <a:r>
              <a:rPr lang="fi-FI" sz="1200" dirty="0"/>
              <a:t>Savuton taloyhtiö ja sitten poltetaan tontin rajalla, tungetaan tumpit sadevesikaivoon… mereen :( </a:t>
            </a:r>
          </a:p>
          <a:p>
            <a:pPr marL="171450" indent="-171450">
              <a:buFont typeface="Arial" panose="020B0604020202020204" pitchFamily="34" charset="0"/>
              <a:buChar char="•"/>
            </a:pPr>
            <a:r>
              <a:rPr lang="fi-FI" sz="1200" dirty="0"/>
              <a:t>Aktiivista tumppien ja nikotiinipussien siivousta luonnosta esim. oppilasryhmien kanssa</a:t>
            </a:r>
          </a:p>
          <a:p>
            <a:pPr marL="171450" indent="-171450">
              <a:buFont typeface="Arial" panose="020B0604020202020204" pitchFamily="34" charset="0"/>
              <a:buChar char="•"/>
            </a:pPr>
            <a:r>
              <a:rPr lang="fi-FI" sz="1200" dirty="0"/>
              <a:t>Mielenterveys ja päihdeongelmien yhteys. Kaikki tahot nostavat kädet pystyyn. Ei saa </a:t>
            </a:r>
            <a:r>
              <a:rPr lang="fi-FI" sz="1200" dirty="0" err="1"/>
              <a:t>mt</a:t>
            </a:r>
            <a:r>
              <a:rPr lang="fi-FI" sz="1200" dirty="0"/>
              <a:t> apua jos käyttää päihteitä.</a:t>
            </a:r>
          </a:p>
          <a:p>
            <a:pPr marL="171450" indent="-171450">
              <a:buFont typeface="Arial" panose="020B0604020202020204" pitchFamily="34" charset="0"/>
              <a:buChar char="•"/>
            </a:pPr>
            <a:r>
              <a:rPr lang="fi-FI" sz="1200" dirty="0"/>
              <a:t>Nuorten päihteiden käyttöön olisi hienoa jos saataisiin jokin kampanja. Toki se olisi koko kunnassa hienoa, mutta vaikuttamalla nuoriin voi olla eniten </a:t>
            </a:r>
            <a:r>
              <a:rPr lang="fi-FI" sz="1200" dirty="0" err="1"/>
              <a:t>vaikutista</a:t>
            </a:r>
            <a:endParaRPr lang="fi-FI" sz="1200" dirty="0"/>
          </a:p>
          <a:p>
            <a:pPr marL="171450" indent="-171450">
              <a:buFont typeface="Arial" panose="020B0604020202020204" pitchFamily="34" charset="0"/>
              <a:buChar char="•"/>
            </a:pPr>
            <a:r>
              <a:rPr lang="fi-FI" sz="1200" dirty="0"/>
              <a:t>Tämä ei nyt ehkä vastaa kysymykseen, mutta mielenterveyspalveluiden lisäämisestä ja kynnyksen madaltamisesta hoitoon hakeutumiselle/pääsylle tuskin olisi haittaa.</a:t>
            </a:r>
          </a:p>
          <a:p>
            <a:pPr marL="171450" indent="-171450">
              <a:buFont typeface="Arial" panose="020B0604020202020204" pitchFamily="34" charset="0"/>
              <a:buChar char="•"/>
            </a:pPr>
            <a:r>
              <a:rPr lang="fi-FI" sz="1200" dirty="0"/>
              <a:t>Yläkoulujen vessoissa </a:t>
            </a:r>
            <a:r>
              <a:rPr lang="fi-FI" sz="1200" dirty="0" err="1"/>
              <a:t>vapetetaan</a:t>
            </a:r>
            <a:r>
              <a:rPr lang="fi-FI" sz="1200" dirty="0"/>
              <a:t> liikaa</a:t>
            </a:r>
          </a:p>
          <a:p>
            <a:pPr marL="171450" indent="-171450">
              <a:buFont typeface="Arial" panose="020B0604020202020204" pitchFamily="34" charset="0"/>
              <a:buChar char="•"/>
            </a:pPr>
            <a:r>
              <a:rPr lang="fi-FI" sz="1200" dirty="0"/>
              <a:t>En liiku sellaisissa paikoissa, joissa nuoret käyttävät päihteitä, joten ei voi puhua havainnoista, mutta nuoriin olisi tärkeä vaikuttaa. Ja kaikenikäisistä ottaa kunnolla koppi, jos he ilmaisevat yhtään tarvitsevansa tukea päihteistä irti pääsemiseen!</a:t>
            </a:r>
          </a:p>
          <a:p>
            <a:pPr marL="171450" indent="-171450">
              <a:buFont typeface="Arial" panose="020B0604020202020204" pitchFamily="34" charset="0"/>
              <a:buChar char="•"/>
            </a:pPr>
            <a:r>
              <a:rPr lang="fi-FI" sz="1200" dirty="0"/>
              <a:t>En</a:t>
            </a:r>
          </a:p>
          <a:p>
            <a:pPr marL="171450" indent="-171450">
              <a:buFont typeface="Arial" panose="020B0604020202020204" pitchFamily="34" charset="0"/>
              <a:buChar char="•"/>
            </a:pPr>
            <a:r>
              <a:rPr lang="fi-FI" sz="1200" dirty="0"/>
              <a:t>Nuorten päihteiden käyttöön</a:t>
            </a:r>
          </a:p>
          <a:p>
            <a:pPr marL="171450" indent="-171450">
              <a:buFont typeface="Arial" panose="020B0604020202020204" pitchFamily="34" charset="0"/>
              <a:buChar char="•"/>
            </a:pPr>
            <a:r>
              <a:rPr lang="fi-FI" sz="1200" dirty="0"/>
              <a:t>Puheeksi ottamisen keinoja ja tiivistä yhteistyötä </a:t>
            </a:r>
            <a:r>
              <a:rPr lang="fi-FI" sz="1200" dirty="0" err="1"/>
              <a:t>esim</a:t>
            </a:r>
            <a:r>
              <a:rPr lang="fi-FI" sz="1200" dirty="0"/>
              <a:t> nuorisotyöntekijöiden, koulun </a:t>
            </a:r>
            <a:r>
              <a:rPr lang="fi-FI" sz="1200" dirty="0" err="1"/>
              <a:t>ym</a:t>
            </a:r>
            <a:r>
              <a:rPr lang="fi-FI" sz="1200" dirty="0"/>
              <a:t> muiden toimijoiden välillä.  Vanhempien tiedottamista siitä miten tulisi tietää missä oma nuori on, ja mitä hän tekee.</a:t>
            </a:r>
          </a:p>
          <a:p>
            <a:pPr marL="171450" indent="-171450">
              <a:buFont typeface="Arial" panose="020B0604020202020204" pitchFamily="34" charset="0"/>
              <a:buChar char="•"/>
            </a:pPr>
            <a:r>
              <a:rPr lang="fi-FI" sz="1200" dirty="0"/>
              <a:t>Nuorten päihteiden käyttö ja yleinen pahoinvointi huolestuttaa.</a:t>
            </a:r>
          </a:p>
          <a:p>
            <a:pPr marL="171450" indent="-171450">
              <a:buFont typeface="Arial" panose="020B0604020202020204" pitchFamily="34" charset="0"/>
              <a:buChar char="•"/>
            </a:pPr>
            <a:r>
              <a:rPr lang="fi-FI" sz="1200" dirty="0"/>
              <a:t>Koulujen </a:t>
            </a:r>
            <a:r>
              <a:rPr lang="fi-FI" sz="1200" dirty="0" err="1"/>
              <a:t>vapehommat</a:t>
            </a:r>
            <a:r>
              <a:rPr lang="fi-FI" sz="1200" dirty="0"/>
              <a:t> karanneet lapasesta. Omat lapset esim. Eivät uskalla mennä koulupäivän aikana välttämättä vessaan, koska niissä käydään säännöllisesti </a:t>
            </a:r>
            <a:r>
              <a:rPr lang="fi-FI" sz="1200" dirty="0" err="1"/>
              <a:t>vapettamassa</a:t>
            </a:r>
            <a:r>
              <a:rPr lang="fi-FI" sz="1200" dirty="0"/>
              <a:t>. Pelkäävät, että jos menevät, niin voidaan heitä syyttää </a:t>
            </a:r>
            <a:r>
              <a:rPr lang="fi-FI" sz="1200" dirty="0" err="1"/>
              <a:t>vapettamisesta</a:t>
            </a:r>
            <a:r>
              <a:rPr lang="fi-FI" sz="1200" dirty="0"/>
              <a:t>, vaikkeivat </a:t>
            </a:r>
            <a:r>
              <a:rPr lang="fi-FI" sz="1200" dirty="0" err="1"/>
              <a:t>vapettaisikaan</a:t>
            </a:r>
            <a:r>
              <a:rPr lang="fi-FI" sz="1200" dirty="0"/>
              <a:t>. Ja kokoajan kuulemma sähkötupakka haisee vessoissa.</a:t>
            </a:r>
          </a:p>
        </p:txBody>
      </p:sp>
    </p:spTree>
    <p:extLst>
      <p:ext uri="{BB962C8B-B14F-4D97-AF65-F5344CB8AC3E}">
        <p14:creationId xmlns:p14="http://schemas.microsoft.com/office/powerpoint/2010/main" val="3231606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89A2CEEA-4440-9021-3F31-2B4F9967E4D2}"/>
              </a:ext>
            </a:extLst>
          </p:cNvPr>
          <p:cNvSpPr txBox="1"/>
          <p:nvPr/>
        </p:nvSpPr>
        <p:spPr>
          <a:xfrm>
            <a:off x="261398" y="370658"/>
            <a:ext cx="11510507" cy="307777"/>
          </a:xfrm>
          <a:prstGeom prst="rect">
            <a:avLst/>
          </a:prstGeom>
          <a:noFill/>
        </p:spPr>
        <p:txBody>
          <a:bodyPr wrap="square">
            <a:spAutoFit/>
          </a:bodyPr>
          <a:lstStyle/>
          <a:p>
            <a:pPr algn="l"/>
            <a:r>
              <a:rPr lang="fi-FI" sz="1400" b="1" i="0" dirty="0">
                <a:solidFill>
                  <a:srgbClr val="333333"/>
                </a:solidFill>
                <a:effectLst/>
                <a:latin typeface="Arial" panose="020B0604020202020204" pitchFamily="34" charset="0"/>
              </a:rPr>
              <a:t>Miten voisit itse kuntalaisena osallistua näiden haittojen ehkäisemiseen? Mainitse kolme tärkeintä keinoa.</a:t>
            </a:r>
          </a:p>
        </p:txBody>
      </p:sp>
      <p:sp>
        <p:nvSpPr>
          <p:cNvPr id="5" name="Tekstiruutu 4">
            <a:extLst>
              <a:ext uri="{FF2B5EF4-FFF2-40B4-BE49-F238E27FC236}">
                <a16:creationId xmlns:a16="http://schemas.microsoft.com/office/drawing/2014/main" id="{C17BA705-5428-2F7C-DFA8-FB42BC168E4D}"/>
              </a:ext>
            </a:extLst>
          </p:cNvPr>
          <p:cNvSpPr txBox="1"/>
          <p:nvPr/>
        </p:nvSpPr>
        <p:spPr>
          <a:xfrm>
            <a:off x="261398" y="916586"/>
            <a:ext cx="11584551" cy="5816977"/>
          </a:xfrm>
          <a:prstGeom prst="rect">
            <a:avLst/>
          </a:prstGeom>
          <a:noFill/>
        </p:spPr>
        <p:txBody>
          <a:bodyPr wrap="square">
            <a:spAutoFit/>
          </a:bodyPr>
          <a:lstStyle/>
          <a:p>
            <a:pPr marL="171450" indent="-171450">
              <a:buFont typeface="Arial" panose="020B0604020202020204" pitchFamily="34" charset="0"/>
              <a:buChar char="•"/>
            </a:pPr>
            <a:r>
              <a:rPr lang="fi-FI" sz="1200" dirty="0"/>
              <a:t>Tietoisuus, valistus, ymmärrys</a:t>
            </a:r>
          </a:p>
          <a:p>
            <a:pPr marL="171450" indent="-171450">
              <a:buFont typeface="Arial" panose="020B0604020202020204" pitchFamily="34" charset="0"/>
              <a:buChar char="•"/>
            </a:pPr>
            <a:r>
              <a:rPr lang="fi-FI" sz="1200" dirty="0"/>
              <a:t>??  Eihän tavallisella kansalaisella ole oikeutta puuttua mihinkään !</a:t>
            </a:r>
          </a:p>
          <a:p>
            <a:pPr marL="171450" indent="-171450">
              <a:buFont typeface="Arial" panose="020B0604020202020204" pitchFamily="34" charset="0"/>
              <a:buChar char="•"/>
            </a:pPr>
            <a:r>
              <a:rPr lang="fi-FI" sz="1200" dirty="0"/>
              <a:t>Haittojen ehkäisy on kunnan viranomaisten, valtuutettujen ja terveydenhuollon ammattihenkilöiden tehtävä. Olisi toivottavaa että konsultoitaisiin asiantuntijoita haittojen ehkäisyssä ja kuunneltaisiin koulutettujen kokemusasiantuntijoiden näkemyksiä myös. Haittojen ehkäisy ei ole kuntalaisen tehtävä, muuta kuin omasta terveydestä huolehtiminen ja omien lasten valistaminen.</a:t>
            </a:r>
          </a:p>
          <a:p>
            <a:pPr marL="171450" indent="-171450">
              <a:buFont typeface="Arial" panose="020B0604020202020204" pitchFamily="34" charset="0"/>
              <a:buChar char="•"/>
            </a:pPr>
            <a:r>
              <a:rPr lang="fi-FI" sz="1200" dirty="0"/>
              <a:t>Olemalla läsnä nuorille. Puuttumalla huomaamaani, esim. alkoholin välitykseen.</a:t>
            </a:r>
          </a:p>
          <a:p>
            <a:pPr marL="171450" indent="-171450">
              <a:buFont typeface="Arial" panose="020B0604020202020204" pitchFamily="34" charset="0"/>
              <a:buChar char="•"/>
            </a:pPr>
            <a:r>
              <a:rPr lang="fi-FI" sz="1200" dirty="0"/>
              <a:t>Osallistun ennaltaehkäisevään lasten ja nuorten informointiin omien lasten ja nuorten osalta sekä jos mahdollista heidän kavereihin myös.</a:t>
            </a:r>
          </a:p>
          <a:p>
            <a:pPr marL="171450" indent="-171450">
              <a:buFont typeface="Arial" panose="020B0604020202020204" pitchFamily="34" charset="0"/>
              <a:buChar char="•"/>
            </a:pPr>
            <a:r>
              <a:rPr lang="fi-FI" sz="1200" dirty="0"/>
              <a:t>Omalla esimerkillä on suuri vaikutus, joten en käytä päihteitä tai jos käytän niin harvoin ja vähän/ kohtuudella. Kannustan lähipiiriäni maltilliseen käyttöön</a:t>
            </a:r>
          </a:p>
          <a:p>
            <a:pPr marL="171450" indent="-171450">
              <a:buFont typeface="Arial" panose="020B0604020202020204" pitchFamily="34" charset="0"/>
              <a:buChar char="•"/>
            </a:pPr>
            <a:r>
              <a:rPr lang="fi-FI" sz="1200" dirty="0"/>
              <a:t>En osaa sanoa</a:t>
            </a:r>
          </a:p>
          <a:p>
            <a:pPr marL="171450" indent="-171450">
              <a:buFont typeface="Arial" panose="020B0604020202020204" pitchFamily="34" charset="0"/>
              <a:buChar char="•"/>
            </a:pPr>
            <a:r>
              <a:rPr lang="fi-FI" sz="1200" dirty="0"/>
              <a:t>Opettajan ammatissa kiinnitän huomiota lasten ja perheiden tilanteisiin ja teen päihteiden vastaista työtä. Ilmoittaisin havaitsemastani nuorten päihteiden käytöstä ja myynnistä, jos tietäisin mihin ilmoittaa matalalla kynnyksellä. Omien läheisteni mahdollisten ongelmien ehkäisyllä ja auttamisella.</a:t>
            </a:r>
          </a:p>
          <a:p>
            <a:pPr marL="171450" indent="-171450">
              <a:buFont typeface="Arial" panose="020B0604020202020204" pitchFamily="34" charset="0"/>
              <a:buChar char="•"/>
            </a:pPr>
            <a:r>
              <a:rPr lang="fi-FI" sz="1200" dirty="0"/>
              <a:t>Anonyymi puhelinlinja, vaikka ”nauha”, mihin voi soittaa 24/7 näkemiään asioita. Korvaushoitoasema pois neuvolan vierestä. On inhottava mennä lasten kanssa neuvolaan kun narkomaanit parveilevat sekaisin siinä oven vieressä.</a:t>
            </a:r>
          </a:p>
          <a:p>
            <a:pPr marL="171450" indent="-171450">
              <a:buFont typeface="Arial" panose="020B0604020202020204" pitchFamily="34" charset="0"/>
              <a:buChar char="•"/>
            </a:pPr>
            <a:r>
              <a:rPr lang="fi-FI" sz="1200" dirty="0"/>
              <a:t>Valistamalla omia lapsia ja myös heidän kavereitaan :)</a:t>
            </a:r>
          </a:p>
          <a:p>
            <a:pPr marL="171450" indent="-171450">
              <a:buFont typeface="Arial" panose="020B0604020202020204" pitchFamily="34" charset="0"/>
              <a:buChar char="•"/>
            </a:pPr>
            <a:r>
              <a:rPr lang="fi-FI" sz="1200" dirty="0"/>
              <a:t>Valvoa nuoren rahankäyttöä. Kovemmat rangaistukset välittäjille. Asiallinen keskustelu jos tulee ajankohtaiseksi.</a:t>
            </a:r>
          </a:p>
          <a:p>
            <a:pPr marL="171450" indent="-171450">
              <a:buFont typeface="Arial" panose="020B0604020202020204" pitchFamily="34" charset="0"/>
              <a:buChar char="•"/>
            </a:pPr>
            <a:r>
              <a:rPr lang="fi-FI" sz="1200" dirty="0"/>
              <a:t>olla itse esimerkkinä, että mitään päihteitä ei tarvita</a:t>
            </a:r>
          </a:p>
          <a:p>
            <a:pPr marL="171450" indent="-171450">
              <a:buFont typeface="Arial" panose="020B0604020202020204" pitchFamily="34" charset="0"/>
              <a:buChar char="•"/>
            </a:pPr>
            <a:r>
              <a:rPr lang="fi-FI" sz="1200" dirty="0"/>
              <a:t>-Omalla esimerkilläni ja kasvatustyöllä omiin lapsiini ja heidän ystäviinsä liittyen., toimin itse vastuullisesti, osallistua mahdollisesti toimintaan, jossa ennaltaehkäistään näiden ongelmien syntymistä.</a:t>
            </a:r>
          </a:p>
          <a:p>
            <a:pPr marL="171450" indent="-171450">
              <a:buFont typeface="Arial" panose="020B0604020202020204" pitchFamily="34" charset="0"/>
              <a:buChar char="•"/>
            </a:pPr>
            <a:r>
              <a:rPr lang="fi-FI" sz="1200" dirty="0"/>
              <a:t>Taloyhtiö ja asuinkortteli voisi julistautua savuttomaksi.</a:t>
            </a:r>
          </a:p>
          <a:p>
            <a:pPr marL="171450" indent="-171450">
              <a:buFont typeface="Arial" panose="020B0604020202020204" pitchFamily="34" charset="0"/>
              <a:buChar char="•"/>
            </a:pPr>
            <a:r>
              <a:rPr lang="fi-FI" sz="1200" dirty="0"/>
              <a:t>Valvoa omien lasten toimintaa</a:t>
            </a:r>
          </a:p>
          <a:p>
            <a:pPr marL="171450" indent="-171450">
              <a:buFont typeface="Arial" panose="020B0604020202020204" pitchFamily="34" charset="0"/>
              <a:buChar char="•"/>
            </a:pPr>
            <a:r>
              <a:rPr lang="fi-FI" sz="1200" dirty="0"/>
              <a:t>Olemalla hyvänä esimerkkinä omille lapsille (hyvin vähäinen alkoholin käyttö), jolloin en myöskään esiinny päihtyneenä julkisilla paikoilla ja luo turvattomuutta.</a:t>
            </a:r>
          </a:p>
          <a:p>
            <a:pPr marL="171450" indent="-171450">
              <a:buFont typeface="Arial" panose="020B0604020202020204" pitchFamily="34" charset="0"/>
              <a:buChar char="•"/>
            </a:pPr>
            <a:r>
              <a:rPr lang="fi-FI" sz="1200" dirty="0"/>
              <a:t>Koko kylä kasvattaa- mentaliteetilla. Nuorten päihdekäyttäytymiseen tulisi jokaisen aikuisen uskaltaa puuttua.</a:t>
            </a:r>
          </a:p>
          <a:p>
            <a:pPr marL="171450" indent="-171450">
              <a:buFont typeface="Arial" panose="020B0604020202020204" pitchFamily="34" charset="0"/>
              <a:buChar char="•"/>
            </a:pPr>
            <a:r>
              <a:rPr lang="fi-FI" sz="1200" dirty="0"/>
              <a:t>Yritän valistaa omia lapsia/nuoria ja heidän kavereitaan haitoista.</a:t>
            </a:r>
          </a:p>
          <a:p>
            <a:pPr marL="171450" indent="-171450">
              <a:buFont typeface="Arial" panose="020B0604020202020204" pitchFamily="34" charset="0"/>
              <a:buChar char="•"/>
            </a:pPr>
            <a:r>
              <a:rPr lang="fi-FI" sz="1200" dirty="0"/>
              <a:t>Elää itse hyvin ja fiksusti ja opettaa omat lapset käyttäytymään kunnolla. En tiedä mitä muuta voisin yksilönä tehdä</a:t>
            </a:r>
          </a:p>
          <a:p>
            <a:pPr marL="171450" indent="-171450">
              <a:buFont typeface="Arial" panose="020B0604020202020204" pitchFamily="34" charset="0"/>
              <a:buChar char="•"/>
            </a:pPr>
            <a:r>
              <a:rPr lang="fi-FI" sz="1200" dirty="0"/>
              <a:t>Keskustella ja olla kiinnostunut lasteni elämästä, kavereista ja missä he liikkuvat. Puhua myös heidän kavereille.</a:t>
            </a:r>
          </a:p>
          <a:p>
            <a:pPr marL="171450" indent="-171450">
              <a:buFont typeface="Arial" panose="020B0604020202020204" pitchFamily="34" charset="0"/>
              <a:buChar char="•"/>
            </a:pPr>
            <a:r>
              <a:rPr lang="fi-FI" sz="1200" dirty="0"/>
              <a:t>Olla yhteydessä kouluun jos havaitsen jotain jne.</a:t>
            </a:r>
          </a:p>
          <a:p>
            <a:pPr marL="171450" indent="-171450">
              <a:buFont typeface="Arial" panose="020B0604020202020204" pitchFamily="34" charset="0"/>
              <a:buChar char="•"/>
            </a:pPr>
            <a:r>
              <a:rPr lang="fi-FI" sz="1200" dirty="0"/>
              <a:t>en aio puuttua </a:t>
            </a:r>
            <a:r>
              <a:rPr lang="fi-FI" sz="1200" dirty="0" err="1"/>
              <a:t>xd</a:t>
            </a:r>
            <a:endParaRPr lang="fi-FI" sz="1200" dirty="0"/>
          </a:p>
          <a:p>
            <a:pPr marL="285750" indent="-285750">
              <a:buFont typeface="Arial" panose="020B0604020202020204" pitchFamily="34" charset="0"/>
              <a:buChar char="•"/>
            </a:pPr>
            <a:r>
              <a:rPr lang="fi-FI" sz="1200" dirty="0"/>
              <a:t>Omien lasten asioihin huomion kiinnittäminen, Puuttuminen tilanteisiin, jos kohtaan niitä ja Osallistuminen toimintaan, jolla voidaan lisätä tietoisuutta</a:t>
            </a:r>
          </a:p>
          <a:p>
            <a:pPr marL="285750" indent="-285750">
              <a:buFont typeface="Arial" panose="020B0604020202020204" pitchFamily="34" charset="0"/>
              <a:buChar char="•"/>
            </a:pPr>
            <a:r>
              <a:rPr lang="fi-FI" sz="1200" dirty="0"/>
              <a:t>Omien lasten valistus, oma esimerkki</a:t>
            </a:r>
          </a:p>
          <a:p>
            <a:pPr marL="285750" indent="-285750">
              <a:buFont typeface="Arial" panose="020B0604020202020204" pitchFamily="34" charset="0"/>
              <a:buChar char="•"/>
            </a:pPr>
            <a:r>
              <a:rPr lang="fi-FI" sz="1200" dirty="0"/>
              <a:t>Olisi nimetön vinkkiviestipalvelu, jos epäily ja niitä tutkitaan. Soitan poliisin huumeasioihin. Olen ja puhun nuorten ja kavereiden kanssa.</a:t>
            </a:r>
          </a:p>
        </p:txBody>
      </p:sp>
    </p:spTree>
    <p:extLst>
      <p:ext uri="{BB962C8B-B14F-4D97-AF65-F5344CB8AC3E}">
        <p14:creationId xmlns:p14="http://schemas.microsoft.com/office/powerpoint/2010/main" val="3526205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96E6EA10-B0CD-C1CF-5EDB-EEC946A2CA63}"/>
              </a:ext>
            </a:extLst>
          </p:cNvPr>
          <p:cNvSpPr txBox="1"/>
          <p:nvPr/>
        </p:nvSpPr>
        <p:spPr>
          <a:xfrm>
            <a:off x="174888" y="58846"/>
            <a:ext cx="11300832" cy="6740307"/>
          </a:xfrm>
          <a:prstGeom prst="rect">
            <a:avLst/>
          </a:prstGeom>
          <a:noFill/>
        </p:spPr>
        <p:txBody>
          <a:bodyPr wrap="square">
            <a:spAutoFit/>
          </a:bodyPr>
          <a:lstStyle/>
          <a:p>
            <a:pPr marL="285750" indent="-285750">
              <a:buFont typeface="Arial" panose="020B0604020202020204" pitchFamily="34" charset="0"/>
              <a:buChar char="•"/>
            </a:pPr>
            <a:r>
              <a:rPr lang="fi-FI" sz="1200" dirty="0"/>
              <a:t>Havaitse-ilmoittaa viranomaisille- ilmoittaa huoltajille</a:t>
            </a:r>
          </a:p>
          <a:p>
            <a:pPr marL="285750" indent="-285750">
              <a:buFont typeface="Arial" panose="020B0604020202020204" pitchFamily="34" charset="0"/>
              <a:buChar char="•"/>
            </a:pPr>
            <a:r>
              <a:rPr lang="fi-FI" sz="1200" dirty="0"/>
              <a:t>antaa lapsille mahdollisuus hoitaa mielenterveysongelmat. ovat todella yleisiä, eikä nuoret saa apua, joten johtuu alkoholi </a:t>
            </a:r>
            <a:r>
              <a:rPr lang="fi-FI" sz="1200" dirty="0" err="1"/>
              <a:t>käytöön</a:t>
            </a:r>
            <a:endParaRPr lang="fi-FI" sz="1200" dirty="0"/>
          </a:p>
          <a:p>
            <a:pPr marL="285750" indent="-285750">
              <a:buFont typeface="Arial" panose="020B0604020202020204" pitchFamily="34" charset="0"/>
              <a:buChar char="•"/>
            </a:pPr>
            <a:r>
              <a:rPr lang="fi-FI" sz="1200" dirty="0"/>
              <a:t>En oikein tiedä. Oma kasvatustyö tietysti omien lasten kohdalla ja ilmoitan poliisille jos näen esim. myyntiä/välittömistä.</a:t>
            </a:r>
          </a:p>
          <a:p>
            <a:pPr marL="285750" indent="-285750">
              <a:buFont typeface="Arial" panose="020B0604020202020204" pitchFamily="34" charset="0"/>
              <a:buChar char="•"/>
            </a:pPr>
            <a:r>
              <a:rPr lang="fi-FI" sz="1200" dirty="0"/>
              <a:t>Päihtyneisiin ihmisiin ei kannata kiinnittää huomiota, niin eivät he yleensä häiriköi. Jos kaveri on juonut liikaa, täytyy auttaa hänet kotiin selviämään olotilastaan. Jos näkee ulkona alaikäisen näköisiä ihmisiä juomassa alkoholia, voi pyytää poliiseja tarkistamaan tilanteen.</a:t>
            </a:r>
          </a:p>
          <a:p>
            <a:pPr marL="285750" indent="-285750">
              <a:buFont typeface="Arial" panose="020B0604020202020204" pitchFamily="34" charset="0"/>
              <a:buChar char="•"/>
            </a:pPr>
            <a:r>
              <a:rPr lang="fi-FI" sz="1200" dirty="0"/>
              <a:t>Olla esimerkkinä.</a:t>
            </a:r>
          </a:p>
          <a:p>
            <a:pPr marL="285750" indent="-285750">
              <a:buFont typeface="Arial" panose="020B0604020202020204" pitchFamily="34" charset="0"/>
              <a:buChar char="•"/>
            </a:pPr>
            <a:r>
              <a:rPr lang="fi-FI" sz="1200" dirty="0"/>
              <a:t>Harrastus tai muu päihteetön toiminta.</a:t>
            </a:r>
          </a:p>
          <a:p>
            <a:pPr marL="285750" indent="-285750">
              <a:buFont typeface="Arial" panose="020B0604020202020204" pitchFamily="34" charset="0"/>
              <a:buChar char="•"/>
            </a:pPr>
            <a:r>
              <a:rPr lang="fi-FI" sz="1200" dirty="0"/>
              <a:t>Kertoa mihin se </a:t>
            </a:r>
            <a:r>
              <a:rPr lang="fi-FI" sz="1200" dirty="0" err="1"/>
              <a:t>johtaa,työpaikkojen</a:t>
            </a:r>
            <a:r>
              <a:rPr lang="fi-FI" sz="1200" dirty="0"/>
              <a:t> saanti, rahatilanne ym.</a:t>
            </a:r>
          </a:p>
          <a:p>
            <a:pPr marL="285750" indent="-285750">
              <a:buFont typeface="Arial" panose="020B0604020202020204" pitchFamily="34" charset="0"/>
              <a:buChar char="•"/>
            </a:pPr>
            <a:r>
              <a:rPr lang="fi-FI" sz="1200" dirty="0"/>
              <a:t>Ilmoittaa jonnekin(minne?) mahdollisesti havaitusta päihteiden liikakäytöstä/huumausaineiden käytöstä</a:t>
            </a:r>
          </a:p>
          <a:p>
            <a:pPr marL="285750" indent="-285750">
              <a:buFont typeface="Arial" panose="020B0604020202020204" pitchFamily="34" charset="0"/>
              <a:buChar char="•"/>
            </a:pPr>
            <a:r>
              <a:rPr lang="fi-FI" sz="1200" dirty="0"/>
              <a:t>Käräyttää trokaajat ankkuripoliisille</a:t>
            </a:r>
          </a:p>
          <a:p>
            <a:pPr marL="285750" indent="-285750">
              <a:buFont typeface="Arial" panose="020B0604020202020204" pitchFamily="34" charset="0"/>
              <a:buChar char="•"/>
            </a:pPr>
            <a:r>
              <a:rPr lang="fi-FI" sz="1200" dirty="0"/>
              <a:t>Vaikuttaminen kunnallispolitiikan ja oman työn kautta (kasvatusala) + valistustyö ja oma esimerkki kotona.</a:t>
            </a:r>
          </a:p>
          <a:p>
            <a:pPr marL="285750" indent="-285750">
              <a:buFont typeface="Arial" panose="020B0604020202020204" pitchFamily="34" charset="0"/>
              <a:buChar char="•"/>
            </a:pPr>
            <a:r>
              <a:rPr lang="fi-FI" sz="1200" dirty="0"/>
              <a:t>Puuttua tilanteisiin, joissa selvästi alaikäisillä on päihdetuotteita, valistaa omia lapsia ja lasten kavereita päihteiden haitoista, kannustaa </a:t>
            </a:r>
            <a:r>
              <a:rPr lang="fi-FI" sz="1200" dirty="0" err="1"/>
              <a:t>tervelliseen</a:t>
            </a:r>
            <a:r>
              <a:rPr lang="fi-FI" sz="1200" dirty="0"/>
              <a:t> elämäntapaan omalla esimerkillä ja muutenkin</a:t>
            </a:r>
          </a:p>
          <a:p>
            <a:pPr marL="285750" indent="-285750">
              <a:buFont typeface="Arial" panose="020B0604020202020204" pitchFamily="34" charset="0"/>
              <a:buChar char="•"/>
            </a:pPr>
            <a:r>
              <a:rPr lang="fi-FI" sz="1200" dirty="0"/>
              <a:t>Oma toiminta, omien lasten kasvattaminen, tilanteisiin puuttuminen.</a:t>
            </a:r>
          </a:p>
          <a:p>
            <a:pPr marL="285750" indent="-285750">
              <a:buFont typeface="Arial" panose="020B0604020202020204" pitchFamily="34" charset="0"/>
              <a:buChar char="•"/>
            </a:pPr>
            <a:r>
              <a:rPr lang="fi-FI" sz="1200" dirty="0"/>
              <a:t>Äänestää oikeita ihmisiä tekemään oikeita päätöksiä (ei vaan tule valituksi) kunnassa ja Suomessa. Siitä se lähtee. Ei tässä maassa voi tehdä mitään muuta, kun kaikesta pitää keskustella.</a:t>
            </a:r>
          </a:p>
          <a:p>
            <a:pPr marL="285750" indent="-285750">
              <a:buFont typeface="Arial" panose="020B0604020202020204" pitchFamily="34" charset="0"/>
              <a:buChar char="•"/>
            </a:pPr>
            <a:r>
              <a:rPr lang="fi-FI" sz="1200" dirty="0"/>
              <a:t>En osaa sanoa, muuta kuin, että omien lasten kanssa on käyty keskustelua. Kaikki lähtee kotoa.</a:t>
            </a:r>
          </a:p>
          <a:p>
            <a:pPr marL="285750" indent="-285750">
              <a:buFont typeface="Arial" panose="020B0604020202020204" pitchFamily="34" charset="0"/>
              <a:buChar char="•"/>
            </a:pPr>
            <a:r>
              <a:rPr lang="fi-FI" sz="1200" dirty="0"/>
              <a:t>En usko että voisin ehkäistä haittoja omalla osallistumisella.</a:t>
            </a:r>
          </a:p>
          <a:p>
            <a:pPr marL="285750" indent="-285750">
              <a:buFont typeface="Arial" panose="020B0604020202020204" pitchFamily="34" charset="0"/>
              <a:buChar char="•"/>
            </a:pPr>
            <a:r>
              <a:rPr lang="fi-FI" sz="1200" dirty="0"/>
              <a:t>Lasten ohjaus ja kotikasvatus.</a:t>
            </a:r>
          </a:p>
          <a:p>
            <a:pPr marL="285750" indent="-285750">
              <a:buFont typeface="Arial" panose="020B0604020202020204" pitchFamily="34" charset="0"/>
              <a:buChar char="•"/>
            </a:pPr>
            <a:r>
              <a:rPr lang="fi-FI" sz="1200" dirty="0"/>
              <a:t>Lisää valvontaa ilkivallan vähentämiseksi.</a:t>
            </a:r>
          </a:p>
          <a:p>
            <a:pPr marL="285750" indent="-285750">
              <a:buFont typeface="Arial" panose="020B0604020202020204" pitchFamily="34" charset="0"/>
              <a:buChar char="•"/>
            </a:pPr>
            <a:r>
              <a:rPr lang="fi-FI" sz="1200" dirty="0"/>
              <a:t>En valitettavasti mitenkään. Omille lapsille asiasta puhuttu, mutta tuskin siitä mitään apua on. Nuoret tekevät niin kuin parhaaksi näkevät.</a:t>
            </a:r>
          </a:p>
          <a:p>
            <a:pPr marL="285750" indent="-285750">
              <a:buFont typeface="Arial" panose="020B0604020202020204" pitchFamily="34" charset="0"/>
              <a:buChar char="•"/>
            </a:pPr>
            <a:r>
              <a:rPr lang="fi-FI" sz="1200" dirty="0"/>
              <a:t>Huolehtia omien läheisten tilanteesta, mikäli olisi havaintoja tuen tarpeesta</a:t>
            </a:r>
          </a:p>
          <a:p>
            <a:pPr marL="285750" indent="-285750">
              <a:buFont typeface="Arial" panose="020B0604020202020204" pitchFamily="34" charset="0"/>
              <a:buChar char="•"/>
            </a:pPr>
            <a:r>
              <a:rPr lang="fi-FI" sz="1200" dirty="0"/>
              <a:t>Oman nuoren valistaminen ja ohjaus. Oma esimerkki.</a:t>
            </a:r>
          </a:p>
          <a:p>
            <a:pPr marL="285750" indent="-285750">
              <a:buFont typeface="Arial" panose="020B0604020202020204" pitchFamily="34" charset="0"/>
              <a:buChar char="•"/>
            </a:pPr>
            <a:r>
              <a:rPr lang="fi-FI" sz="1200" dirty="0"/>
              <a:t>Ilmoittaa näkemästään nuorten vanhemmille. Pienellä paikkakunnalla tuntee usean perheen.</a:t>
            </a:r>
          </a:p>
          <a:p>
            <a:pPr marL="285750" indent="-285750">
              <a:buFont typeface="Arial" panose="020B0604020202020204" pitchFamily="34" charset="0"/>
              <a:buChar char="•"/>
            </a:pPr>
            <a:r>
              <a:rPr lang="fi-FI" sz="1200" dirty="0"/>
              <a:t>Tekisi mieli puuttua esim. kauppojen edustalla tapahtuvaan tupakointiin, mutta keinoja ei ole jolla asian saisi perille.</a:t>
            </a:r>
          </a:p>
          <a:p>
            <a:pPr marL="285750" indent="-285750">
              <a:buFont typeface="Arial" panose="020B0604020202020204" pitchFamily="34" charset="0"/>
              <a:buChar char="•"/>
            </a:pPr>
            <a:r>
              <a:rPr lang="fi-FI" sz="1200" dirty="0"/>
              <a:t>Omalla esimerkillä.</a:t>
            </a:r>
          </a:p>
          <a:p>
            <a:pPr marL="285750" indent="-285750">
              <a:buFont typeface="Arial" panose="020B0604020202020204" pitchFamily="34" charset="0"/>
              <a:buChar char="•"/>
            </a:pPr>
            <a:r>
              <a:rPr lang="fi-FI" sz="1200" dirty="0"/>
              <a:t>Ilmoitan jos näen jotain, olen aktiivinen, Pidän huolta siitä että autan jos joku tarvitsee apua, Olisin valmis lahjoittamaan rahaa nuorten päihde- ja harrastustyöhön</a:t>
            </a:r>
          </a:p>
          <a:p>
            <a:pPr marL="285750" indent="-285750">
              <a:buFont typeface="Arial" panose="020B0604020202020204" pitchFamily="34" charset="0"/>
              <a:buChar char="•"/>
            </a:pPr>
            <a:r>
              <a:rPr lang="fi-FI" sz="1200" dirty="0"/>
              <a:t>Ehkäisevä nuorisotyö, positiivinen suhtautuminen lapsiin ja nuoriin. Ongelmatilanteissa mahdollinen keskustelu ennemmin kuin somessa räyhääminen.</a:t>
            </a:r>
          </a:p>
          <a:p>
            <a:pPr marL="285750" indent="-285750">
              <a:buFont typeface="Arial" panose="020B0604020202020204" pitchFamily="34" charset="0"/>
              <a:buChar char="•"/>
            </a:pPr>
            <a:r>
              <a:rPr lang="fi-FI" sz="1200" dirty="0"/>
              <a:t>Jos en olisi 4 lapsen </a:t>
            </a:r>
            <a:r>
              <a:rPr lang="fi-FI" sz="1200" dirty="0" err="1"/>
              <a:t>yh</a:t>
            </a:r>
            <a:r>
              <a:rPr lang="fi-FI" sz="1200" dirty="0"/>
              <a:t> joka opiskelee ja käy työssä ja on isoisänsä epävirallinen omaishoitaja niin voisin miettiä ratkaisuja, nyt en pysty.</a:t>
            </a:r>
          </a:p>
          <a:p>
            <a:pPr marL="285750" indent="-285750">
              <a:buFont typeface="Arial" panose="020B0604020202020204" pitchFamily="34" charset="0"/>
              <a:buChar char="•"/>
            </a:pPr>
            <a:r>
              <a:rPr lang="fi-FI" sz="1200" dirty="0"/>
              <a:t>Kerään roskat luonnosta. En käytä itse päihteitä.</a:t>
            </a:r>
          </a:p>
          <a:p>
            <a:pPr marL="285750" indent="-285750">
              <a:buFont typeface="Arial" panose="020B0604020202020204" pitchFamily="34" charset="0"/>
              <a:buChar char="•"/>
            </a:pPr>
            <a:r>
              <a:rPr lang="fi-FI" sz="1200" dirty="0"/>
              <a:t>Puuttumalla nikotiini tuotteiden käyttöön julkisilla paikoilla, En välitä vaikka pyydettäisiin</a:t>
            </a:r>
          </a:p>
          <a:p>
            <a:pPr marL="285750" indent="-285750">
              <a:buFont typeface="Arial" panose="020B0604020202020204" pitchFamily="34" charset="0"/>
              <a:buChar char="•"/>
            </a:pPr>
            <a:r>
              <a:rPr lang="fi-FI" sz="1200" dirty="0"/>
              <a:t>Puhua avoimesti mielenterveyteen liittyvistä ongelmista ja madaltaa niiden stigmaa. Lisätä keskustelua mielenterveyspalveluiden positiivisista vaikutuksista. Positiivinen keskustelu arkiliikunnasta, johon ei liity suorittamista.</a:t>
            </a:r>
          </a:p>
          <a:p>
            <a:pPr marL="285750" indent="-285750">
              <a:buFont typeface="Arial" panose="020B0604020202020204" pitchFamily="34" charset="0"/>
              <a:buChar char="•"/>
            </a:pPr>
            <a:r>
              <a:rPr lang="fi-FI" sz="1200" dirty="0"/>
              <a:t>Olla käyttämättä ja välittämättä tuotteita alaikäiselle</a:t>
            </a:r>
          </a:p>
          <a:p>
            <a:pPr marL="285750" indent="-285750">
              <a:buFont typeface="Arial" panose="020B0604020202020204" pitchFamily="34" charset="0"/>
              <a:buChar char="•"/>
            </a:pPr>
            <a:r>
              <a:rPr lang="fi-FI" sz="1200" dirty="0"/>
              <a:t>Rahoittaa veroilla, ohjata palveluiden piiriin jos joku tietämäni henkilö tarvitsee apua, esimerkillä (nuoriin) omassa elinympäristössä.</a:t>
            </a:r>
          </a:p>
          <a:p>
            <a:pPr marL="285750" indent="-285750">
              <a:buFont typeface="Arial" panose="020B0604020202020204" pitchFamily="34" charset="0"/>
              <a:buChar char="•"/>
            </a:pPr>
            <a:r>
              <a:rPr lang="fi-FI" sz="1200" dirty="0"/>
              <a:t>Omien läheisten kanssa keskustellen</a:t>
            </a:r>
          </a:p>
        </p:txBody>
      </p:sp>
    </p:spTree>
    <p:extLst>
      <p:ext uri="{BB962C8B-B14F-4D97-AF65-F5344CB8AC3E}">
        <p14:creationId xmlns:p14="http://schemas.microsoft.com/office/powerpoint/2010/main" val="3958742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ew shape"/>
          <p:cNvSpPr/>
          <p:nvPr/>
        </p:nvSpPr>
        <p:spPr>
          <a:xfrm>
            <a:off x="345299" y="297984"/>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400" b="1" i="0" u="none" dirty="0" err="1">
                <a:solidFill>
                  <a:srgbClr val="333333"/>
                </a:solidFill>
                <a:latin typeface="Arial"/>
              </a:rPr>
              <a:t>Vastaajien</a:t>
            </a:r>
            <a:r>
              <a:rPr sz="1400" b="1" i="0" u="none" dirty="0">
                <a:solidFill>
                  <a:srgbClr val="333333"/>
                </a:solidFill>
                <a:latin typeface="Arial"/>
              </a:rPr>
              <a:t> </a:t>
            </a:r>
            <a:r>
              <a:rPr sz="1400" b="1" i="0" u="none" dirty="0" err="1">
                <a:solidFill>
                  <a:srgbClr val="333333"/>
                </a:solidFill>
                <a:latin typeface="Arial"/>
              </a:rPr>
              <a:t>määrä</a:t>
            </a:r>
            <a:r>
              <a:rPr sz="1400" b="1" i="0" u="none" dirty="0">
                <a:solidFill>
                  <a:srgbClr val="333333"/>
                </a:solidFill>
                <a:latin typeface="Arial"/>
              </a:rPr>
              <a:t>: 15</a:t>
            </a:r>
            <a:r>
              <a:rPr lang="fi-FI" sz="1400" b="1" i="0" u="none" dirty="0">
                <a:solidFill>
                  <a:srgbClr val="333333"/>
                </a:solidFill>
                <a:latin typeface="Arial"/>
              </a:rPr>
              <a:t>1</a:t>
            </a:r>
            <a:endParaRPr sz="1400" b="1" i="0" u="none" dirty="0">
              <a:solidFill>
                <a:srgbClr val="333333"/>
              </a:solidFill>
              <a:latin typeface="Arial"/>
            </a:endParaRPr>
          </a:p>
        </p:txBody>
      </p:sp>
      <p:graphicFrame>
        <p:nvGraphicFramePr>
          <p:cNvPr id="4" name="ChartObject"/>
          <p:cNvGraphicFramePr/>
          <p:nvPr>
            <p:extLst>
              <p:ext uri="{D42A27DB-BD31-4B8C-83A1-F6EECF244321}">
                <p14:modId xmlns:p14="http://schemas.microsoft.com/office/powerpoint/2010/main" val="1929833097"/>
              </p:ext>
            </p:extLst>
          </p:nvPr>
        </p:nvGraphicFramePr>
        <p:xfrm>
          <a:off x="0" y="739804"/>
          <a:ext cx="5506009" cy="24605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Object">
            <a:extLst>
              <a:ext uri="{FF2B5EF4-FFF2-40B4-BE49-F238E27FC236}">
                <a16:creationId xmlns:a16="http://schemas.microsoft.com/office/drawing/2014/main" id="{FE16DA5A-888E-D020-4767-CFF48D09809F}"/>
              </a:ext>
            </a:extLst>
          </p:cNvPr>
          <p:cNvGraphicFramePr/>
          <p:nvPr>
            <p:extLst>
              <p:ext uri="{D42A27DB-BD31-4B8C-83A1-F6EECF244321}">
                <p14:modId xmlns:p14="http://schemas.microsoft.com/office/powerpoint/2010/main" val="1320895176"/>
              </p:ext>
            </p:extLst>
          </p:nvPr>
        </p:nvGraphicFramePr>
        <p:xfrm>
          <a:off x="-590973" y="3401630"/>
          <a:ext cx="6047556" cy="2736304"/>
        </p:xfrm>
        <a:graphic>
          <a:graphicData uri="http://schemas.openxmlformats.org/drawingml/2006/chart">
            <c:chart xmlns:c="http://schemas.openxmlformats.org/drawingml/2006/chart" xmlns:r="http://schemas.openxmlformats.org/officeDocument/2006/relationships" r:id="rId3"/>
          </a:graphicData>
        </a:graphic>
      </p:graphicFrame>
      <p:sp>
        <p:nvSpPr>
          <p:cNvPr id="6" name="New shape">
            <a:extLst>
              <a:ext uri="{FF2B5EF4-FFF2-40B4-BE49-F238E27FC236}">
                <a16:creationId xmlns:a16="http://schemas.microsoft.com/office/drawing/2014/main" id="{686A3B38-5EA0-EB48-C3F1-270DE435B61B}"/>
              </a:ext>
            </a:extLst>
          </p:cNvPr>
          <p:cNvSpPr/>
          <p:nvPr/>
        </p:nvSpPr>
        <p:spPr>
          <a:xfrm>
            <a:off x="5816642" y="297984"/>
            <a:ext cx="4464496" cy="492443"/>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600" b="1" i="0" u="none" dirty="0" err="1">
                <a:latin typeface="Arial" pitchFamily="34" charset="0"/>
              </a:rPr>
              <a:t>Oletko</a:t>
            </a:r>
            <a:r>
              <a:rPr sz="1600" b="1" i="0" u="none" dirty="0">
                <a:latin typeface="Arial" pitchFamily="34" charset="0"/>
              </a:rPr>
              <a:t> </a:t>
            </a:r>
            <a:r>
              <a:rPr sz="1600" b="1" i="0" u="none" dirty="0" err="1">
                <a:latin typeface="Arial" pitchFamily="34" charset="0"/>
              </a:rPr>
              <a:t>tällä</a:t>
            </a:r>
            <a:r>
              <a:rPr sz="1600" b="1" i="0" u="none" dirty="0">
                <a:latin typeface="Arial" pitchFamily="34" charset="0"/>
              </a:rPr>
              <a:t> </a:t>
            </a:r>
            <a:r>
              <a:rPr sz="1600" b="1" i="0" u="none" dirty="0" err="1">
                <a:latin typeface="Arial" pitchFamily="34" charset="0"/>
              </a:rPr>
              <a:t>hetkellä</a:t>
            </a:r>
            <a:r>
              <a:rPr sz="1600" b="1" i="0" u="none" dirty="0">
                <a:latin typeface="Arial" pitchFamily="34" charset="0"/>
              </a:rPr>
              <a:t> </a:t>
            </a:r>
            <a:r>
              <a:rPr sz="1600" b="1" i="0" u="none" dirty="0" err="1">
                <a:latin typeface="Arial" pitchFamily="34" charset="0"/>
              </a:rPr>
              <a:t>pääasiassa</a:t>
            </a:r>
            <a:r>
              <a:rPr sz="1600" b="1" i="0" u="none" dirty="0">
                <a:latin typeface="Arial" pitchFamily="34" charset="0"/>
              </a:rPr>
              <a:t>:</a:t>
            </a:r>
            <a:br>
              <a:rPr sz="1600" b="1" i="0" u="none" dirty="0">
                <a:latin typeface="Arial" pitchFamily="34" charset="0"/>
              </a:rPr>
            </a:br>
            <a:endParaRPr sz="1600" b="1" i="0" u="none" dirty="0">
              <a:latin typeface="Arial" pitchFamily="34" charset="0"/>
            </a:endParaRPr>
          </a:p>
        </p:txBody>
      </p:sp>
      <p:graphicFrame>
        <p:nvGraphicFramePr>
          <p:cNvPr id="7" name="ChartObject">
            <a:extLst>
              <a:ext uri="{FF2B5EF4-FFF2-40B4-BE49-F238E27FC236}">
                <a16:creationId xmlns:a16="http://schemas.microsoft.com/office/drawing/2014/main" id="{FFC89656-5D79-7CAC-35D1-DA0EB9A09A86}"/>
              </a:ext>
            </a:extLst>
          </p:cNvPr>
          <p:cNvGraphicFramePr/>
          <p:nvPr>
            <p:extLst>
              <p:ext uri="{D42A27DB-BD31-4B8C-83A1-F6EECF244321}">
                <p14:modId xmlns:p14="http://schemas.microsoft.com/office/powerpoint/2010/main" val="1463089029"/>
              </p:ext>
            </p:extLst>
          </p:nvPr>
        </p:nvGraphicFramePr>
        <p:xfrm>
          <a:off x="5816642" y="616214"/>
          <a:ext cx="6047556" cy="5486203"/>
        </p:xfrm>
        <a:graphic>
          <a:graphicData uri="http://schemas.openxmlformats.org/drawingml/2006/chart">
            <c:chart xmlns:c="http://schemas.openxmlformats.org/drawingml/2006/chart" xmlns:r="http://schemas.openxmlformats.org/officeDocument/2006/relationships" r:id="rId4"/>
          </a:graphicData>
        </a:graphic>
      </p:graphicFrame>
      <p:sp>
        <p:nvSpPr>
          <p:cNvPr id="2" name="Suorakulmio 1">
            <a:extLst>
              <a:ext uri="{FF2B5EF4-FFF2-40B4-BE49-F238E27FC236}">
                <a16:creationId xmlns:a16="http://schemas.microsoft.com/office/drawing/2014/main" id="{4B64E909-79BB-8D31-4CF1-9070B599EF7E}"/>
              </a:ext>
            </a:extLst>
          </p:cNvPr>
          <p:cNvSpPr/>
          <p:nvPr/>
        </p:nvSpPr>
        <p:spPr>
          <a:xfrm>
            <a:off x="942244" y="981502"/>
            <a:ext cx="167774" cy="21495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Suorakulmio 8">
            <a:extLst>
              <a:ext uri="{FF2B5EF4-FFF2-40B4-BE49-F238E27FC236}">
                <a16:creationId xmlns:a16="http://schemas.microsoft.com/office/drawing/2014/main" id="{0A5C122F-6624-3075-9B73-6BBD9F6A7848}"/>
              </a:ext>
            </a:extLst>
          </p:cNvPr>
          <p:cNvSpPr/>
          <p:nvPr/>
        </p:nvSpPr>
        <p:spPr>
          <a:xfrm>
            <a:off x="774470" y="1438152"/>
            <a:ext cx="167774" cy="21495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69E537D7-CF22-009F-30A5-2A32A12E1B41}"/>
              </a:ext>
            </a:extLst>
          </p:cNvPr>
          <p:cNvSpPr/>
          <p:nvPr/>
        </p:nvSpPr>
        <p:spPr>
          <a:xfrm>
            <a:off x="377667" y="5412576"/>
            <a:ext cx="167774" cy="21495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10">
            <a:extLst>
              <a:ext uri="{FF2B5EF4-FFF2-40B4-BE49-F238E27FC236}">
                <a16:creationId xmlns:a16="http://schemas.microsoft.com/office/drawing/2014/main" id="{F8534A0F-DD31-B05D-F98B-782CEC892D5C}"/>
              </a:ext>
            </a:extLst>
          </p:cNvPr>
          <p:cNvSpPr/>
          <p:nvPr/>
        </p:nvSpPr>
        <p:spPr>
          <a:xfrm>
            <a:off x="963823" y="1940431"/>
            <a:ext cx="167774" cy="21495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837963" y="400613"/>
            <a:ext cx="4897997"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Oletko</a:t>
            </a:r>
            <a:r>
              <a:rPr sz="1400" b="1" i="0" u="none" dirty="0">
                <a:latin typeface="Arial" pitchFamily="34" charset="0"/>
              </a:rPr>
              <a:t> </a:t>
            </a:r>
            <a:r>
              <a:rPr sz="1400" b="1" i="0" u="none" dirty="0" err="1">
                <a:latin typeface="Arial" pitchFamily="34" charset="0"/>
              </a:rPr>
              <a:t>havainnut</a:t>
            </a:r>
            <a:r>
              <a:rPr sz="1400" b="1" i="0" u="none" dirty="0">
                <a:latin typeface="Arial" pitchFamily="34" charset="0"/>
              </a:rPr>
              <a:t> </a:t>
            </a:r>
            <a:r>
              <a:rPr sz="1400" b="1" i="0" u="none" dirty="0" err="1">
                <a:latin typeface="Arial" pitchFamily="34" charset="0"/>
              </a:rPr>
              <a:t>kunnassasi</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alaikäisille</a:t>
            </a:r>
            <a:endParaRPr sz="1400" b="1" i="0" u="none" dirty="0">
              <a:latin typeface="Arial" pitchFamily="34" charset="0"/>
            </a:endParaRPr>
          </a:p>
        </p:txBody>
      </p:sp>
      <p:graphicFrame>
        <p:nvGraphicFramePr>
          <p:cNvPr id="4" name="ChartObject"/>
          <p:cNvGraphicFramePr/>
          <p:nvPr>
            <p:extLst>
              <p:ext uri="{D42A27DB-BD31-4B8C-83A1-F6EECF244321}">
                <p14:modId xmlns:p14="http://schemas.microsoft.com/office/powerpoint/2010/main" val="3327190892"/>
              </p:ext>
            </p:extLst>
          </p:nvPr>
        </p:nvGraphicFramePr>
        <p:xfrm>
          <a:off x="699436" y="1109836"/>
          <a:ext cx="5036521"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3" name="New shape">
            <a:extLst>
              <a:ext uri="{FF2B5EF4-FFF2-40B4-BE49-F238E27FC236}">
                <a16:creationId xmlns:a16="http://schemas.microsoft.com/office/drawing/2014/main" id="{F7F3B878-1EF6-133D-630A-C2A9F4858EDC}"/>
              </a:ext>
            </a:extLst>
          </p:cNvPr>
          <p:cNvSpPr/>
          <p:nvPr/>
        </p:nvSpPr>
        <p:spPr>
          <a:xfrm>
            <a:off x="6456042" y="400612"/>
            <a:ext cx="5036522"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Oletko</a:t>
            </a:r>
            <a:r>
              <a:rPr sz="1400" b="1" i="0" u="none" dirty="0">
                <a:latin typeface="Arial" pitchFamily="34" charset="0"/>
              </a:rPr>
              <a:t> </a:t>
            </a:r>
            <a:r>
              <a:rPr sz="1400" b="1" i="0" u="none" dirty="0" err="1">
                <a:latin typeface="Arial" pitchFamily="34" charset="0"/>
              </a:rPr>
              <a:t>havainnut</a:t>
            </a:r>
            <a:r>
              <a:rPr sz="1400" b="1" i="0" u="none" dirty="0">
                <a:latin typeface="Arial" pitchFamily="34" charset="0"/>
              </a:rPr>
              <a:t> </a:t>
            </a:r>
            <a:r>
              <a:rPr sz="1400" b="1" i="0" u="none" dirty="0" err="1">
                <a:latin typeface="Arial" pitchFamily="34" charset="0"/>
              </a:rPr>
              <a:t>kunnassasi</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alaikäisten</a:t>
            </a:r>
            <a:endParaRPr sz="1400" b="1" i="0" u="none" dirty="0">
              <a:latin typeface="Arial" pitchFamily="34" charset="0"/>
            </a:endParaRPr>
          </a:p>
        </p:txBody>
      </p:sp>
      <p:graphicFrame>
        <p:nvGraphicFramePr>
          <p:cNvPr id="5" name="ChartObject">
            <a:extLst>
              <a:ext uri="{FF2B5EF4-FFF2-40B4-BE49-F238E27FC236}">
                <a16:creationId xmlns:a16="http://schemas.microsoft.com/office/drawing/2014/main" id="{F13EF1DD-07B6-0033-7A5D-3F17A7F3CE29}"/>
              </a:ext>
            </a:extLst>
          </p:cNvPr>
          <p:cNvGraphicFramePr/>
          <p:nvPr>
            <p:extLst>
              <p:ext uri="{D42A27DB-BD31-4B8C-83A1-F6EECF244321}">
                <p14:modId xmlns:p14="http://schemas.microsoft.com/office/powerpoint/2010/main" val="17762280"/>
              </p:ext>
            </p:extLst>
          </p:nvPr>
        </p:nvGraphicFramePr>
        <p:xfrm>
          <a:off x="6456042" y="1109836"/>
          <a:ext cx="5036522" cy="5080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2270" y="407145"/>
            <a:ext cx="5515276"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Tulisiko</a:t>
            </a:r>
            <a:r>
              <a:rPr sz="1400" b="1" i="0" u="none" dirty="0">
                <a:latin typeface="Arial" pitchFamily="34" charset="0"/>
              </a:rPr>
              <a:t> </a:t>
            </a:r>
            <a:r>
              <a:rPr sz="1400" b="1" i="0" u="none" dirty="0" err="1">
                <a:latin typeface="Arial" pitchFamily="34" charset="0"/>
              </a:rPr>
              <a:t>kunnassasi</a:t>
            </a:r>
            <a:r>
              <a:rPr sz="1400" b="1" i="0" u="none" dirty="0">
                <a:latin typeface="Arial" pitchFamily="34" charset="0"/>
              </a:rPr>
              <a:t> </a:t>
            </a:r>
            <a:r>
              <a:rPr sz="1400" b="1" i="0" u="none" dirty="0" err="1">
                <a:latin typeface="Arial" pitchFamily="34" charset="0"/>
              </a:rPr>
              <a:t>puuttua</a:t>
            </a:r>
            <a:r>
              <a:rPr sz="1400" b="1" i="0" u="none" dirty="0">
                <a:latin typeface="Arial" pitchFamily="34" charset="0"/>
              </a:rPr>
              <a:t> </a:t>
            </a:r>
            <a:r>
              <a:rPr sz="1400" b="1" i="0" u="none" dirty="0" err="1">
                <a:latin typeface="Arial" pitchFamily="34" charset="0"/>
              </a:rPr>
              <a:t>nykyistä</a:t>
            </a:r>
            <a:r>
              <a:rPr sz="1400" b="1" i="0" u="none" dirty="0">
                <a:latin typeface="Arial" pitchFamily="34" charset="0"/>
              </a:rPr>
              <a:t> </a:t>
            </a:r>
            <a:r>
              <a:rPr sz="1400" b="1" i="0" u="none" dirty="0" err="1">
                <a:latin typeface="Arial" pitchFamily="34" charset="0"/>
              </a:rPr>
              <a:t>enemmän</a:t>
            </a:r>
            <a:r>
              <a:rPr sz="1400" b="1" i="0" u="none" dirty="0">
                <a:latin typeface="Arial" pitchFamily="34" charset="0"/>
              </a:rPr>
              <a:t> </a:t>
            </a:r>
            <a:r>
              <a:rPr sz="1400" b="1" i="0" u="none" dirty="0" err="1">
                <a:latin typeface="Arial" pitchFamily="34" charset="0"/>
              </a:rPr>
              <a:t>alaikäisten</a:t>
            </a:r>
            <a:endParaRPr sz="1400" b="1" i="0" u="none" dirty="0">
              <a:latin typeface="Arial" pitchFamily="34" charset="0"/>
            </a:endParaRPr>
          </a:p>
        </p:txBody>
      </p:sp>
      <p:graphicFrame>
        <p:nvGraphicFramePr>
          <p:cNvPr id="4" name="ChartObject"/>
          <p:cNvGraphicFramePr/>
          <p:nvPr>
            <p:extLst>
              <p:ext uri="{D42A27DB-BD31-4B8C-83A1-F6EECF244321}">
                <p14:modId xmlns:p14="http://schemas.microsoft.com/office/powerpoint/2010/main" val="1095249499"/>
              </p:ext>
            </p:extLst>
          </p:nvPr>
        </p:nvGraphicFramePr>
        <p:xfrm>
          <a:off x="712269" y="948363"/>
          <a:ext cx="5029199" cy="5080000"/>
        </p:xfrm>
        <a:graphic>
          <a:graphicData uri="http://schemas.openxmlformats.org/drawingml/2006/chart">
            <c:chart xmlns:c="http://schemas.openxmlformats.org/drawingml/2006/chart" xmlns:r="http://schemas.openxmlformats.org/officeDocument/2006/relationships" r:id="rId2"/>
          </a:graphicData>
        </a:graphic>
      </p:graphicFrame>
      <p:sp>
        <p:nvSpPr>
          <p:cNvPr id="14" name="New shape">
            <a:extLst>
              <a:ext uri="{FF2B5EF4-FFF2-40B4-BE49-F238E27FC236}">
                <a16:creationId xmlns:a16="http://schemas.microsoft.com/office/drawing/2014/main" id="{910396F6-2F03-34EB-9862-18EC1D27CB88}"/>
              </a:ext>
            </a:extLst>
          </p:cNvPr>
          <p:cNvSpPr/>
          <p:nvPr/>
        </p:nvSpPr>
        <p:spPr>
          <a:xfrm>
            <a:off x="6448926" y="407145"/>
            <a:ext cx="5030804"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Käytetäänkö</a:t>
            </a:r>
            <a:r>
              <a:rPr sz="1400" b="1" i="0" u="none" dirty="0">
                <a:latin typeface="Arial" pitchFamily="34" charset="0"/>
              </a:rPr>
              <a:t> </a:t>
            </a:r>
            <a:r>
              <a:rPr sz="1400" b="1" i="0" u="none" dirty="0" err="1">
                <a:latin typeface="Arial" pitchFamily="34" charset="0"/>
              </a:rPr>
              <a:t>kunnassasi</a:t>
            </a:r>
            <a:r>
              <a:rPr sz="1400" b="1" i="0" u="none" dirty="0">
                <a:latin typeface="Arial" pitchFamily="34" charset="0"/>
              </a:rPr>
              <a:t> / </a:t>
            </a:r>
            <a:r>
              <a:rPr sz="1400" b="1" i="0" u="none" dirty="0" err="1">
                <a:latin typeface="Arial" pitchFamily="34" charset="0"/>
              </a:rPr>
              <a:t>asuinalueellasi</a:t>
            </a:r>
            <a:r>
              <a:rPr sz="1400" b="1" i="0" u="none" dirty="0">
                <a:latin typeface="Arial" pitchFamily="34" charset="0"/>
              </a:rPr>
              <a:t> </a:t>
            </a:r>
            <a:r>
              <a:rPr sz="1400" b="1" i="0" u="none" dirty="0" err="1">
                <a:latin typeface="Arial" pitchFamily="34" charset="0"/>
              </a:rPr>
              <a:t>mielestäsi</a:t>
            </a:r>
            <a:r>
              <a:rPr sz="1400" b="1" i="0" u="none" dirty="0">
                <a:latin typeface="Arial" pitchFamily="34" charset="0"/>
              </a:rPr>
              <a:t> </a:t>
            </a:r>
            <a:r>
              <a:rPr sz="1400" b="1" i="0" u="none" dirty="0" err="1">
                <a:latin typeface="Arial" pitchFamily="34" charset="0"/>
              </a:rPr>
              <a:t>liikaa</a:t>
            </a:r>
            <a:r>
              <a:rPr sz="1400" b="1" i="0" u="none" dirty="0">
                <a:latin typeface="Arial" pitchFamily="34" charset="0"/>
              </a:rPr>
              <a:t>…?</a:t>
            </a:r>
          </a:p>
        </p:txBody>
      </p:sp>
      <p:graphicFrame>
        <p:nvGraphicFramePr>
          <p:cNvPr id="15" name="ChartObject">
            <a:extLst>
              <a:ext uri="{FF2B5EF4-FFF2-40B4-BE49-F238E27FC236}">
                <a16:creationId xmlns:a16="http://schemas.microsoft.com/office/drawing/2014/main" id="{F3D4A1AA-4E56-D49A-5C41-31061E7C2C79}"/>
              </a:ext>
            </a:extLst>
          </p:cNvPr>
          <p:cNvGraphicFramePr/>
          <p:nvPr>
            <p:extLst>
              <p:ext uri="{D42A27DB-BD31-4B8C-83A1-F6EECF244321}">
                <p14:modId xmlns:p14="http://schemas.microsoft.com/office/powerpoint/2010/main" val="339312636"/>
              </p:ext>
            </p:extLst>
          </p:nvPr>
        </p:nvGraphicFramePr>
        <p:xfrm>
          <a:off x="6450531" y="948362"/>
          <a:ext cx="5029199" cy="512036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697832" y="254000"/>
            <a:ext cx="5038128" cy="6463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Oletko</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pelännyt</a:t>
            </a:r>
            <a:r>
              <a:rPr sz="1400" b="1" i="0" u="none" dirty="0">
                <a:latin typeface="Arial" pitchFamily="34" charset="0"/>
              </a:rPr>
              <a:t> </a:t>
            </a:r>
            <a:r>
              <a:rPr sz="1400" b="1" i="0" u="none" dirty="0" err="1">
                <a:latin typeface="Arial" pitchFamily="34" charset="0"/>
              </a:rPr>
              <a:t>kadulla</a:t>
            </a:r>
            <a:r>
              <a:rPr sz="1400" b="1" i="0" u="none" dirty="0">
                <a:latin typeface="Arial" pitchFamily="34" charset="0"/>
              </a:rPr>
              <a:t> tai </a:t>
            </a:r>
            <a:r>
              <a:rPr sz="1400" b="1" i="0" u="none" dirty="0" err="1">
                <a:latin typeface="Arial" pitchFamily="34" charset="0"/>
              </a:rPr>
              <a:t>muulla</a:t>
            </a:r>
            <a:r>
              <a:rPr sz="1400" b="1" i="0" u="none" dirty="0">
                <a:latin typeface="Arial" pitchFamily="34" charset="0"/>
              </a:rPr>
              <a:t> </a:t>
            </a:r>
            <a:r>
              <a:rPr sz="1400" b="1" i="0" u="none" dirty="0" err="1">
                <a:latin typeface="Arial" pitchFamily="34" charset="0"/>
              </a:rPr>
              <a:t>julkisella</a:t>
            </a:r>
            <a:r>
              <a:rPr sz="1400" b="1" i="0" u="none" dirty="0">
                <a:latin typeface="Arial" pitchFamily="34" charset="0"/>
              </a:rPr>
              <a:t> </a:t>
            </a:r>
            <a:r>
              <a:rPr sz="1400" b="1" i="0" u="none" dirty="0" err="1">
                <a:latin typeface="Arial" pitchFamily="34" charset="0"/>
              </a:rPr>
              <a:t>paikalla</a:t>
            </a:r>
            <a:r>
              <a:rPr sz="1400" b="1" i="0" u="none" dirty="0">
                <a:latin typeface="Arial" pitchFamily="34" charset="0"/>
              </a:rPr>
              <a:t> </a:t>
            </a:r>
            <a:r>
              <a:rPr sz="1400" b="1" i="0" u="none" dirty="0" err="1">
                <a:latin typeface="Arial" pitchFamily="34" charset="0"/>
              </a:rPr>
              <a:t>kohtaamiasi</a:t>
            </a:r>
            <a:r>
              <a:rPr sz="1400" b="1" i="0" u="none" dirty="0">
                <a:latin typeface="Arial" pitchFamily="34" charset="0"/>
              </a:rPr>
              <a:t> </a:t>
            </a:r>
            <a:r>
              <a:rPr sz="1400" b="1" i="0" u="none" dirty="0" err="1">
                <a:latin typeface="Arial" pitchFamily="34" charset="0"/>
              </a:rPr>
              <a:t>päihtyneitä</a:t>
            </a:r>
            <a:r>
              <a:rPr sz="1400" b="1" i="0" u="none" dirty="0">
                <a:latin typeface="Arial" pitchFamily="34" charset="0"/>
              </a:rPr>
              <a:t> </a:t>
            </a:r>
            <a:r>
              <a:rPr sz="1400" b="1" i="0" u="none" dirty="0" err="1">
                <a:latin typeface="Arial" pitchFamily="34" charset="0"/>
              </a:rPr>
              <a:t>henkilöitä</a:t>
            </a:r>
            <a:r>
              <a:rPr sz="1400" b="1" i="0" u="none" dirty="0">
                <a:latin typeface="Arial" pitchFamily="34" charset="0"/>
              </a:rPr>
              <a:t>?</a:t>
            </a:r>
          </a:p>
        </p:txBody>
      </p:sp>
      <p:graphicFrame>
        <p:nvGraphicFramePr>
          <p:cNvPr id="4" name="ChartObject"/>
          <p:cNvGraphicFramePr/>
          <p:nvPr>
            <p:extLst>
              <p:ext uri="{D42A27DB-BD31-4B8C-83A1-F6EECF244321}">
                <p14:modId xmlns:p14="http://schemas.microsoft.com/office/powerpoint/2010/main" val="2702450410"/>
              </p:ext>
            </p:extLst>
          </p:nvPr>
        </p:nvGraphicFramePr>
        <p:xfrm>
          <a:off x="635175" y="1133801"/>
          <a:ext cx="5100785" cy="2336800"/>
        </p:xfrm>
        <a:graphic>
          <a:graphicData uri="http://schemas.openxmlformats.org/drawingml/2006/chart">
            <c:chart xmlns:c="http://schemas.openxmlformats.org/drawingml/2006/chart" xmlns:r="http://schemas.openxmlformats.org/officeDocument/2006/relationships" r:id="rId2"/>
          </a:graphicData>
        </a:graphic>
      </p:graphicFrame>
      <p:sp>
        <p:nvSpPr>
          <p:cNvPr id="5" name="New shape">
            <a:extLst>
              <a:ext uri="{FF2B5EF4-FFF2-40B4-BE49-F238E27FC236}">
                <a16:creationId xmlns:a16="http://schemas.microsoft.com/office/drawing/2014/main" id="{F6B7AE94-E50F-30C8-D9F9-8D425059B941}"/>
              </a:ext>
            </a:extLst>
          </p:cNvPr>
          <p:cNvSpPr/>
          <p:nvPr/>
        </p:nvSpPr>
        <p:spPr>
          <a:xfrm>
            <a:off x="6456042" y="254000"/>
            <a:ext cx="5038126" cy="86177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Oletko</a:t>
            </a:r>
            <a:r>
              <a:rPr sz="1400" b="1" i="0" u="none" dirty="0">
                <a:latin typeface="Arial" pitchFamily="34" charset="0"/>
              </a:rPr>
              <a:t> </a:t>
            </a:r>
            <a:r>
              <a:rPr sz="1400" b="1" i="0" u="none" dirty="0" err="1">
                <a:latin typeface="Arial" pitchFamily="34" charset="0"/>
              </a:rPr>
              <a:t>kunnassasi</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altistunut</a:t>
            </a:r>
            <a:r>
              <a:rPr sz="1400" b="1" i="0" u="none" dirty="0">
                <a:latin typeface="Arial" pitchFamily="34" charset="0"/>
              </a:rPr>
              <a:t> </a:t>
            </a:r>
            <a:r>
              <a:rPr sz="1400" b="1" i="0" u="none" dirty="0" err="1">
                <a:latin typeface="Arial" pitchFamily="34" charset="0"/>
              </a:rPr>
              <a:t>tupakansavulle</a:t>
            </a:r>
            <a:r>
              <a:rPr sz="1400" b="1" i="0" u="none" dirty="0">
                <a:latin typeface="Arial" pitchFamily="34" charset="0"/>
              </a:rPr>
              <a:t> tai </a:t>
            </a:r>
            <a:r>
              <a:rPr sz="1400" b="1" i="0" u="none" dirty="0" err="1">
                <a:latin typeface="Arial" pitchFamily="34" charset="0"/>
              </a:rPr>
              <a:t>sähkösavukkeen</a:t>
            </a:r>
            <a:r>
              <a:rPr sz="1400" b="1" i="0" u="none" dirty="0">
                <a:latin typeface="Arial" pitchFamily="34" charset="0"/>
              </a:rPr>
              <a:t> </a:t>
            </a:r>
            <a:r>
              <a:rPr sz="1400" b="1" i="0" u="none" dirty="0" err="1">
                <a:latin typeface="Arial" pitchFamily="34" charset="0"/>
              </a:rPr>
              <a:t>höyryille</a:t>
            </a:r>
            <a:r>
              <a:rPr sz="1400" b="1" i="0" u="none" dirty="0">
                <a:latin typeface="Arial" pitchFamily="34" charset="0"/>
              </a:rPr>
              <a:t> </a:t>
            </a:r>
            <a:r>
              <a:rPr sz="1400" b="1" i="0" u="none" dirty="0" err="1">
                <a:latin typeface="Arial" pitchFamily="34" charset="0"/>
              </a:rPr>
              <a:t>kadulla</a:t>
            </a:r>
            <a:r>
              <a:rPr sz="1400" b="1" i="0" u="none" dirty="0">
                <a:latin typeface="Arial" pitchFamily="34" charset="0"/>
              </a:rPr>
              <a:t> tai </a:t>
            </a:r>
            <a:r>
              <a:rPr sz="1400" b="1" i="0" u="none" dirty="0" err="1">
                <a:latin typeface="Arial" pitchFamily="34" charset="0"/>
              </a:rPr>
              <a:t>muulla</a:t>
            </a:r>
            <a:r>
              <a:rPr sz="1400" b="1" i="0" u="none" dirty="0">
                <a:latin typeface="Arial" pitchFamily="34" charset="0"/>
              </a:rPr>
              <a:t> </a:t>
            </a:r>
            <a:r>
              <a:rPr sz="1400" b="1" i="0" u="none" dirty="0" err="1">
                <a:latin typeface="Arial" pitchFamily="34" charset="0"/>
              </a:rPr>
              <a:t>julkisella</a:t>
            </a:r>
            <a:r>
              <a:rPr sz="1400" b="1" i="0" u="none" dirty="0">
                <a:latin typeface="Arial" pitchFamily="34" charset="0"/>
              </a:rPr>
              <a:t> </a:t>
            </a:r>
            <a:r>
              <a:rPr sz="1400" b="1" i="0" u="none" dirty="0" err="1">
                <a:latin typeface="Arial" pitchFamily="34" charset="0"/>
              </a:rPr>
              <a:t>paikalla</a:t>
            </a:r>
            <a:r>
              <a:rPr sz="1400" b="1" i="0" u="none" dirty="0">
                <a:latin typeface="Arial" pitchFamily="34" charset="0"/>
              </a:rPr>
              <a:t> </a:t>
            </a:r>
            <a:r>
              <a:rPr sz="1400" b="1" i="0" u="none" dirty="0" err="1">
                <a:latin typeface="Arial" pitchFamily="34" charset="0"/>
              </a:rPr>
              <a:t>niin</a:t>
            </a:r>
            <a:r>
              <a:rPr sz="1400" b="1" i="0" u="none" dirty="0">
                <a:latin typeface="Arial" pitchFamily="34" charset="0"/>
              </a:rPr>
              <a:t>, </a:t>
            </a:r>
            <a:r>
              <a:rPr sz="1400" b="1" i="0" u="none" dirty="0" err="1">
                <a:latin typeface="Arial" pitchFamily="34" charset="0"/>
              </a:rPr>
              <a:t>että</a:t>
            </a:r>
            <a:r>
              <a:rPr sz="1400" b="1" i="0" u="none" dirty="0">
                <a:latin typeface="Arial" pitchFamily="34" charset="0"/>
              </a:rPr>
              <a:t> </a:t>
            </a:r>
            <a:r>
              <a:rPr sz="1400" b="1" i="0" u="none" dirty="0" err="1">
                <a:latin typeface="Arial" pitchFamily="34" charset="0"/>
              </a:rPr>
              <a:t>olet</a:t>
            </a:r>
            <a:r>
              <a:rPr sz="1400" b="1" i="0" u="none" dirty="0">
                <a:latin typeface="Arial" pitchFamily="34" charset="0"/>
              </a:rPr>
              <a:t> </a:t>
            </a:r>
            <a:r>
              <a:rPr sz="1400" b="1" i="0" u="none" dirty="0" err="1">
                <a:latin typeface="Arial" pitchFamily="34" charset="0"/>
              </a:rPr>
              <a:t>kokenut</a:t>
            </a:r>
            <a:r>
              <a:rPr sz="1400" b="1" i="0" u="none" dirty="0">
                <a:latin typeface="Arial" pitchFamily="34" charset="0"/>
              </a:rPr>
              <a:t> </a:t>
            </a:r>
            <a:r>
              <a:rPr sz="1400" b="1" i="0" u="none" dirty="0" err="1">
                <a:latin typeface="Arial" pitchFamily="34" charset="0"/>
              </a:rPr>
              <a:t>siitä</a:t>
            </a:r>
            <a:r>
              <a:rPr sz="1400" b="1" i="0" u="none" dirty="0">
                <a:latin typeface="Arial" pitchFamily="34" charset="0"/>
              </a:rPr>
              <a:t> </a:t>
            </a:r>
            <a:r>
              <a:rPr sz="1400" b="1" i="0" u="none" dirty="0" err="1">
                <a:latin typeface="Arial" pitchFamily="34" charset="0"/>
              </a:rPr>
              <a:t>olleen</a:t>
            </a:r>
            <a:r>
              <a:rPr sz="1400" b="1" i="0" u="none" dirty="0">
                <a:latin typeface="Arial" pitchFamily="34" charset="0"/>
              </a:rPr>
              <a:t> </a:t>
            </a:r>
            <a:r>
              <a:rPr sz="1400" b="1" i="0" u="none" dirty="0" err="1">
                <a:latin typeface="Arial" pitchFamily="34" charset="0"/>
              </a:rPr>
              <a:t>sinulle</a:t>
            </a:r>
            <a:r>
              <a:rPr sz="1400" b="1" i="0" u="none" dirty="0">
                <a:latin typeface="Arial" pitchFamily="34" charset="0"/>
              </a:rPr>
              <a:t> </a:t>
            </a:r>
            <a:r>
              <a:rPr sz="1400" b="1" i="0" u="none" dirty="0" err="1">
                <a:latin typeface="Arial" pitchFamily="34" charset="0"/>
              </a:rPr>
              <a:t>haittaa</a:t>
            </a:r>
            <a:r>
              <a:rPr sz="1400" b="1" i="0" u="none" dirty="0">
                <a:latin typeface="Arial" pitchFamily="34" charset="0"/>
              </a:rPr>
              <a:t>?</a:t>
            </a:r>
          </a:p>
        </p:txBody>
      </p:sp>
      <p:graphicFrame>
        <p:nvGraphicFramePr>
          <p:cNvPr id="6" name="ChartObject">
            <a:extLst>
              <a:ext uri="{FF2B5EF4-FFF2-40B4-BE49-F238E27FC236}">
                <a16:creationId xmlns:a16="http://schemas.microsoft.com/office/drawing/2014/main" id="{3C034402-3667-327B-0865-4771D6E7CC78}"/>
              </a:ext>
            </a:extLst>
          </p:cNvPr>
          <p:cNvGraphicFramePr/>
          <p:nvPr>
            <p:extLst>
              <p:ext uri="{D42A27DB-BD31-4B8C-83A1-F6EECF244321}">
                <p14:modId xmlns:p14="http://schemas.microsoft.com/office/powerpoint/2010/main" val="1698781302"/>
              </p:ext>
            </p:extLst>
          </p:nvPr>
        </p:nvGraphicFramePr>
        <p:xfrm>
          <a:off x="6456041" y="1077484"/>
          <a:ext cx="5038126" cy="2430904"/>
        </p:xfrm>
        <a:graphic>
          <a:graphicData uri="http://schemas.openxmlformats.org/drawingml/2006/chart">
            <c:chart xmlns:c="http://schemas.openxmlformats.org/drawingml/2006/chart" xmlns:r="http://schemas.openxmlformats.org/officeDocument/2006/relationships" r:id="rId3"/>
          </a:graphicData>
        </a:graphic>
      </p:graphicFrame>
      <p:sp>
        <p:nvSpPr>
          <p:cNvPr id="7" name="New shape">
            <a:extLst>
              <a:ext uri="{FF2B5EF4-FFF2-40B4-BE49-F238E27FC236}">
                <a16:creationId xmlns:a16="http://schemas.microsoft.com/office/drawing/2014/main" id="{2E8DA001-DA95-0A00-161B-F7E1223AE9FD}"/>
              </a:ext>
            </a:extLst>
          </p:cNvPr>
          <p:cNvSpPr/>
          <p:nvPr/>
        </p:nvSpPr>
        <p:spPr>
          <a:xfrm>
            <a:off x="697832" y="3470601"/>
            <a:ext cx="5038126" cy="1077218"/>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Käyttäisitkö</a:t>
            </a:r>
            <a:r>
              <a:rPr sz="1400" b="1" i="0" u="none" dirty="0">
                <a:latin typeface="Arial" pitchFamily="34" charset="0"/>
              </a:rPr>
              <a:t> </a:t>
            </a:r>
            <a:r>
              <a:rPr sz="1400" b="1" i="0" u="none" dirty="0" err="1">
                <a:latin typeface="Arial" pitchFamily="34" charset="0"/>
              </a:rPr>
              <a:t>mahdollisuuttasi</a:t>
            </a:r>
            <a:r>
              <a:rPr sz="1400" b="1" i="0" u="none" dirty="0">
                <a:latin typeface="Arial" pitchFamily="34" charset="0"/>
              </a:rPr>
              <a:t> </a:t>
            </a:r>
            <a:r>
              <a:rPr sz="1400" b="1" i="0" u="none" dirty="0" err="1">
                <a:latin typeface="Arial" pitchFamily="34" charset="0"/>
              </a:rPr>
              <a:t>vaikuttaa</a:t>
            </a:r>
            <a:r>
              <a:rPr sz="1400" b="1" i="0" u="none" dirty="0">
                <a:latin typeface="Arial" pitchFamily="34" charset="0"/>
              </a:rPr>
              <a:t>, </a:t>
            </a:r>
            <a:r>
              <a:rPr sz="1400" b="1" i="0" u="none" dirty="0" err="1">
                <a:latin typeface="Arial" pitchFamily="34" charset="0"/>
              </a:rPr>
              <a:t>mikäli</a:t>
            </a:r>
            <a:r>
              <a:rPr sz="1400" b="1" i="0" u="none" dirty="0">
                <a:latin typeface="Arial" pitchFamily="34" charset="0"/>
              </a:rPr>
              <a:t> </a:t>
            </a:r>
            <a:r>
              <a:rPr sz="1400" b="1" i="0" u="none" dirty="0" err="1">
                <a:latin typeface="Arial" pitchFamily="34" charset="0"/>
              </a:rPr>
              <a:t>oman</a:t>
            </a:r>
            <a:r>
              <a:rPr sz="1400" b="1" i="0" u="none" dirty="0">
                <a:latin typeface="Arial" pitchFamily="34" charset="0"/>
              </a:rPr>
              <a:t> </a:t>
            </a:r>
            <a:r>
              <a:rPr sz="1400" b="1" i="0" u="none" dirty="0" err="1">
                <a:latin typeface="Arial" pitchFamily="34" charset="0"/>
              </a:rPr>
              <a:t>kotisi</a:t>
            </a:r>
            <a:r>
              <a:rPr sz="1400" b="1" i="0" u="none" dirty="0">
                <a:latin typeface="Arial" pitchFamily="34" charset="0"/>
              </a:rPr>
              <a:t> </a:t>
            </a:r>
            <a:r>
              <a:rPr sz="1400" b="1" i="0" u="none" dirty="0" err="1">
                <a:latin typeface="Arial" pitchFamily="34" charset="0"/>
              </a:rPr>
              <a:t>välittömään</a:t>
            </a:r>
            <a:r>
              <a:rPr sz="1400" b="1" i="0" u="none" dirty="0">
                <a:latin typeface="Arial" pitchFamily="34" charset="0"/>
              </a:rPr>
              <a:t> </a:t>
            </a:r>
            <a:r>
              <a:rPr sz="1400" b="1" i="0" u="none" dirty="0" err="1">
                <a:latin typeface="Arial" pitchFamily="34" charset="0"/>
              </a:rPr>
              <a:t>lähiympäristöön</a:t>
            </a:r>
            <a:r>
              <a:rPr sz="1400" b="1" i="0" u="none" dirty="0">
                <a:latin typeface="Arial" pitchFamily="34" charset="0"/>
              </a:rPr>
              <a:t> (</a:t>
            </a:r>
            <a:r>
              <a:rPr sz="1400" b="1" i="0" u="none" dirty="0" err="1">
                <a:latin typeface="Arial" pitchFamily="34" charset="0"/>
              </a:rPr>
              <a:t>sama</a:t>
            </a:r>
            <a:r>
              <a:rPr sz="1400" b="1" i="0" u="none" dirty="0">
                <a:latin typeface="Arial" pitchFamily="34" charset="0"/>
              </a:rPr>
              <a:t>, </a:t>
            </a:r>
            <a:r>
              <a:rPr sz="1400" b="1" i="0" u="none" dirty="0" err="1">
                <a:latin typeface="Arial" pitchFamily="34" charset="0"/>
              </a:rPr>
              <a:t>viereinen</a:t>
            </a:r>
            <a:r>
              <a:rPr sz="1400" b="1" i="0" u="none" dirty="0">
                <a:latin typeface="Arial" pitchFamily="34" charset="0"/>
              </a:rPr>
              <a:t> tai </a:t>
            </a:r>
            <a:r>
              <a:rPr sz="1400" b="1" i="0" u="none" dirty="0" err="1">
                <a:latin typeface="Arial" pitchFamily="34" charset="0"/>
              </a:rPr>
              <a:t>vastapäinen</a:t>
            </a:r>
            <a:r>
              <a:rPr sz="1400" b="1" i="0" u="none" dirty="0">
                <a:latin typeface="Arial" pitchFamily="34" charset="0"/>
              </a:rPr>
              <a:t> </a:t>
            </a:r>
            <a:r>
              <a:rPr sz="1400" b="1" i="0" u="none" dirty="0" err="1">
                <a:latin typeface="Arial" pitchFamily="34" charset="0"/>
              </a:rPr>
              <a:t>kiinteistö</a:t>
            </a:r>
            <a:r>
              <a:rPr sz="1400" b="1" i="0" u="none" dirty="0">
                <a:latin typeface="Arial" pitchFamily="34" charset="0"/>
              </a:rPr>
              <a:t>) </a:t>
            </a:r>
            <a:r>
              <a:rPr sz="1400" b="1" i="0" u="none" dirty="0" err="1">
                <a:latin typeface="Arial" pitchFamily="34" charset="0"/>
              </a:rPr>
              <a:t>suunniteltaisiin</a:t>
            </a:r>
            <a:r>
              <a:rPr sz="1400" b="1" i="0" u="none" dirty="0">
                <a:latin typeface="Arial" pitchFamily="34" charset="0"/>
              </a:rPr>
              <a:t> </a:t>
            </a:r>
            <a:r>
              <a:rPr sz="1400" b="1" i="0" u="none" dirty="0" err="1">
                <a:latin typeface="Arial" pitchFamily="34" charset="0"/>
              </a:rPr>
              <a:t>anniskeluravintolaa</a:t>
            </a:r>
            <a:r>
              <a:rPr sz="1400" b="1" i="0" u="none" dirty="0">
                <a:latin typeface="Arial" pitchFamily="34" charset="0"/>
              </a:rPr>
              <a:t> tai </a:t>
            </a:r>
            <a:r>
              <a:rPr sz="1400" b="1" i="0" u="none" dirty="0" err="1">
                <a:latin typeface="Arial" pitchFamily="34" charset="0"/>
              </a:rPr>
              <a:t>siellä</a:t>
            </a:r>
            <a:r>
              <a:rPr sz="1400" b="1" i="0" u="none" dirty="0">
                <a:latin typeface="Arial" pitchFamily="34" charset="0"/>
              </a:rPr>
              <a:t> </a:t>
            </a:r>
            <a:r>
              <a:rPr sz="1400" b="1" i="0" u="none" dirty="0" err="1">
                <a:latin typeface="Arial" pitchFamily="34" charset="0"/>
              </a:rPr>
              <a:t>sijaitsevalle</a:t>
            </a:r>
            <a:r>
              <a:rPr sz="1400" b="1" i="0" u="none" dirty="0">
                <a:latin typeface="Arial" pitchFamily="34" charset="0"/>
              </a:rPr>
              <a:t> </a:t>
            </a:r>
            <a:r>
              <a:rPr sz="1400" b="1" i="0" u="none" dirty="0" err="1">
                <a:latin typeface="Arial" pitchFamily="34" charset="0"/>
              </a:rPr>
              <a:t>ravintolalle</a:t>
            </a:r>
            <a:r>
              <a:rPr sz="1400" b="1" i="0" u="none" dirty="0">
                <a:latin typeface="Arial" pitchFamily="34" charset="0"/>
              </a:rPr>
              <a:t> </a:t>
            </a:r>
            <a:r>
              <a:rPr sz="1400" b="1" i="0" u="none" dirty="0" err="1">
                <a:latin typeface="Arial" pitchFamily="34" charset="0"/>
              </a:rPr>
              <a:t>haettaisiin</a:t>
            </a:r>
            <a:r>
              <a:rPr sz="1400" b="1" i="0" u="none" dirty="0">
                <a:latin typeface="Arial" pitchFamily="34" charset="0"/>
              </a:rPr>
              <a:t> </a:t>
            </a:r>
            <a:r>
              <a:rPr sz="1400" b="1" i="0" u="none" dirty="0" err="1">
                <a:latin typeface="Arial" pitchFamily="34" charset="0"/>
              </a:rPr>
              <a:t>jatkoaikaa</a:t>
            </a:r>
            <a:r>
              <a:rPr sz="1400" b="1" i="0" u="none" dirty="0">
                <a:latin typeface="Arial" pitchFamily="34" charset="0"/>
              </a:rPr>
              <a:t> tai </a:t>
            </a:r>
            <a:r>
              <a:rPr sz="1400" b="1" i="0" u="none" dirty="0" err="1">
                <a:latin typeface="Arial" pitchFamily="34" charset="0"/>
              </a:rPr>
              <a:t>lupaa</a:t>
            </a:r>
            <a:r>
              <a:rPr sz="1400" b="1" i="0" u="none" dirty="0">
                <a:latin typeface="Arial" pitchFamily="34" charset="0"/>
              </a:rPr>
              <a:t> </a:t>
            </a:r>
            <a:r>
              <a:rPr sz="1400" b="1" i="0" u="none" dirty="0" err="1">
                <a:latin typeface="Arial" pitchFamily="34" charset="0"/>
              </a:rPr>
              <a:t>terassianniskeluun</a:t>
            </a:r>
            <a:r>
              <a:rPr sz="1400" b="1" i="0" u="none" dirty="0">
                <a:latin typeface="Arial" pitchFamily="34" charset="0"/>
              </a:rPr>
              <a:t>?</a:t>
            </a:r>
          </a:p>
        </p:txBody>
      </p:sp>
      <p:graphicFrame>
        <p:nvGraphicFramePr>
          <p:cNvPr id="8" name="ChartObject">
            <a:extLst>
              <a:ext uri="{FF2B5EF4-FFF2-40B4-BE49-F238E27FC236}">
                <a16:creationId xmlns:a16="http://schemas.microsoft.com/office/drawing/2014/main" id="{5D90938A-B868-C32A-008A-23687D09FBC9}"/>
              </a:ext>
            </a:extLst>
          </p:cNvPr>
          <p:cNvGraphicFramePr/>
          <p:nvPr>
            <p:extLst>
              <p:ext uri="{D42A27DB-BD31-4B8C-83A1-F6EECF244321}">
                <p14:modId xmlns:p14="http://schemas.microsoft.com/office/powerpoint/2010/main" val="3831439655"/>
              </p:ext>
            </p:extLst>
          </p:nvPr>
        </p:nvGraphicFramePr>
        <p:xfrm>
          <a:off x="697830" y="4322153"/>
          <a:ext cx="5038127" cy="2237464"/>
        </p:xfrm>
        <a:graphic>
          <a:graphicData uri="http://schemas.openxmlformats.org/drawingml/2006/chart">
            <c:chart xmlns:c="http://schemas.openxmlformats.org/drawingml/2006/chart" xmlns:r="http://schemas.openxmlformats.org/officeDocument/2006/relationships" r:id="rId4"/>
          </a:graphicData>
        </a:graphic>
      </p:graphicFrame>
      <p:sp>
        <p:nvSpPr>
          <p:cNvPr id="9" name="New shape">
            <a:extLst>
              <a:ext uri="{FF2B5EF4-FFF2-40B4-BE49-F238E27FC236}">
                <a16:creationId xmlns:a16="http://schemas.microsoft.com/office/drawing/2014/main" id="{D129E1CC-5652-368A-671B-532537A13C21}"/>
              </a:ext>
            </a:extLst>
          </p:cNvPr>
          <p:cNvSpPr/>
          <p:nvPr/>
        </p:nvSpPr>
        <p:spPr>
          <a:xfrm>
            <a:off x="6240197" y="3508388"/>
            <a:ext cx="5203280"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Tulisiko</a:t>
            </a:r>
            <a:r>
              <a:rPr sz="1400" b="1" i="0" u="none" dirty="0">
                <a:latin typeface="Arial" pitchFamily="34" charset="0"/>
              </a:rPr>
              <a:t> </a:t>
            </a:r>
            <a:r>
              <a:rPr sz="1400" b="1" i="0" u="none" dirty="0" err="1">
                <a:latin typeface="Arial" pitchFamily="34" charset="0"/>
              </a:rPr>
              <a:t>alkoholin</a:t>
            </a:r>
            <a:r>
              <a:rPr sz="1400" b="1" i="0" u="none" dirty="0">
                <a:latin typeface="Arial" pitchFamily="34" charset="0"/>
              </a:rPr>
              <a:t> </a:t>
            </a:r>
            <a:r>
              <a:rPr sz="1400" b="1" i="0" u="none" dirty="0" err="1">
                <a:latin typeface="Arial" pitchFamily="34" charset="0"/>
              </a:rPr>
              <a:t>myyntiin</a:t>
            </a:r>
            <a:r>
              <a:rPr sz="1400" b="1" i="0" u="none" dirty="0">
                <a:latin typeface="Arial" pitchFamily="34" charset="0"/>
              </a:rPr>
              <a:t> </a:t>
            </a:r>
            <a:r>
              <a:rPr sz="1400" b="1" i="0" u="none" dirty="0" err="1">
                <a:latin typeface="Arial" pitchFamily="34" charset="0"/>
              </a:rPr>
              <a:t>henkilölle</a:t>
            </a:r>
            <a:r>
              <a:rPr sz="1400" b="1" i="0" u="none" dirty="0">
                <a:latin typeface="Arial" pitchFamily="34" charset="0"/>
              </a:rPr>
              <a:t>, </a:t>
            </a:r>
            <a:r>
              <a:rPr sz="1400" b="1" i="0" u="none" dirty="0" err="1">
                <a:latin typeface="Arial" pitchFamily="34" charset="0"/>
              </a:rPr>
              <a:t>joka</a:t>
            </a:r>
            <a:r>
              <a:rPr sz="1400" b="1" i="0" u="none" dirty="0">
                <a:latin typeface="Arial" pitchFamily="34" charset="0"/>
              </a:rPr>
              <a:t> on </a:t>
            </a:r>
            <a:r>
              <a:rPr sz="1400" b="1" i="0" u="none" dirty="0" err="1">
                <a:latin typeface="Arial" pitchFamily="34" charset="0"/>
              </a:rPr>
              <a:t>selvästi</a:t>
            </a:r>
            <a:r>
              <a:rPr sz="1400" b="1" i="0" u="none" dirty="0">
                <a:latin typeface="Arial" pitchFamily="34" charset="0"/>
              </a:rPr>
              <a:t> </a:t>
            </a:r>
            <a:r>
              <a:rPr sz="1400" b="1" i="0" u="none" dirty="0" err="1">
                <a:latin typeface="Arial" pitchFamily="34" charset="0"/>
              </a:rPr>
              <a:t>päihtynyt</a:t>
            </a:r>
            <a:r>
              <a:rPr sz="1400" b="1" i="0" u="none" dirty="0">
                <a:latin typeface="Arial" pitchFamily="34" charset="0"/>
              </a:rPr>
              <a:t> </a:t>
            </a:r>
            <a:r>
              <a:rPr sz="1400" b="1" i="0" u="none" dirty="0" err="1">
                <a:latin typeface="Arial" pitchFamily="34" charset="0"/>
              </a:rPr>
              <a:t>suhtautua</a:t>
            </a:r>
            <a:r>
              <a:rPr sz="1400" b="1" i="0" u="none" dirty="0">
                <a:latin typeface="Arial" pitchFamily="34" charset="0"/>
              </a:rPr>
              <a:t> </a:t>
            </a:r>
            <a:r>
              <a:rPr sz="1400" b="1" i="0" u="none" dirty="0" err="1">
                <a:latin typeface="Arial" pitchFamily="34" charset="0"/>
              </a:rPr>
              <a:t>nykyistä</a:t>
            </a:r>
            <a:r>
              <a:rPr sz="1400" b="1" i="0" u="none" dirty="0">
                <a:latin typeface="Arial" pitchFamily="34" charset="0"/>
              </a:rPr>
              <a:t> </a:t>
            </a:r>
            <a:r>
              <a:rPr sz="1400" b="1" i="0" u="none" dirty="0" err="1">
                <a:latin typeface="Arial" pitchFamily="34" charset="0"/>
              </a:rPr>
              <a:t>tiukemmin</a:t>
            </a:r>
            <a:r>
              <a:rPr sz="1400" b="1" i="0" u="none" dirty="0">
                <a:latin typeface="Arial" pitchFamily="34" charset="0"/>
              </a:rPr>
              <a:t> </a:t>
            </a:r>
            <a:r>
              <a:rPr sz="1400" b="1" i="0" u="none" dirty="0" err="1">
                <a:latin typeface="Arial" pitchFamily="34" charset="0"/>
              </a:rPr>
              <a:t>kuntasi</a:t>
            </a:r>
            <a:endParaRPr sz="1400" b="1" i="0" u="none" dirty="0">
              <a:latin typeface="Arial" pitchFamily="34" charset="0"/>
            </a:endParaRPr>
          </a:p>
        </p:txBody>
      </p:sp>
      <p:graphicFrame>
        <p:nvGraphicFramePr>
          <p:cNvPr id="10" name="ChartObject">
            <a:extLst>
              <a:ext uri="{FF2B5EF4-FFF2-40B4-BE49-F238E27FC236}">
                <a16:creationId xmlns:a16="http://schemas.microsoft.com/office/drawing/2014/main" id="{9971C0E0-861D-1965-86D2-FF2B41225E32}"/>
              </a:ext>
            </a:extLst>
          </p:cNvPr>
          <p:cNvGraphicFramePr/>
          <p:nvPr>
            <p:extLst>
              <p:ext uri="{D42A27DB-BD31-4B8C-83A1-F6EECF244321}">
                <p14:modId xmlns:p14="http://schemas.microsoft.com/office/powerpoint/2010/main" val="347855838"/>
              </p:ext>
            </p:extLst>
          </p:nvPr>
        </p:nvGraphicFramePr>
        <p:xfrm>
          <a:off x="6169794" y="3978286"/>
          <a:ext cx="5273683" cy="2092588"/>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07456" y="260648"/>
            <a:ext cx="5034013"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Tulisiko</a:t>
            </a:r>
            <a:r>
              <a:rPr sz="1400" b="1" i="0" u="none" dirty="0">
                <a:latin typeface="Arial" pitchFamily="34" charset="0"/>
              </a:rPr>
              <a:t> </a:t>
            </a:r>
            <a:r>
              <a:rPr sz="1400" b="1" i="0" u="none" dirty="0" err="1">
                <a:latin typeface="Arial" pitchFamily="34" charset="0"/>
              </a:rPr>
              <a:t>alkoholin</a:t>
            </a:r>
            <a:r>
              <a:rPr sz="1400" b="1" i="0" u="none" dirty="0">
                <a:latin typeface="Arial" pitchFamily="34" charset="0"/>
              </a:rPr>
              <a:t> </a:t>
            </a:r>
            <a:r>
              <a:rPr sz="1400" b="1" i="0" u="none" dirty="0" err="1">
                <a:latin typeface="Arial" pitchFamily="34" charset="0"/>
              </a:rPr>
              <a:t>myyntiin</a:t>
            </a:r>
            <a:r>
              <a:rPr sz="1400" b="1" i="0" u="none" dirty="0">
                <a:latin typeface="Arial" pitchFamily="34" charset="0"/>
              </a:rPr>
              <a:t> </a:t>
            </a:r>
            <a:r>
              <a:rPr sz="1400" b="1" i="0" u="none" dirty="0" err="1">
                <a:latin typeface="Arial" pitchFamily="34" charset="0"/>
              </a:rPr>
              <a:t>henkilölle</a:t>
            </a:r>
            <a:r>
              <a:rPr sz="1400" b="1" i="0" u="none" dirty="0">
                <a:latin typeface="Arial" pitchFamily="34" charset="0"/>
              </a:rPr>
              <a:t>, </a:t>
            </a:r>
            <a:r>
              <a:rPr sz="1400" b="1" i="0" u="none" dirty="0" err="1">
                <a:latin typeface="Arial" pitchFamily="34" charset="0"/>
              </a:rPr>
              <a:t>joka</a:t>
            </a:r>
            <a:r>
              <a:rPr sz="1400" b="1" i="0" u="none" dirty="0">
                <a:latin typeface="Arial" pitchFamily="34" charset="0"/>
              </a:rPr>
              <a:t> on </a:t>
            </a:r>
            <a:r>
              <a:rPr sz="1400" b="1" i="0" u="none" dirty="0" err="1">
                <a:latin typeface="Arial" pitchFamily="34" charset="0"/>
              </a:rPr>
              <a:t>selvästi</a:t>
            </a:r>
            <a:r>
              <a:rPr sz="1400" b="1" i="0" u="none" dirty="0">
                <a:latin typeface="Arial" pitchFamily="34" charset="0"/>
              </a:rPr>
              <a:t> </a:t>
            </a:r>
            <a:r>
              <a:rPr sz="1400" b="1" i="0" u="none" dirty="0" err="1">
                <a:latin typeface="Arial" pitchFamily="34" charset="0"/>
              </a:rPr>
              <a:t>päihtynyt</a:t>
            </a:r>
            <a:r>
              <a:rPr sz="1400" b="1" i="0" u="none" dirty="0">
                <a:latin typeface="Arial" pitchFamily="34" charset="0"/>
              </a:rPr>
              <a:t> </a:t>
            </a:r>
            <a:r>
              <a:rPr sz="1400" b="1" i="0" u="none" dirty="0" err="1">
                <a:latin typeface="Arial" pitchFamily="34" charset="0"/>
              </a:rPr>
              <a:t>suhtautua</a:t>
            </a:r>
            <a:r>
              <a:rPr sz="1400" b="1" i="0" u="none" dirty="0">
                <a:latin typeface="Arial" pitchFamily="34" charset="0"/>
              </a:rPr>
              <a:t> </a:t>
            </a:r>
            <a:r>
              <a:rPr sz="1400" b="1" i="0" u="none" dirty="0" err="1">
                <a:latin typeface="Arial" pitchFamily="34" charset="0"/>
              </a:rPr>
              <a:t>nykyistä</a:t>
            </a:r>
            <a:r>
              <a:rPr sz="1400" b="1" i="0" u="none" dirty="0">
                <a:latin typeface="Arial" pitchFamily="34" charset="0"/>
              </a:rPr>
              <a:t> </a:t>
            </a:r>
            <a:r>
              <a:rPr sz="1400" b="1" i="0" u="none" dirty="0" err="1">
                <a:latin typeface="Arial" pitchFamily="34" charset="0"/>
              </a:rPr>
              <a:t>tiukemmin</a:t>
            </a:r>
            <a:r>
              <a:rPr sz="1400" b="1" i="0" u="none" dirty="0">
                <a:latin typeface="Arial" pitchFamily="34" charset="0"/>
              </a:rPr>
              <a:t> </a:t>
            </a:r>
            <a:r>
              <a:rPr sz="1400" b="1" i="0" u="none" dirty="0" err="1">
                <a:latin typeface="Arial" pitchFamily="34" charset="0"/>
              </a:rPr>
              <a:t>kuntasi</a:t>
            </a:r>
            <a:endParaRPr sz="1400" b="1" i="0" u="none" dirty="0">
              <a:latin typeface="Arial" pitchFamily="34" charset="0"/>
            </a:endParaRPr>
          </a:p>
        </p:txBody>
      </p:sp>
      <p:graphicFrame>
        <p:nvGraphicFramePr>
          <p:cNvPr id="4" name="ChartObject"/>
          <p:cNvGraphicFramePr/>
          <p:nvPr>
            <p:extLst>
              <p:ext uri="{D42A27DB-BD31-4B8C-83A1-F6EECF244321}">
                <p14:modId xmlns:p14="http://schemas.microsoft.com/office/powerpoint/2010/main" val="4038117431"/>
              </p:ext>
            </p:extLst>
          </p:nvPr>
        </p:nvGraphicFramePr>
        <p:xfrm>
          <a:off x="707453" y="836263"/>
          <a:ext cx="5034013" cy="1994709"/>
        </p:xfrm>
        <a:graphic>
          <a:graphicData uri="http://schemas.openxmlformats.org/drawingml/2006/chart">
            <c:chart xmlns:c="http://schemas.openxmlformats.org/drawingml/2006/chart" xmlns:r="http://schemas.openxmlformats.org/officeDocument/2006/relationships" r:id="rId2"/>
          </a:graphicData>
        </a:graphic>
      </p:graphicFrame>
      <p:sp>
        <p:nvSpPr>
          <p:cNvPr id="8" name="New shape">
            <a:extLst>
              <a:ext uri="{FF2B5EF4-FFF2-40B4-BE49-F238E27FC236}">
                <a16:creationId xmlns:a16="http://schemas.microsoft.com/office/drawing/2014/main" id="{47E61F11-B6C7-337A-1AC2-24EBEF056770}"/>
              </a:ext>
            </a:extLst>
          </p:cNvPr>
          <p:cNvSpPr/>
          <p:nvPr/>
        </p:nvSpPr>
        <p:spPr>
          <a:xfrm>
            <a:off x="707453" y="2918713"/>
            <a:ext cx="5034012" cy="6463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Tulisiko</a:t>
            </a:r>
            <a:r>
              <a:rPr sz="1400" b="1" i="0" u="none" dirty="0">
                <a:latin typeface="Arial" pitchFamily="34" charset="0"/>
              </a:rPr>
              <a:t> </a:t>
            </a:r>
            <a:r>
              <a:rPr sz="1400" b="1" i="0" u="none" dirty="0" err="1">
                <a:latin typeface="Arial" pitchFamily="34" charset="0"/>
              </a:rPr>
              <a:t>kunnassasi</a:t>
            </a:r>
            <a:r>
              <a:rPr sz="1400" b="1" i="0" u="none" dirty="0">
                <a:latin typeface="Arial" pitchFamily="34" charset="0"/>
              </a:rPr>
              <a:t> </a:t>
            </a:r>
            <a:r>
              <a:rPr sz="1400" b="1" i="0" u="none" dirty="0" err="1">
                <a:latin typeface="Arial" pitchFamily="34" charset="0"/>
              </a:rPr>
              <a:t>rajoittaa</a:t>
            </a:r>
            <a:r>
              <a:rPr sz="1400" b="1" i="0" u="none" dirty="0">
                <a:latin typeface="Arial" pitchFamily="34" charset="0"/>
              </a:rPr>
              <a:t> </a:t>
            </a:r>
            <a:r>
              <a:rPr sz="1400" b="1" i="0" u="none" dirty="0" err="1">
                <a:latin typeface="Arial" pitchFamily="34" charset="0"/>
              </a:rPr>
              <a:t>alkoholijuomien</a:t>
            </a:r>
            <a:r>
              <a:rPr sz="1400" b="1" i="0" u="none" dirty="0">
                <a:latin typeface="Arial" pitchFamily="34" charset="0"/>
              </a:rPr>
              <a:t> </a:t>
            </a:r>
            <a:r>
              <a:rPr sz="1400" b="1" i="0" u="none" dirty="0" err="1">
                <a:latin typeface="Arial" pitchFamily="34" charset="0"/>
              </a:rPr>
              <a:t>tarjontaa</a:t>
            </a:r>
            <a:r>
              <a:rPr sz="1400" b="1" i="0" u="none" dirty="0">
                <a:latin typeface="Arial" pitchFamily="34" charset="0"/>
              </a:rPr>
              <a:t> </a:t>
            </a:r>
            <a:r>
              <a:rPr sz="1400" b="1" i="0" u="none" dirty="0" err="1">
                <a:latin typeface="Arial" pitchFamily="34" charset="0"/>
              </a:rPr>
              <a:t>kunnan</a:t>
            </a:r>
            <a:r>
              <a:rPr sz="1400" b="1" i="0" u="none" dirty="0">
                <a:latin typeface="Arial" pitchFamily="34" charset="0"/>
              </a:rPr>
              <a:t> </a:t>
            </a:r>
            <a:r>
              <a:rPr sz="1400" b="1" i="0" u="none" dirty="0" err="1">
                <a:latin typeface="Arial" pitchFamily="34" charset="0"/>
              </a:rPr>
              <a:t>järjestämissä</a:t>
            </a:r>
            <a:r>
              <a:rPr sz="1400" b="1" i="0" u="none" dirty="0">
                <a:latin typeface="Arial" pitchFamily="34" charset="0"/>
              </a:rPr>
              <a:t> </a:t>
            </a:r>
            <a:r>
              <a:rPr sz="1400" b="1" i="0" u="none" dirty="0" err="1">
                <a:latin typeface="Arial" pitchFamily="34" charset="0"/>
              </a:rPr>
              <a:t>tilaisuuksissa</a:t>
            </a:r>
            <a:r>
              <a:rPr sz="1400" b="1" i="0" u="none" dirty="0">
                <a:latin typeface="Arial" pitchFamily="34" charset="0"/>
              </a:rPr>
              <a:t> ja </a:t>
            </a:r>
            <a:r>
              <a:rPr sz="1400" b="1" i="0" u="none" dirty="0" err="1">
                <a:latin typeface="Arial" pitchFamily="34" charset="0"/>
              </a:rPr>
              <a:t>kunnan</a:t>
            </a:r>
            <a:r>
              <a:rPr sz="1400" b="1" i="0" u="none" dirty="0">
                <a:latin typeface="Arial" pitchFamily="34" charset="0"/>
              </a:rPr>
              <a:t> </a:t>
            </a:r>
            <a:r>
              <a:rPr sz="1400" b="1" i="0" u="none" dirty="0" err="1">
                <a:latin typeface="Arial" pitchFamily="34" charset="0"/>
              </a:rPr>
              <a:t>tiloissa</a:t>
            </a:r>
            <a:r>
              <a:rPr sz="1400" b="1" i="0" u="none" dirty="0">
                <a:latin typeface="Arial" pitchFamily="34" charset="0"/>
              </a:rPr>
              <a:t> (</a:t>
            </a:r>
            <a:r>
              <a:rPr sz="1400" b="1" i="0" u="none" dirty="0" err="1">
                <a:latin typeface="Arial" pitchFamily="34" charset="0"/>
              </a:rPr>
              <a:t>esim</a:t>
            </a:r>
            <a:r>
              <a:rPr sz="1400" b="1" i="0" u="none" dirty="0">
                <a:latin typeface="Arial" pitchFamily="34" charset="0"/>
              </a:rPr>
              <a:t>. </a:t>
            </a:r>
            <a:r>
              <a:rPr sz="1400" b="1" i="0" u="none" dirty="0" err="1">
                <a:latin typeface="Arial" pitchFamily="34" charset="0"/>
              </a:rPr>
              <a:t>jäähalleissa</a:t>
            </a:r>
            <a:r>
              <a:rPr sz="1400" b="1" i="0" u="none" dirty="0">
                <a:latin typeface="Arial" pitchFamily="34" charset="0"/>
              </a:rPr>
              <a:t> ja </a:t>
            </a:r>
            <a:r>
              <a:rPr sz="1400" b="1" i="0" u="none" dirty="0" err="1">
                <a:latin typeface="Arial" pitchFamily="34" charset="0"/>
              </a:rPr>
              <a:t>kulttuuritapahtumissa</a:t>
            </a:r>
            <a:r>
              <a:rPr sz="1400" b="1" i="0" u="none" dirty="0">
                <a:latin typeface="Arial" pitchFamily="34" charset="0"/>
              </a:rPr>
              <a:t>)?</a:t>
            </a:r>
          </a:p>
        </p:txBody>
      </p:sp>
      <p:graphicFrame>
        <p:nvGraphicFramePr>
          <p:cNvPr id="9" name="ChartObject">
            <a:extLst>
              <a:ext uri="{FF2B5EF4-FFF2-40B4-BE49-F238E27FC236}">
                <a16:creationId xmlns:a16="http://schemas.microsoft.com/office/drawing/2014/main" id="{E51F0FAF-A8A2-A404-019E-34A900C9AF05}"/>
              </a:ext>
            </a:extLst>
          </p:cNvPr>
          <p:cNvGraphicFramePr/>
          <p:nvPr>
            <p:extLst>
              <p:ext uri="{D42A27DB-BD31-4B8C-83A1-F6EECF244321}">
                <p14:modId xmlns:p14="http://schemas.microsoft.com/office/powerpoint/2010/main" val="3689727299"/>
              </p:ext>
            </p:extLst>
          </p:nvPr>
        </p:nvGraphicFramePr>
        <p:xfrm>
          <a:off x="707454" y="3652786"/>
          <a:ext cx="5034013" cy="2618789"/>
        </p:xfrm>
        <a:graphic>
          <a:graphicData uri="http://schemas.openxmlformats.org/drawingml/2006/chart">
            <c:chart xmlns:c="http://schemas.openxmlformats.org/drawingml/2006/chart" xmlns:r="http://schemas.openxmlformats.org/officeDocument/2006/relationships" r:id="rId3"/>
          </a:graphicData>
        </a:graphic>
      </p:graphicFrame>
      <p:sp>
        <p:nvSpPr>
          <p:cNvPr id="10" name="New shape">
            <a:extLst>
              <a:ext uri="{FF2B5EF4-FFF2-40B4-BE49-F238E27FC236}">
                <a16:creationId xmlns:a16="http://schemas.microsoft.com/office/drawing/2014/main" id="{35EE8BD8-4712-2BA8-7E11-0871CB4936CF}"/>
              </a:ext>
            </a:extLst>
          </p:cNvPr>
          <p:cNvSpPr/>
          <p:nvPr/>
        </p:nvSpPr>
        <p:spPr>
          <a:xfrm>
            <a:off x="6450532" y="260648"/>
            <a:ext cx="5277851" cy="24384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600" b="1" i="0" u="none" dirty="0" err="1">
                <a:latin typeface="Arial" pitchFamily="34" charset="0"/>
              </a:rPr>
              <a:t>Tulisiko</a:t>
            </a:r>
            <a:r>
              <a:rPr sz="1600" b="1" i="0" u="none" dirty="0">
                <a:latin typeface="Arial" pitchFamily="34" charset="0"/>
              </a:rPr>
              <a:t> </a:t>
            </a:r>
            <a:r>
              <a:rPr sz="1600" b="1" i="0" u="none" dirty="0" err="1">
                <a:latin typeface="Arial" pitchFamily="34" charset="0"/>
              </a:rPr>
              <a:t>kunnassasi</a:t>
            </a:r>
            <a:r>
              <a:rPr sz="1600" b="1" i="0" u="none" dirty="0">
                <a:latin typeface="Arial" pitchFamily="34" charset="0"/>
              </a:rPr>
              <a:t> </a:t>
            </a:r>
            <a:r>
              <a:rPr sz="1600" b="1" i="0" u="none" dirty="0" err="1">
                <a:latin typeface="Arial" pitchFamily="34" charset="0"/>
              </a:rPr>
              <a:t>rajoittaa</a:t>
            </a:r>
            <a:r>
              <a:rPr sz="1600" b="1" i="0" u="none" dirty="0">
                <a:latin typeface="Arial" pitchFamily="34" charset="0"/>
              </a:rPr>
              <a:t> </a:t>
            </a:r>
            <a:r>
              <a:rPr sz="1600" b="1" i="0" u="none" dirty="0" err="1">
                <a:latin typeface="Arial" pitchFamily="34" charset="0"/>
              </a:rPr>
              <a:t>rahapelimainontaa</a:t>
            </a:r>
            <a:endParaRPr sz="1600" b="1" i="0" u="none" dirty="0">
              <a:latin typeface="Arial" pitchFamily="34" charset="0"/>
            </a:endParaRPr>
          </a:p>
        </p:txBody>
      </p:sp>
      <p:graphicFrame>
        <p:nvGraphicFramePr>
          <p:cNvPr id="11" name="ChartObject">
            <a:extLst>
              <a:ext uri="{FF2B5EF4-FFF2-40B4-BE49-F238E27FC236}">
                <a16:creationId xmlns:a16="http://schemas.microsoft.com/office/drawing/2014/main" id="{3A66BD8E-A080-3A3F-5BFD-DD8916063D2D}"/>
              </a:ext>
            </a:extLst>
          </p:cNvPr>
          <p:cNvGraphicFramePr/>
          <p:nvPr>
            <p:extLst>
              <p:ext uri="{D42A27DB-BD31-4B8C-83A1-F6EECF244321}">
                <p14:modId xmlns:p14="http://schemas.microsoft.com/office/powerpoint/2010/main" val="1215775715"/>
              </p:ext>
            </p:extLst>
          </p:nvPr>
        </p:nvGraphicFramePr>
        <p:xfrm>
          <a:off x="6450531" y="800126"/>
          <a:ext cx="5382425" cy="2281547"/>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694944" y="369157"/>
            <a:ext cx="5047488" cy="492443"/>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600" b="1" i="0" u="none" dirty="0" err="1">
                <a:latin typeface="Arial" pitchFamily="34" charset="0"/>
              </a:rPr>
              <a:t>Oletko</a:t>
            </a:r>
            <a:r>
              <a:rPr sz="1600" b="1" i="0" u="none" dirty="0">
                <a:latin typeface="Arial" pitchFamily="34" charset="0"/>
              </a:rPr>
              <a:t> </a:t>
            </a:r>
            <a:r>
              <a:rPr sz="1600" b="1" i="0" u="none" dirty="0" err="1">
                <a:latin typeface="Arial" pitchFamily="34" charset="0"/>
              </a:rPr>
              <a:t>ollut</a:t>
            </a:r>
            <a:r>
              <a:rPr sz="1600" b="1" i="0" u="none" dirty="0">
                <a:latin typeface="Arial" pitchFamily="34" charset="0"/>
              </a:rPr>
              <a:t> </a:t>
            </a:r>
            <a:r>
              <a:rPr sz="1600" b="1" i="0" u="none" dirty="0" err="1">
                <a:latin typeface="Arial" pitchFamily="34" charset="0"/>
              </a:rPr>
              <a:t>huolissasi</a:t>
            </a:r>
            <a:r>
              <a:rPr sz="1600" b="1" i="0" u="none" dirty="0">
                <a:latin typeface="Arial" pitchFamily="34" charset="0"/>
              </a:rPr>
              <a:t> </a:t>
            </a:r>
            <a:r>
              <a:rPr sz="1600" b="1" i="0" u="none" dirty="0" err="1">
                <a:latin typeface="Arial" pitchFamily="34" charset="0"/>
              </a:rPr>
              <a:t>viimeisen</a:t>
            </a:r>
            <a:r>
              <a:rPr sz="1600" b="1" i="0" u="none" dirty="0">
                <a:latin typeface="Arial" pitchFamily="34" charset="0"/>
              </a:rPr>
              <a:t> 12 </a:t>
            </a:r>
            <a:r>
              <a:rPr sz="1600" b="1" i="0" u="none" dirty="0" err="1">
                <a:latin typeface="Arial" pitchFamily="34" charset="0"/>
              </a:rPr>
              <a:t>kuukauden</a:t>
            </a:r>
            <a:r>
              <a:rPr sz="1600" b="1" i="0" u="none" dirty="0">
                <a:latin typeface="Arial" pitchFamily="34" charset="0"/>
              </a:rPr>
              <a:t> </a:t>
            </a:r>
            <a:r>
              <a:rPr sz="1600" b="1" i="0" u="none" dirty="0" err="1">
                <a:latin typeface="Arial" pitchFamily="34" charset="0"/>
              </a:rPr>
              <a:t>aikana</a:t>
            </a:r>
            <a:r>
              <a:rPr sz="1600" b="1" i="0" u="none" dirty="0">
                <a:latin typeface="Arial" pitchFamily="34" charset="0"/>
              </a:rPr>
              <a:t> </a:t>
            </a:r>
            <a:r>
              <a:rPr sz="1600" b="1" i="0" u="none" dirty="0" err="1">
                <a:latin typeface="Arial" pitchFamily="34" charset="0"/>
              </a:rPr>
              <a:t>läheisesi</a:t>
            </a:r>
            <a:endParaRPr sz="1600" b="1" i="0" u="none" dirty="0">
              <a:latin typeface="Arial" pitchFamily="34" charset="0"/>
            </a:endParaRPr>
          </a:p>
        </p:txBody>
      </p:sp>
      <p:graphicFrame>
        <p:nvGraphicFramePr>
          <p:cNvPr id="4" name="ChartObject"/>
          <p:cNvGraphicFramePr/>
          <p:nvPr>
            <p:extLst>
              <p:ext uri="{D42A27DB-BD31-4B8C-83A1-F6EECF244321}">
                <p14:modId xmlns:p14="http://schemas.microsoft.com/office/powerpoint/2010/main" val="78207438"/>
              </p:ext>
            </p:extLst>
          </p:nvPr>
        </p:nvGraphicFramePr>
        <p:xfrm>
          <a:off x="609597" y="1003995"/>
          <a:ext cx="5225789" cy="5070233"/>
        </p:xfrm>
        <a:graphic>
          <a:graphicData uri="http://schemas.openxmlformats.org/drawingml/2006/chart">
            <c:chart xmlns:c="http://schemas.openxmlformats.org/drawingml/2006/chart" xmlns:r="http://schemas.openxmlformats.org/officeDocument/2006/relationships" r:id="rId2"/>
          </a:graphicData>
        </a:graphic>
      </p:graphicFrame>
      <p:sp>
        <p:nvSpPr>
          <p:cNvPr id="12" name="New shape">
            <a:extLst>
              <a:ext uri="{FF2B5EF4-FFF2-40B4-BE49-F238E27FC236}">
                <a16:creationId xmlns:a16="http://schemas.microsoft.com/office/drawing/2014/main" id="{6BF09437-1357-976D-DE3C-8CC18362AEC2}"/>
              </a:ext>
            </a:extLst>
          </p:cNvPr>
          <p:cNvSpPr/>
          <p:nvPr/>
        </p:nvSpPr>
        <p:spPr>
          <a:xfrm>
            <a:off x="6449570" y="369156"/>
            <a:ext cx="5047486" cy="492443"/>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600" b="1" i="0" u="none" dirty="0" err="1">
                <a:latin typeface="Arial" pitchFamily="34" charset="0"/>
              </a:rPr>
              <a:t>Oletko</a:t>
            </a:r>
            <a:r>
              <a:rPr sz="1600" b="1" i="0" u="none" dirty="0">
                <a:latin typeface="Arial" pitchFamily="34" charset="0"/>
              </a:rPr>
              <a:t> </a:t>
            </a:r>
            <a:r>
              <a:rPr sz="1600" b="1" i="0" u="none" dirty="0" err="1">
                <a:latin typeface="Arial" pitchFamily="34" charset="0"/>
              </a:rPr>
              <a:t>ollut</a:t>
            </a:r>
            <a:r>
              <a:rPr sz="1600" b="1" i="0" u="none" dirty="0">
                <a:latin typeface="Arial" pitchFamily="34" charset="0"/>
              </a:rPr>
              <a:t> </a:t>
            </a:r>
            <a:r>
              <a:rPr sz="1600" b="1" i="0" u="none" dirty="0" err="1">
                <a:latin typeface="Arial" pitchFamily="34" charset="0"/>
              </a:rPr>
              <a:t>viimeisen</a:t>
            </a:r>
            <a:r>
              <a:rPr sz="1600" b="1" i="0" u="none" dirty="0">
                <a:latin typeface="Arial" pitchFamily="34" charset="0"/>
              </a:rPr>
              <a:t> 12 </a:t>
            </a:r>
            <a:r>
              <a:rPr sz="1600" b="1" i="0" u="none" dirty="0" err="1">
                <a:latin typeface="Arial" pitchFamily="34" charset="0"/>
              </a:rPr>
              <a:t>kuukauden</a:t>
            </a:r>
            <a:r>
              <a:rPr sz="1600" b="1" i="0" u="none" dirty="0">
                <a:latin typeface="Arial" pitchFamily="34" charset="0"/>
              </a:rPr>
              <a:t> </a:t>
            </a:r>
            <a:r>
              <a:rPr sz="1600" b="1" i="0" u="none" dirty="0" err="1">
                <a:latin typeface="Arial" pitchFamily="34" charset="0"/>
              </a:rPr>
              <a:t>aikana</a:t>
            </a:r>
            <a:r>
              <a:rPr sz="1600" b="1" i="0" u="none" dirty="0">
                <a:latin typeface="Arial" pitchFamily="34" charset="0"/>
              </a:rPr>
              <a:t> </a:t>
            </a:r>
            <a:r>
              <a:rPr sz="1600" b="1" i="0" u="none" dirty="0" err="1">
                <a:latin typeface="Arial" pitchFamily="34" charset="0"/>
              </a:rPr>
              <a:t>huolissasi</a:t>
            </a:r>
            <a:r>
              <a:rPr sz="1600" b="1" i="0" u="none" dirty="0">
                <a:latin typeface="Arial" pitchFamily="34" charset="0"/>
              </a:rPr>
              <a:t> </a:t>
            </a:r>
            <a:r>
              <a:rPr sz="1600" b="1" i="0" u="none" dirty="0" err="1">
                <a:latin typeface="Arial" pitchFamily="34" charset="0"/>
              </a:rPr>
              <a:t>omasta</a:t>
            </a:r>
            <a:endParaRPr sz="1600" b="1" i="0" u="none" dirty="0">
              <a:latin typeface="Arial" pitchFamily="34" charset="0"/>
            </a:endParaRPr>
          </a:p>
        </p:txBody>
      </p:sp>
      <p:graphicFrame>
        <p:nvGraphicFramePr>
          <p:cNvPr id="13" name="ChartObject">
            <a:extLst>
              <a:ext uri="{FF2B5EF4-FFF2-40B4-BE49-F238E27FC236}">
                <a16:creationId xmlns:a16="http://schemas.microsoft.com/office/drawing/2014/main" id="{70401173-BD07-65B9-BA24-A6AE1BA9DC26}"/>
              </a:ext>
            </a:extLst>
          </p:cNvPr>
          <p:cNvGraphicFramePr/>
          <p:nvPr>
            <p:extLst>
              <p:ext uri="{D42A27DB-BD31-4B8C-83A1-F6EECF244321}">
                <p14:modId xmlns:p14="http://schemas.microsoft.com/office/powerpoint/2010/main" val="1821237741"/>
              </p:ext>
            </p:extLst>
          </p:nvPr>
        </p:nvGraphicFramePr>
        <p:xfrm>
          <a:off x="6271267" y="1108472"/>
          <a:ext cx="5225789" cy="496575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8457" y="361721"/>
            <a:ext cx="5040086" cy="86177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a:latin typeface="Arial" pitchFamily="34" charset="0"/>
              </a:rPr>
              <a:t>Onko </a:t>
            </a:r>
            <a:r>
              <a:rPr sz="1400" b="1" i="0" u="none" dirty="0" err="1">
                <a:latin typeface="Arial" pitchFamily="34" charset="0"/>
              </a:rPr>
              <a:t>sinulta</a:t>
            </a:r>
            <a:r>
              <a:rPr sz="1400" b="1" i="0" u="none" dirty="0">
                <a:latin typeface="Arial" pitchFamily="34" charset="0"/>
              </a:rPr>
              <a:t> </a:t>
            </a:r>
            <a:r>
              <a:rPr sz="1400" b="1" i="0" u="none" dirty="0" err="1">
                <a:latin typeface="Arial" pitchFamily="34" charset="0"/>
              </a:rPr>
              <a:t>kysytty</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sosiaali</a:t>
            </a:r>
            <a:r>
              <a:rPr sz="1400" b="1" i="0" u="none" dirty="0">
                <a:latin typeface="Arial" pitchFamily="34" charset="0"/>
              </a:rPr>
              <a:t>- ja </a:t>
            </a:r>
            <a:r>
              <a:rPr sz="1400" b="1" i="0" u="none" dirty="0" err="1">
                <a:latin typeface="Arial" pitchFamily="34" charset="0"/>
              </a:rPr>
              <a:t>terveydenhuollon</a:t>
            </a:r>
            <a:r>
              <a:rPr sz="1400" b="1" i="0" u="none" dirty="0">
                <a:latin typeface="Arial" pitchFamily="34" charset="0"/>
              </a:rPr>
              <a:t> (</a:t>
            </a:r>
            <a:r>
              <a:rPr sz="1400" b="1" i="0" u="none" dirty="0" err="1">
                <a:latin typeface="Arial" pitchFamily="34" charset="0"/>
              </a:rPr>
              <a:t>esim</a:t>
            </a:r>
            <a:r>
              <a:rPr sz="1400" b="1" i="0" u="none" dirty="0">
                <a:latin typeface="Arial" pitchFamily="34" charset="0"/>
              </a:rPr>
              <a:t>. </a:t>
            </a:r>
            <a:r>
              <a:rPr sz="1400" b="1" i="0" u="none" dirty="0" err="1">
                <a:latin typeface="Arial" pitchFamily="34" charset="0"/>
              </a:rPr>
              <a:t>sairaan</a:t>
            </a:r>
            <a:r>
              <a:rPr sz="1400" b="1" i="0" u="none" dirty="0">
                <a:latin typeface="Arial" pitchFamily="34" charset="0"/>
              </a:rPr>
              <a:t>- ja </a:t>
            </a:r>
            <a:r>
              <a:rPr sz="1400" b="1" i="0" u="none" dirty="0" err="1">
                <a:latin typeface="Arial" pitchFamily="34" charset="0"/>
              </a:rPr>
              <a:t>terveydenhoitajan</a:t>
            </a:r>
            <a:r>
              <a:rPr sz="1400" b="1" i="0" u="none" dirty="0">
                <a:latin typeface="Arial" pitchFamily="34" charset="0"/>
              </a:rPr>
              <a:t>, </a:t>
            </a:r>
            <a:r>
              <a:rPr sz="1400" b="1" i="0" u="none" dirty="0" err="1">
                <a:latin typeface="Arial" pitchFamily="34" charset="0"/>
              </a:rPr>
              <a:t>lääkärin</a:t>
            </a:r>
            <a:r>
              <a:rPr sz="1400" b="1" i="0" u="none" dirty="0">
                <a:latin typeface="Arial" pitchFamily="34" charset="0"/>
              </a:rPr>
              <a:t>, </a:t>
            </a:r>
            <a:r>
              <a:rPr sz="1400" b="1" i="0" u="none" dirty="0" err="1">
                <a:latin typeface="Arial" pitchFamily="34" charset="0"/>
              </a:rPr>
              <a:t>suunterveydenhuollon</a:t>
            </a:r>
            <a:r>
              <a:rPr sz="1400" b="1" i="0" u="none" dirty="0">
                <a:latin typeface="Arial" pitchFamily="34" charset="0"/>
              </a:rPr>
              <a:t>, </a:t>
            </a:r>
            <a:r>
              <a:rPr sz="1400" b="1" i="0" u="none" dirty="0" err="1">
                <a:latin typeface="Arial" pitchFamily="34" charset="0"/>
              </a:rPr>
              <a:t>sosiaalityöntekijän</a:t>
            </a:r>
            <a:r>
              <a:rPr sz="1400" b="1" i="0" u="none" dirty="0">
                <a:latin typeface="Arial" pitchFamily="34" charset="0"/>
              </a:rPr>
              <a:t>) </a:t>
            </a:r>
            <a:r>
              <a:rPr sz="1400" b="1" i="0" u="none" dirty="0" err="1">
                <a:latin typeface="Arial" pitchFamily="34" charset="0"/>
              </a:rPr>
              <a:t>vastaanotolla</a:t>
            </a:r>
            <a:endParaRPr sz="1400" b="1" i="0" u="none" dirty="0">
              <a:latin typeface="Arial" pitchFamily="34" charset="0"/>
            </a:endParaRPr>
          </a:p>
        </p:txBody>
      </p:sp>
      <p:graphicFrame>
        <p:nvGraphicFramePr>
          <p:cNvPr id="4" name="ChartObject"/>
          <p:cNvGraphicFramePr/>
          <p:nvPr>
            <p:extLst>
              <p:ext uri="{D42A27DB-BD31-4B8C-83A1-F6EECF244321}">
                <p14:modId xmlns:p14="http://schemas.microsoft.com/office/powerpoint/2010/main" val="1631061586"/>
              </p:ext>
            </p:extLst>
          </p:nvPr>
        </p:nvGraphicFramePr>
        <p:xfrm>
          <a:off x="594241" y="1234967"/>
          <a:ext cx="5164302" cy="5002547"/>
        </p:xfrm>
        <a:graphic>
          <a:graphicData uri="http://schemas.openxmlformats.org/drawingml/2006/chart">
            <c:chart xmlns:c="http://schemas.openxmlformats.org/drawingml/2006/chart" xmlns:r="http://schemas.openxmlformats.org/officeDocument/2006/relationships" r:id="rId2"/>
          </a:graphicData>
        </a:graphic>
      </p:graphicFrame>
      <p:sp>
        <p:nvSpPr>
          <p:cNvPr id="11" name="New shape">
            <a:extLst>
              <a:ext uri="{FF2B5EF4-FFF2-40B4-BE49-F238E27FC236}">
                <a16:creationId xmlns:a16="http://schemas.microsoft.com/office/drawing/2014/main" id="{9C754874-4DE4-DCE7-6732-B4688C098889}"/>
              </a:ext>
            </a:extLst>
          </p:cNvPr>
          <p:cNvSpPr/>
          <p:nvPr/>
        </p:nvSpPr>
        <p:spPr>
          <a:xfrm>
            <a:off x="6463879" y="373193"/>
            <a:ext cx="5225140" cy="86177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a:latin typeface="Arial" pitchFamily="34" charset="0"/>
              </a:rPr>
              <a:t>Onko </a:t>
            </a:r>
            <a:r>
              <a:rPr sz="1400" b="1" i="0" u="none" dirty="0" err="1">
                <a:latin typeface="Arial" pitchFamily="34" charset="0"/>
              </a:rPr>
              <a:t>sinulle</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annettu</a:t>
            </a:r>
            <a:r>
              <a:rPr sz="1400" b="1" i="0" u="none" dirty="0">
                <a:latin typeface="Arial" pitchFamily="34" charset="0"/>
              </a:rPr>
              <a:t> </a:t>
            </a:r>
            <a:r>
              <a:rPr sz="1400" b="1" i="0" u="none" dirty="0" err="1">
                <a:latin typeface="Arial" pitchFamily="34" charset="0"/>
              </a:rPr>
              <a:t>neuvontaa</a:t>
            </a:r>
            <a:r>
              <a:rPr sz="1400" b="1" i="0" u="none" dirty="0">
                <a:latin typeface="Arial" pitchFamily="34" charset="0"/>
              </a:rPr>
              <a:t> </a:t>
            </a:r>
            <a:r>
              <a:rPr sz="1400" b="1" i="0" u="none" dirty="0" err="1">
                <a:latin typeface="Arial" pitchFamily="34" charset="0"/>
              </a:rPr>
              <a:t>sosiaali</a:t>
            </a:r>
            <a:r>
              <a:rPr sz="1400" b="1" i="0" u="none" dirty="0">
                <a:latin typeface="Arial" pitchFamily="34" charset="0"/>
              </a:rPr>
              <a:t>- ja </a:t>
            </a:r>
            <a:r>
              <a:rPr sz="1400" b="1" i="0" u="none" dirty="0" err="1">
                <a:latin typeface="Arial" pitchFamily="34" charset="0"/>
              </a:rPr>
              <a:t>terveydenhuollon</a:t>
            </a:r>
            <a:r>
              <a:rPr sz="1400" b="1" i="0" u="none" dirty="0">
                <a:latin typeface="Arial" pitchFamily="34" charset="0"/>
              </a:rPr>
              <a:t> (</a:t>
            </a:r>
            <a:r>
              <a:rPr sz="1400" b="1" i="0" u="none" dirty="0" err="1">
                <a:latin typeface="Arial" pitchFamily="34" charset="0"/>
              </a:rPr>
              <a:t>esim</a:t>
            </a:r>
            <a:r>
              <a:rPr sz="1400" b="1" i="0" u="none" dirty="0">
                <a:latin typeface="Arial" pitchFamily="34" charset="0"/>
              </a:rPr>
              <a:t>. </a:t>
            </a:r>
            <a:r>
              <a:rPr sz="1400" b="1" i="0" u="none" dirty="0" err="1">
                <a:latin typeface="Arial" pitchFamily="34" charset="0"/>
              </a:rPr>
              <a:t>sairaan</a:t>
            </a:r>
            <a:r>
              <a:rPr sz="1400" b="1" i="0" u="none" dirty="0">
                <a:latin typeface="Arial" pitchFamily="34" charset="0"/>
              </a:rPr>
              <a:t>- ja </a:t>
            </a:r>
            <a:r>
              <a:rPr sz="1400" b="1" i="0" u="none" dirty="0" err="1">
                <a:latin typeface="Arial" pitchFamily="34" charset="0"/>
              </a:rPr>
              <a:t>terveydenhoitajan</a:t>
            </a:r>
            <a:r>
              <a:rPr sz="1400" b="1" i="0" u="none" dirty="0">
                <a:latin typeface="Arial" pitchFamily="34" charset="0"/>
              </a:rPr>
              <a:t>, </a:t>
            </a:r>
            <a:r>
              <a:rPr sz="1400" b="1" i="0" u="none" dirty="0" err="1">
                <a:latin typeface="Arial" pitchFamily="34" charset="0"/>
              </a:rPr>
              <a:t>lääkärin</a:t>
            </a:r>
            <a:r>
              <a:rPr sz="1400" b="1" i="0" u="none" dirty="0">
                <a:latin typeface="Arial" pitchFamily="34" charset="0"/>
              </a:rPr>
              <a:t>, </a:t>
            </a:r>
            <a:r>
              <a:rPr sz="1400" b="1" i="0" u="none" dirty="0" err="1">
                <a:latin typeface="Arial" pitchFamily="34" charset="0"/>
              </a:rPr>
              <a:t>suunterveydenhuollon</a:t>
            </a:r>
            <a:r>
              <a:rPr sz="1400" b="1" i="0" u="none" dirty="0">
                <a:latin typeface="Arial" pitchFamily="34" charset="0"/>
              </a:rPr>
              <a:t>, </a:t>
            </a:r>
            <a:r>
              <a:rPr sz="1400" b="1" i="0" u="none" dirty="0" err="1">
                <a:latin typeface="Arial" pitchFamily="34" charset="0"/>
              </a:rPr>
              <a:t>sosiaalityöntekijän</a:t>
            </a:r>
            <a:r>
              <a:rPr sz="1400" b="1" i="0" u="none" dirty="0">
                <a:latin typeface="Arial" pitchFamily="34" charset="0"/>
              </a:rPr>
              <a:t>) </a:t>
            </a:r>
            <a:r>
              <a:rPr sz="1400" b="1" i="0" u="none" dirty="0" err="1">
                <a:latin typeface="Arial" pitchFamily="34" charset="0"/>
              </a:rPr>
              <a:t>vastaanotolla</a:t>
            </a:r>
            <a:r>
              <a:rPr sz="1400" b="1" i="0" u="none" dirty="0">
                <a:latin typeface="Arial" pitchFamily="34" charset="0"/>
              </a:rPr>
              <a:t> </a:t>
            </a:r>
            <a:r>
              <a:rPr sz="1400" b="1" i="0" u="none" dirty="0" err="1">
                <a:latin typeface="Arial" pitchFamily="34" charset="0"/>
              </a:rPr>
              <a:t>liittyen</a:t>
            </a:r>
            <a:endParaRPr sz="1400" b="1" i="0" u="none" dirty="0">
              <a:latin typeface="Arial" pitchFamily="34" charset="0"/>
            </a:endParaRPr>
          </a:p>
        </p:txBody>
      </p:sp>
      <p:graphicFrame>
        <p:nvGraphicFramePr>
          <p:cNvPr id="12" name="ChartObject">
            <a:extLst>
              <a:ext uri="{FF2B5EF4-FFF2-40B4-BE49-F238E27FC236}">
                <a16:creationId xmlns:a16="http://schemas.microsoft.com/office/drawing/2014/main" id="{361CF9BE-A438-BCE2-5731-E4A1009A915D}"/>
              </a:ext>
            </a:extLst>
          </p:cNvPr>
          <p:cNvGraphicFramePr/>
          <p:nvPr>
            <p:extLst>
              <p:ext uri="{D42A27DB-BD31-4B8C-83A1-F6EECF244321}">
                <p14:modId xmlns:p14="http://schemas.microsoft.com/office/powerpoint/2010/main" val="171637997"/>
              </p:ext>
            </p:extLst>
          </p:nvPr>
        </p:nvGraphicFramePr>
        <p:xfrm>
          <a:off x="6494298" y="1234967"/>
          <a:ext cx="5164302" cy="500254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455244"/>
            <a:ext cx="5003800" cy="215444"/>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Saako</a:t>
            </a:r>
            <a:r>
              <a:rPr sz="1400" b="1" i="0" u="none" dirty="0">
                <a:latin typeface="Arial" pitchFamily="34" charset="0"/>
              </a:rPr>
              <a:t> </a:t>
            </a:r>
            <a:r>
              <a:rPr sz="1400" b="1" i="0" u="none" dirty="0" err="1">
                <a:latin typeface="Arial" pitchFamily="34" charset="0"/>
              </a:rPr>
              <a:t>kunnassasi</a:t>
            </a:r>
            <a:r>
              <a:rPr sz="1400" b="1" i="0" u="none" dirty="0">
                <a:latin typeface="Arial" pitchFamily="34" charset="0"/>
              </a:rPr>
              <a:t> </a:t>
            </a:r>
            <a:r>
              <a:rPr sz="1400" b="1" i="0" u="none" dirty="0" err="1">
                <a:latin typeface="Arial" pitchFamily="34" charset="0"/>
              </a:rPr>
              <a:t>helposti</a:t>
            </a:r>
            <a:r>
              <a:rPr sz="1400" b="1" i="0" u="none" dirty="0">
                <a:latin typeface="Arial" pitchFamily="34" charset="0"/>
              </a:rPr>
              <a:t> </a:t>
            </a:r>
            <a:r>
              <a:rPr sz="1400" b="1" i="0" u="none" dirty="0" err="1">
                <a:latin typeface="Arial" pitchFamily="34" charset="0"/>
              </a:rPr>
              <a:t>apua</a:t>
            </a:r>
            <a:endParaRPr sz="1400" b="1" i="0" u="none" dirty="0">
              <a:latin typeface="Arial" pitchFamily="34" charset="0"/>
            </a:endParaRPr>
          </a:p>
        </p:txBody>
      </p:sp>
      <p:graphicFrame>
        <p:nvGraphicFramePr>
          <p:cNvPr id="4" name="ChartObject"/>
          <p:cNvGraphicFramePr/>
          <p:nvPr>
            <p:extLst>
              <p:ext uri="{D42A27DB-BD31-4B8C-83A1-F6EECF244321}">
                <p14:modId xmlns:p14="http://schemas.microsoft.com/office/powerpoint/2010/main" val="2554463059"/>
              </p:ext>
            </p:extLst>
          </p:nvPr>
        </p:nvGraphicFramePr>
        <p:xfrm>
          <a:off x="711200" y="1224406"/>
          <a:ext cx="5003800" cy="5002223"/>
        </p:xfrm>
        <a:graphic>
          <a:graphicData uri="http://schemas.openxmlformats.org/drawingml/2006/chart">
            <c:chart xmlns:c="http://schemas.openxmlformats.org/drawingml/2006/chart" xmlns:r="http://schemas.openxmlformats.org/officeDocument/2006/relationships" r:id="rId2"/>
          </a:graphicData>
        </a:graphic>
      </p:graphicFrame>
      <p:sp>
        <p:nvSpPr>
          <p:cNvPr id="11" name="New shape">
            <a:extLst>
              <a:ext uri="{FF2B5EF4-FFF2-40B4-BE49-F238E27FC236}">
                <a16:creationId xmlns:a16="http://schemas.microsoft.com/office/drawing/2014/main" id="{929A271E-23E4-B90D-BB8D-C29C7321FAC9}"/>
              </a:ext>
            </a:extLst>
          </p:cNvPr>
          <p:cNvSpPr/>
          <p:nvPr/>
        </p:nvSpPr>
        <p:spPr>
          <a:xfrm>
            <a:off x="6477002" y="347522"/>
            <a:ext cx="5003798" cy="6463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Saako</a:t>
            </a:r>
            <a:r>
              <a:rPr sz="1400" b="1" i="0" u="none" dirty="0">
                <a:latin typeface="Arial" pitchFamily="34" charset="0"/>
              </a:rPr>
              <a:t> </a:t>
            </a:r>
            <a:r>
              <a:rPr sz="1400" b="1" i="0" u="none" dirty="0" err="1">
                <a:latin typeface="Arial" pitchFamily="34" charset="0"/>
              </a:rPr>
              <a:t>kunnassasi</a:t>
            </a:r>
            <a:r>
              <a:rPr sz="1400" b="1" i="0" u="none" dirty="0">
                <a:latin typeface="Arial" pitchFamily="34" charset="0"/>
              </a:rPr>
              <a:t> </a:t>
            </a:r>
            <a:r>
              <a:rPr sz="1400" b="1" i="0" u="none" dirty="0" err="1">
                <a:latin typeface="Arial" pitchFamily="34" charset="0"/>
              </a:rPr>
              <a:t>helposti</a:t>
            </a:r>
            <a:r>
              <a:rPr sz="1400" b="1" i="0" u="none" dirty="0">
                <a:latin typeface="Arial" pitchFamily="34" charset="0"/>
              </a:rPr>
              <a:t> </a:t>
            </a:r>
            <a:r>
              <a:rPr sz="1400" b="1" i="0" u="none" dirty="0" err="1">
                <a:latin typeface="Arial" pitchFamily="34" charset="0"/>
              </a:rPr>
              <a:t>tietoa</a:t>
            </a:r>
            <a:r>
              <a:rPr sz="1400" b="1" i="0" u="none" dirty="0">
                <a:latin typeface="Arial" pitchFamily="34" charset="0"/>
              </a:rPr>
              <a:t> </a:t>
            </a:r>
            <a:r>
              <a:rPr sz="1400" b="1" i="0" u="none" dirty="0" err="1">
                <a:latin typeface="Arial" pitchFamily="34" charset="0"/>
              </a:rPr>
              <a:t>seuraavista</a:t>
            </a:r>
            <a:r>
              <a:rPr sz="1400" b="1" i="0" u="none" dirty="0">
                <a:latin typeface="Arial" pitchFamily="34" charset="0"/>
              </a:rPr>
              <a:t> </a:t>
            </a:r>
            <a:r>
              <a:rPr sz="1400" b="1" i="0" u="none" dirty="0" err="1">
                <a:latin typeface="Arial" pitchFamily="34" charset="0"/>
              </a:rPr>
              <a:t>vähentämisen</a:t>
            </a:r>
            <a:r>
              <a:rPr sz="1400" b="1" i="0" u="none" dirty="0">
                <a:latin typeface="Arial" pitchFamily="34" charset="0"/>
              </a:rPr>
              <a:t> ja </a:t>
            </a:r>
            <a:r>
              <a:rPr sz="1400" b="1" i="0" u="none" dirty="0" err="1">
                <a:latin typeface="Arial" pitchFamily="34" charset="0"/>
              </a:rPr>
              <a:t>lopettamisen</a:t>
            </a:r>
            <a:r>
              <a:rPr sz="1400" b="1" i="0" u="none" dirty="0">
                <a:latin typeface="Arial" pitchFamily="34" charset="0"/>
              </a:rPr>
              <a:t> </a:t>
            </a:r>
            <a:r>
              <a:rPr sz="1400" b="1" i="0" u="none" dirty="0" err="1">
                <a:latin typeface="Arial" pitchFamily="34" charset="0"/>
              </a:rPr>
              <a:t>tukipalveluista</a:t>
            </a:r>
            <a:r>
              <a:rPr sz="1400" b="1" i="0" u="none" dirty="0">
                <a:latin typeface="Arial" pitchFamily="34" charset="0"/>
              </a:rPr>
              <a:t> (</a:t>
            </a:r>
            <a:r>
              <a:rPr sz="1400" b="1" i="0" u="none" dirty="0" err="1">
                <a:latin typeface="Arial" pitchFamily="34" charset="0"/>
              </a:rPr>
              <a:t>esim</a:t>
            </a:r>
            <a:r>
              <a:rPr sz="1400" b="1" i="0" u="none" dirty="0">
                <a:latin typeface="Arial" pitchFamily="34" charset="0"/>
              </a:rPr>
              <a:t>. </a:t>
            </a:r>
            <a:r>
              <a:rPr sz="1400" b="1" i="0" u="none" dirty="0" err="1">
                <a:latin typeface="Arial" pitchFamily="34" charset="0"/>
              </a:rPr>
              <a:t>terveyskeskuksen</a:t>
            </a:r>
            <a:r>
              <a:rPr sz="1400" b="1" i="0" u="none" dirty="0">
                <a:latin typeface="Arial" pitchFamily="34" charset="0"/>
              </a:rPr>
              <a:t> </a:t>
            </a:r>
            <a:r>
              <a:rPr sz="1400" b="1" i="0" u="none" dirty="0" err="1">
                <a:latin typeface="Arial" pitchFamily="34" charset="0"/>
              </a:rPr>
              <a:t>vastaanotolla</a:t>
            </a:r>
            <a:r>
              <a:rPr sz="1400" b="1" i="0" u="none" dirty="0">
                <a:latin typeface="Arial" pitchFamily="34" charset="0"/>
              </a:rPr>
              <a:t>, </a:t>
            </a:r>
            <a:r>
              <a:rPr sz="1400" b="1" i="0" u="none" dirty="0" err="1">
                <a:latin typeface="Arial" pitchFamily="34" charset="0"/>
              </a:rPr>
              <a:t>tiloissa</a:t>
            </a:r>
            <a:r>
              <a:rPr sz="1400" b="1" i="0" u="none" dirty="0">
                <a:latin typeface="Arial" pitchFamily="34" charset="0"/>
              </a:rPr>
              <a:t> tai </a:t>
            </a:r>
            <a:r>
              <a:rPr sz="1400" b="1" i="0" u="none" dirty="0" err="1">
                <a:latin typeface="Arial" pitchFamily="34" charset="0"/>
              </a:rPr>
              <a:t>verkossa</a:t>
            </a:r>
            <a:r>
              <a:rPr sz="1400" b="1" i="0" u="none" dirty="0">
                <a:latin typeface="Arial" pitchFamily="34" charset="0"/>
              </a:rPr>
              <a:t>)?</a:t>
            </a:r>
          </a:p>
        </p:txBody>
      </p:sp>
      <p:graphicFrame>
        <p:nvGraphicFramePr>
          <p:cNvPr id="12" name="ChartObject">
            <a:extLst>
              <a:ext uri="{FF2B5EF4-FFF2-40B4-BE49-F238E27FC236}">
                <a16:creationId xmlns:a16="http://schemas.microsoft.com/office/drawing/2014/main" id="{1AD39584-0F95-C64C-465B-6DD288209249}"/>
              </a:ext>
            </a:extLst>
          </p:cNvPr>
          <p:cNvGraphicFramePr/>
          <p:nvPr>
            <p:extLst>
              <p:ext uri="{D42A27DB-BD31-4B8C-83A1-F6EECF244321}">
                <p14:modId xmlns:p14="http://schemas.microsoft.com/office/powerpoint/2010/main" val="1588049321"/>
              </p:ext>
            </p:extLst>
          </p:nvPr>
        </p:nvGraphicFramePr>
        <p:xfrm>
          <a:off x="6375401" y="1224405"/>
          <a:ext cx="5105399" cy="5080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1" id="{BBBE3FFD-1162-4876-BC6F-891402D1DF37}" vid="{30ED5185-A01A-4212-A087-1F07B1B4DA7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5d417c-108f-4ed0-9477-a10e5bd94f54">
      <Terms xmlns="http://schemas.microsoft.com/office/infopath/2007/PartnerControls"/>
    </lcf76f155ced4ddcb4097134ff3c332f>
    <TaxCatchAll xmlns="920c6536-9825-4dac-8652-131cbc4614d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D7D21866C2EC29429719B3751DC017A5" ma:contentTypeVersion="14" ma:contentTypeDescription="Luo uusi asiakirja." ma:contentTypeScope="" ma:versionID="2249a32baa45aa3b93105ab96c039398">
  <xsd:schema xmlns:xsd="http://www.w3.org/2001/XMLSchema" xmlns:xs="http://www.w3.org/2001/XMLSchema" xmlns:p="http://schemas.microsoft.com/office/2006/metadata/properties" xmlns:ns2="e35d417c-108f-4ed0-9477-a10e5bd94f54" xmlns:ns3="920c6536-9825-4dac-8652-131cbc4614d3" targetNamespace="http://schemas.microsoft.com/office/2006/metadata/properties" ma:root="true" ma:fieldsID="85fdd7306cb889f00c9ec8f8d20234cd" ns2:_="" ns3:_="">
    <xsd:import namespace="e35d417c-108f-4ed0-9477-a10e5bd94f54"/>
    <xsd:import namespace="920c6536-9825-4dac-8652-131cbc4614d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5d417c-108f-4ed0-9477-a10e5bd94f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Kuvien tunnisteet" ma:readOnly="false" ma:fieldId="{5cf76f15-5ced-4ddc-b409-7134ff3c332f}" ma:taxonomyMulti="true" ma:sspId="354404d6-ee00-452b-8f13-392ab8500b3b"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20c6536-9825-4dac-8652-131cbc4614d3" elementFormDefault="qualified">
    <xsd:import namespace="http://schemas.microsoft.com/office/2006/documentManagement/types"/>
    <xsd:import namespace="http://schemas.microsoft.com/office/infopath/2007/PartnerControls"/>
    <xsd:element name="SharedWithUsers" ma:index="12"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Jakamisen tiedot" ma:internalName="SharedWithDetails" ma:readOnly="true">
      <xsd:simpleType>
        <xsd:restriction base="dms:Note">
          <xsd:maxLength value="255"/>
        </xsd:restriction>
      </xsd:simpleType>
    </xsd:element>
    <xsd:element name="TaxCatchAll" ma:index="16" nillable="true" ma:displayName="Taxonomy Catch All Column" ma:hidden="true" ma:list="{2291fced-98f6-42d7-aea4-3e49b21e43ab}" ma:internalName="TaxCatchAll" ma:showField="CatchAllData" ma:web="920c6536-9825-4dac-8652-131cbc4614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33EAEA-4843-47C7-B49A-DF6E4F644A43}">
  <ds:schemaRefs>
    <ds:schemaRef ds:uri="http://schemas.microsoft.com/office/2006/metadata/properties"/>
    <ds:schemaRef ds:uri="http://schemas.microsoft.com/office/infopath/2007/PartnerControls"/>
    <ds:schemaRef ds:uri="e35d417c-108f-4ed0-9477-a10e5bd94f54"/>
    <ds:schemaRef ds:uri="920c6536-9825-4dac-8652-131cbc4614d3"/>
  </ds:schemaRefs>
</ds:datastoreItem>
</file>

<file path=customXml/itemProps2.xml><?xml version="1.0" encoding="utf-8"?>
<ds:datastoreItem xmlns:ds="http://schemas.openxmlformats.org/officeDocument/2006/customXml" ds:itemID="{EB9B5C95-51F7-427C-B797-D227BB37C1F2}">
  <ds:schemaRefs>
    <ds:schemaRef ds:uri="http://schemas.microsoft.com/sharepoint/v3/contenttype/forms"/>
  </ds:schemaRefs>
</ds:datastoreItem>
</file>

<file path=customXml/itemProps3.xml><?xml version="1.0" encoding="utf-8"?>
<ds:datastoreItem xmlns:ds="http://schemas.openxmlformats.org/officeDocument/2006/customXml" ds:itemID="{70A41226-8A1C-447B-B381-5C39EC47BF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5d417c-108f-4ed0-9477-a10e5bd94f54"/>
    <ds:schemaRef ds:uri="920c6536-9825-4dac-8652-131cbc4614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Powerpoint-pohja vihreä - kansilehdellä</Template>
  <TotalTime>141</TotalTime>
  <Words>2817</Words>
  <Application>Microsoft Office PowerPoint</Application>
  <PresentationFormat>Laajakuva</PresentationFormat>
  <Paragraphs>359</Paragraphs>
  <Slides>15</Slides>
  <Notes>0</Notes>
  <HiddenSlides>0</HiddenSlides>
  <MMClips>0</MMClips>
  <ScaleCrop>false</ScaleCrop>
  <HeadingPairs>
    <vt:vector size="4" baseType="variant">
      <vt:variant>
        <vt:lpstr>Teema</vt:lpstr>
      </vt:variant>
      <vt:variant>
        <vt:i4>1</vt:i4>
      </vt:variant>
      <vt:variant>
        <vt:lpstr>Dian otsikot</vt:lpstr>
      </vt:variant>
      <vt:variant>
        <vt:i4>15</vt:i4>
      </vt:variant>
    </vt:vector>
  </HeadingPairs>
  <TitlesOfParts>
    <vt:vector size="16" baseType="lpstr">
      <vt:lpstr>Office-teema</vt:lpstr>
      <vt:lpstr>Varsinais-Suomen päihdetilannekysely 2023</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Naantalin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Varsinais-Suomen päihdetilannekysely 2023</dc:title>
  <dc:creator>Lineri Marika</dc:creator>
  <cp:lastModifiedBy>Lineri Marika</cp:lastModifiedBy>
  <cp:revision>4</cp:revision>
  <dcterms:created xsi:type="dcterms:W3CDTF">2023-12-18T12:42:19Z</dcterms:created>
  <dcterms:modified xsi:type="dcterms:W3CDTF">2025-12-19T07:50:08Z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0x010100D7D21866C2EC29429719B3751DC017A5</vt:lpwstr>
  </property>
  <property fmtid="{D5CDD505-2E9C-101B-9397-08002B2CF9AE}" pid="3" name="MediaServiceImageTags">
    <vt:lpwstr/>
  </property>
</Properties>
</file>