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92" r:id="rId7"/>
    <p:sldId id="304" r:id="rId8"/>
    <p:sldId id="312" r:id="rId9"/>
    <p:sldId id="320" r:id="rId10"/>
    <p:sldId id="321" r:id="rId11"/>
    <p:sldId id="322" r:id="rId12"/>
    <p:sldId id="323"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60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EB5B2E-4E4A-47C2-BBFE-7118608D0FC3}" v="98" dt="2023-12-11T14:11:37.655"/>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10" d="100"/>
          <a:sy n="110" d="100"/>
        </p:scale>
        <p:origin x="43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344121486501498"/>
          <c:y val="7.8386352133713533E-2"/>
          <c:w val="0.67921671897566938"/>
          <c:h val="0.77833459421616291"/>
        </c:manualLayout>
      </c:layout>
      <c:barChart>
        <c:barDir val="bar"/>
        <c:grouping val="clustered"/>
        <c:varyColors val="0"/>
        <c:ser>
          <c:idx val="0"/>
          <c:order val="0"/>
          <c:tx>
            <c:strRef>
              <c:f>Sheet1!$D$1</c:f>
              <c:strCache>
                <c:ptCount val="1"/>
                <c:pt idx="0">
                  <c:v>Mikä on sukupuolesi</c:v>
                </c:pt>
              </c:strCache>
            </c:strRef>
          </c:tx>
          <c:spPr>
            <a:solidFill>
              <a:srgbClr val="234C5A"/>
            </a:solidFill>
            <a:ln>
              <a:solidFill>
                <a:srgbClr val="234C5A"/>
              </a:solidFill>
            </a:ln>
          </c:spPr>
          <c:invertIfNegative val="0"/>
          <c:dLbls>
            <c:dLbl>
              <c:idx val="0"/>
              <c:tx>
                <c:rich>
                  <a:bodyPr/>
                  <a:lstStyle/>
                  <a:p>
                    <a:r>
                      <a:rPr lang="en-US"/>
                      <a:t>43%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3765-4A1E-BBD3-A0C4E548820D}"/>
                </c:ext>
              </c:extLst>
            </c:dLbl>
            <c:dLbl>
              <c:idx val="1"/>
              <c:tx>
                <c:rich>
                  <a:bodyPr/>
                  <a:lstStyle/>
                  <a:p>
                    <a:r>
                      <a:rPr lang="en-US"/>
                      <a:t>51%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3765-4A1E-BBD3-A0C4E548820D}"/>
                </c:ext>
              </c:extLst>
            </c:dLbl>
            <c:dLbl>
              <c:idx val="2"/>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3765-4A1E-BBD3-A0C4E548820D}"/>
                </c:ext>
              </c:extLst>
            </c:dLbl>
            <c:dLbl>
              <c:idx val="3"/>
              <c:tx>
                <c:rich>
                  <a:bodyPr/>
                  <a:lstStyle/>
                  <a:p>
                    <a:r>
                      <a:rPr lang="en-US"/>
                      <a:t>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3765-4A1E-BBD3-A0C4E548820D}"/>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	Poika</c:v>
                </c:pt>
                <c:pt idx="1">
                  <c:v>	Tyttö</c:v>
                </c:pt>
                <c:pt idx="2">
                  <c:v>	Muu</c:v>
                </c:pt>
                <c:pt idx="3">
                  <c:v>	En halua kertoa.</c:v>
                </c:pt>
              </c:strCache>
            </c:strRef>
          </c:cat>
          <c:val>
            <c:numRef>
              <c:f>Sheet1!$D$2:$D$5</c:f>
              <c:numCache>
                <c:formatCode>General</c:formatCode>
                <c:ptCount val="4"/>
                <c:pt idx="0">
                  <c:v>0.43</c:v>
                </c:pt>
                <c:pt idx="1">
                  <c:v>0.51</c:v>
                </c:pt>
                <c:pt idx="2">
                  <c:v>0.05</c:v>
                </c:pt>
                <c:pt idx="3">
                  <c:v>0.01</c:v>
                </c:pt>
              </c:numCache>
            </c:numRef>
          </c:val>
          <c:extLst>
            <c:ext xmlns:c16="http://schemas.microsoft.com/office/drawing/2014/chart" uri="{C3380CC4-5D6E-409C-BE32-E72D297353CC}">
              <c16:uniqueId val="{00000004-3765-4A1E-BBD3-A0C4E548820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151778636065391"/>
          <c:y val="1.2581008818593741E-2"/>
          <c:w val="0.5557081561778433"/>
          <c:h val="0.82619683037828218"/>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52%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7D94-481B-A5A5-E1B57F615FED}"/>
                </c:ext>
              </c:extLst>
            </c:dLbl>
            <c:dLbl>
              <c:idx val="1"/>
              <c:tx>
                <c:rich>
                  <a:bodyPr/>
                  <a:lstStyle/>
                  <a:p>
                    <a:r>
                      <a:rPr lang="en-US"/>
                      <a:t>49%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7D94-481B-A5A5-E1B57F615FED}"/>
                </c:ext>
              </c:extLst>
            </c:dLbl>
            <c:dLbl>
              <c:idx val="2"/>
              <c:tx>
                <c:rich>
                  <a:bodyPr/>
                  <a:lstStyle/>
                  <a:p>
                    <a:r>
                      <a:rPr lang="en-US"/>
                      <a:t>43%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7D94-481B-A5A5-E1B57F615FED}"/>
                </c:ext>
              </c:extLst>
            </c:dLbl>
            <c:dLbl>
              <c:idx val="3"/>
              <c:tx>
                <c:rich>
                  <a:bodyPr/>
                  <a:lstStyle/>
                  <a:p>
                    <a:r>
                      <a:rPr lang="en-US"/>
                      <a:t>39%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7D94-481B-A5A5-E1B57F615FED}"/>
                </c:ext>
              </c:extLst>
            </c:dLbl>
            <c:dLbl>
              <c:idx val="4"/>
              <c:tx>
                <c:rich>
                  <a:bodyPr/>
                  <a:lstStyle/>
                  <a:p>
                    <a:r>
                      <a:rPr lang="en-US"/>
                      <a:t>30%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7D94-481B-A5A5-E1B57F615FED}"/>
                </c:ext>
              </c:extLst>
            </c:dLbl>
            <c:dLbl>
              <c:idx val="5"/>
              <c:tx>
                <c:rich>
                  <a:bodyPr/>
                  <a:lstStyle/>
                  <a:p>
                    <a:r>
                      <a:rPr lang="en-US"/>
                      <a:t>25%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7D94-481B-A5A5-E1B57F615FED}"/>
                </c:ext>
              </c:extLst>
            </c:dLbl>
            <c:dLbl>
              <c:idx val="6"/>
              <c:tx>
                <c:rich>
                  <a:bodyPr/>
                  <a:lstStyle/>
                  <a:p>
                    <a:r>
                      <a:rPr lang="en-US"/>
                      <a:t>23%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7D94-481B-A5A5-E1B57F615FED}"/>
                </c:ext>
              </c:extLst>
            </c:dLbl>
            <c:dLbl>
              <c:idx val="7"/>
              <c:tx>
                <c:rich>
                  <a:bodyPr/>
                  <a:lstStyle/>
                  <a:p>
                    <a:r>
                      <a:rPr lang="en-US"/>
                      <a:t>10%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7D94-481B-A5A5-E1B57F615FED}"/>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c:v>
                </c:pt>
                <c:pt idx="1">
                  <c:v>savukkeita?	</c:v>
                </c:pt>
                <c:pt idx="2">
                  <c:v>sähkösavukkeita (vapeja)?</c:v>
                </c:pt>
                <c:pt idx="3">
                  <c:v>nuuskaa?	</c:v>
                </c:pt>
                <c:pt idx="4">
                  <c:v>nikotiinipusseja?	</c:v>
                </c:pt>
                <c:pt idx="5">
                  <c:v>kannabista?	</c:v>
                </c:pt>
                <c:pt idx="6">
                  <c:v>muita huumausaineita?	</c:v>
                </c:pt>
                <c:pt idx="7">
                  <c:v>rahapelejä?	</c:v>
                </c:pt>
              </c:strCache>
            </c:strRef>
          </c:cat>
          <c:val>
            <c:numRef>
              <c:f>Sheet1!$D$2:$D$9</c:f>
              <c:numCache>
                <c:formatCode>General</c:formatCode>
                <c:ptCount val="8"/>
                <c:pt idx="0">
                  <c:v>0.52</c:v>
                </c:pt>
                <c:pt idx="1">
                  <c:v>0.49</c:v>
                </c:pt>
                <c:pt idx="2">
                  <c:v>0.43</c:v>
                </c:pt>
                <c:pt idx="3">
                  <c:v>0.39</c:v>
                </c:pt>
                <c:pt idx="4">
                  <c:v>0.3</c:v>
                </c:pt>
                <c:pt idx="5">
                  <c:v>0.25</c:v>
                </c:pt>
                <c:pt idx="6">
                  <c:v>0.23</c:v>
                </c:pt>
                <c:pt idx="7">
                  <c:v>0.1</c:v>
                </c:pt>
              </c:numCache>
            </c:numRef>
          </c:val>
          <c:extLst>
            <c:ext xmlns:c16="http://schemas.microsoft.com/office/drawing/2014/chart" uri="{C3380CC4-5D6E-409C-BE32-E72D297353CC}">
              <c16:uniqueId val="{00000008-7D94-481B-A5A5-E1B57F615FED}"/>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44%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7D94-481B-A5A5-E1B57F615FED}"/>
                </c:ext>
              </c:extLst>
            </c:dLbl>
            <c:dLbl>
              <c:idx val="1"/>
              <c:tx>
                <c:rich>
                  <a:bodyPr/>
                  <a:lstStyle/>
                  <a:p>
                    <a:r>
                      <a:rPr lang="en-US"/>
                      <a:t>47%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7D94-481B-A5A5-E1B57F615FED}"/>
                </c:ext>
              </c:extLst>
            </c:dLbl>
            <c:dLbl>
              <c:idx val="2"/>
              <c:tx>
                <c:rich>
                  <a:bodyPr/>
                  <a:lstStyle/>
                  <a:p>
                    <a:r>
                      <a:rPr lang="en-US"/>
                      <a:t>53%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7D94-481B-A5A5-E1B57F615FED}"/>
                </c:ext>
              </c:extLst>
            </c:dLbl>
            <c:dLbl>
              <c:idx val="3"/>
              <c:tx>
                <c:rich>
                  <a:bodyPr/>
                  <a:lstStyle/>
                  <a:p>
                    <a:r>
                      <a:rPr lang="en-US"/>
                      <a:t>57%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7D94-481B-A5A5-E1B57F615FED}"/>
                </c:ext>
              </c:extLst>
            </c:dLbl>
            <c:dLbl>
              <c:idx val="4"/>
              <c:tx>
                <c:rich>
                  <a:bodyPr/>
                  <a:lstStyle/>
                  <a:p>
                    <a:r>
                      <a:rPr lang="en-US"/>
                      <a:t>66%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D-7D94-481B-A5A5-E1B57F615FED}"/>
                </c:ext>
              </c:extLst>
            </c:dLbl>
            <c:dLbl>
              <c:idx val="5"/>
              <c:tx>
                <c:rich>
                  <a:bodyPr/>
                  <a:lstStyle/>
                  <a:p>
                    <a:r>
                      <a:rPr lang="en-US"/>
                      <a:t>71%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E-7D94-481B-A5A5-E1B57F615FED}"/>
                </c:ext>
              </c:extLst>
            </c:dLbl>
            <c:dLbl>
              <c:idx val="6"/>
              <c:tx>
                <c:rich>
                  <a:bodyPr/>
                  <a:lstStyle/>
                  <a:p>
                    <a:r>
                      <a:rPr lang="en-US"/>
                      <a:t>73%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F-7D94-481B-A5A5-E1B57F615FED}"/>
                </c:ext>
              </c:extLst>
            </c:dLbl>
            <c:dLbl>
              <c:idx val="7"/>
              <c:tx>
                <c:rich>
                  <a:bodyPr/>
                  <a:lstStyle/>
                  <a:p>
                    <a:r>
                      <a:rPr lang="en-US"/>
                      <a:t>86%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0-7D94-481B-A5A5-E1B57F615FED}"/>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c:v>
                </c:pt>
                <c:pt idx="1">
                  <c:v>savukkeita?	</c:v>
                </c:pt>
                <c:pt idx="2">
                  <c:v>sähkösavukkeita (vapeja)?</c:v>
                </c:pt>
                <c:pt idx="3">
                  <c:v>nuuskaa?	</c:v>
                </c:pt>
                <c:pt idx="4">
                  <c:v>nikotiinipusseja?	</c:v>
                </c:pt>
                <c:pt idx="5">
                  <c:v>kannabista?	</c:v>
                </c:pt>
                <c:pt idx="6">
                  <c:v>muita huumausaineita?	</c:v>
                </c:pt>
                <c:pt idx="7">
                  <c:v>rahapelejä?	</c:v>
                </c:pt>
              </c:strCache>
            </c:strRef>
          </c:cat>
          <c:val>
            <c:numRef>
              <c:f>Sheet1!$E$2:$E$9</c:f>
              <c:numCache>
                <c:formatCode>General</c:formatCode>
                <c:ptCount val="8"/>
                <c:pt idx="0">
                  <c:v>0.44</c:v>
                </c:pt>
                <c:pt idx="1">
                  <c:v>0.47</c:v>
                </c:pt>
                <c:pt idx="2">
                  <c:v>0.53</c:v>
                </c:pt>
                <c:pt idx="3">
                  <c:v>0.56999999999999995</c:v>
                </c:pt>
                <c:pt idx="4">
                  <c:v>0.66</c:v>
                </c:pt>
                <c:pt idx="5">
                  <c:v>0.71</c:v>
                </c:pt>
                <c:pt idx="6">
                  <c:v>0.73</c:v>
                </c:pt>
                <c:pt idx="7">
                  <c:v>0.86</c:v>
                </c:pt>
              </c:numCache>
            </c:numRef>
          </c:val>
          <c:extLst>
            <c:ext xmlns:c16="http://schemas.microsoft.com/office/drawing/2014/chart" uri="{C3380CC4-5D6E-409C-BE32-E72D297353CC}">
              <c16:uniqueId val="{00000011-7D94-481B-A5A5-E1B57F615FED}"/>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2-7D94-481B-A5A5-E1B57F615FED}"/>
                </c:ext>
              </c:extLst>
            </c:dLbl>
            <c:dLbl>
              <c:idx val="1"/>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3-7D94-481B-A5A5-E1B57F615FED}"/>
                </c:ext>
              </c:extLst>
            </c:dLbl>
            <c:dLbl>
              <c:idx val="2"/>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4-7D94-481B-A5A5-E1B57F615FED}"/>
                </c:ext>
              </c:extLst>
            </c:dLbl>
            <c:dLbl>
              <c:idx val="3"/>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5-7D94-481B-A5A5-E1B57F615FED}"/>
                </c:ext>
              </c:extLst>
            </c:dLbl>
            <c:dLbl>
              <c:idx val="4"/>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6-7D94-481B-A5A5-E1B57F615FED}"/>
                </c:ext>
              </c:extLst>
            </c:dLbl>
            <c:dLbl>
              <c:idx val="5"/>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7-7D94-481B-A5A5-E1B57F615FED}"/>
                </c:ext>
              </c:extLst>
            </c:dLbl>
            <c:dLbl>
              <c:idx val="6"/>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8-7D94-481B-A5A5-E1B57F615FED}"/>
                </c:ext>
              </c:extLst>
            </c:dLbl>
            <c:dLbl>
              <c:idx val="7"/>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9-7D94-481B-A5A5-E1B57F615FED}"/>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c:v>
                </c:pt>
                <c:pt idx="1">
                  <c:v>savukkeita?	</c:v>
                </c:pt>
                <c:pt idx="2">
                  <c:v>sähkösavukkeita (vapeja)?</c:v>
                </c:pt>
                <c:pt idx="3">
                  <c:v>nuuskaa?	</c:v>
                </c:pt>
                <c:pt idx="4">
                  <c:v>nikotiinipusseja?	</c:v>
                </c:pt>
                <c:pt idx="5">
                  <c:v>kannabista?	</c:v>
                </c:pt>
                <c:pt idx="6">
                  <c:v>muita huumausaineita?	</c:v>
                </c:pt>
                <c:pt idx="7">
                  <c:v>rahapelejä?	</c:v>
                </c:pt>
              </c:strCache>
            </c:strRef>
          </c:cat>
          <c:val>
            <c:numRef>
              <c:f>Sheet1!$F$2:$F$9</c:f>
              <c:numCache>
                <c:formatCode>General</c:formatCode>
                <c:ptCount val="8"/>
                <c:pt idx="0">
                  <c:v>0.04</c:v>
                </c:pt>
                <c:pt idx="1">
                  <c:v>0.04</c:v>
                </c:pt>
                <c:pt idx="2">
                  <c:v>0.04</c:v>
                </c:pt>
                <c:pt idx="3">
                  <c:v>0.04</c:v>
                </c:pt>
                <c:pt idx="4">
                  <c:v>0.04</c:v>
                </c:pt>
                <c:pt idx="5">
                  <c:v>0.04</c:v>
                </c:pt>
                <c:pt idx="6">
                  <c:v>0.04</c:v>
                </c:pt>
                <c:pt idx="7">
                  <c:v>0.04</c:v>
                </c:pt>
              </c:numCache>
            </c:numRef>
          </c:val>
          <c:extLst>
            <c:ext xmlns:c16="http://schemas.microsoft.com/office/drawing/2014/chart" uri="{C3380CC4-5D6E-409C-BE32-E72D297353CC}">
              <c16:uniqueId val="{0000001A-7D94-481B-A5A5-E1B57F615FED}"/>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4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887401614488393"/>
          <c:y val="2.876213692177193E-2"/>
          <c:w val="0.4773776323636883"/>
          <c:h val="0.81939045681767642"/>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86%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FA45-4159-8FF9-EA19E69B3434}"/>
                </c:ext>
              </c:extLst>
            </c:dLbl>
            <c:dLbl>
              <c:idx val="1"/>
              <c:tx>
                <c:rich>
                  <a:bodyPr/>
                  <a:lstStyle/>
                  <a:p>
                    <a:r>
                      <a:rPr lang="en-US"/>
                      <a:t>85%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FA45-4159-8FF9-EA19E69B3434}"/>
                </c:ext>
              </c:extLst>
            </c:dLbl>
            <c:dLbl>
              <c:idx val="2"/>
              <c:tx>
                <c:rich>
                  <a:bodyPr/>
                  <a:lstStyle/>
                  <a:p>
                    <a:r>
                      <a:rPr lang="en-US"/>
                      <a:t>79%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FA45-4159-8FF9-EA19E69B3434}"/>
                </c:ext>
              </c:extLst>
            </c:dLbl>
            <c:dLbl>
              <c:idx val="3"/>
              <c:tx>
                <c:rich>
                  <a:bodyPr/>
                  <a:lstStyle/>
                  <a:p>
                    <a:r>
                      <a:rPr lang="en-US"/>
                      <a:t>76%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FA45-4159-8FF9-EA19E69B3434}"/>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alkoholin vaikutuksista?</c:v>
                </c:pt>
                <c:pt idx="1">
                  <c:v>tupakka- ja nikotiinituotteiden vaikutuksista?</c:v>
                </c:pt>
                <c:pt idx="2">
                  <c:v>huumausaineiden (ml. kannabis) vaikutuksista?</c:v>
                </c:pt>
                <c:pt idx="3">
                  <c:v>rahapelaamisen vaikutuksista?</c:v>
                </c:pt>
              </c:strCache>
            </c:strRef>
          </c:cat>
          <c:val>
            <c:numRef>
              <c:f>Sheet1!$D$2:$D$5</c:f>
              <c:numCache>
                <c:formatCode>General</c:formatCode>
                <c:ptCount val="4"/>
                <c:pt idx="0">
                  <c:v>0.86</c:v>
                </c:pt>
                <c:pt idx="1">
                  <c:v>0.85</c:v>
                </c:pt>
                <c:pt idx="2">
                  <c:v>0.79</c:v>
                </c:pt>
                <c:pt idx="3">
                  <c:v>0.76</c:v>
                </c:pt>
              </c:numCache>
            </c:numRef>
          </c:val>
          <c:extLst>
            <c:ext xmlns:c16="http://schemas.microsoft.com/office/drawing/2014/chart" uri="{C3380CC4-5D6E-409C-BE32-E72D297353CC}">
              <c16:uniqueId val="{00000004-FA45-4159-8FF9-EA19E69B3434}"/>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layout>
                <c:manualLayout>
                  <c:x val="-6.6210469004726194E-3"/>
                  <c:y val="1.1984085276229217E-17"/>
                </c:manualLayout>
              </c:layout>
              <c:tx>
                <c:rich>
                  <a:bodyPr/>
                  <a:lstStyle/>
                  <a:p>
                    <a:r>
                      <a:rPr lang="en-US"/>
                      <a:t>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FA45-4159-8FF9-EA19E69B3434}"/>
                </c:ext>
              </c:extLst>
            </c:dLbl>
            <c:dLbl>
              <c:idx val="1"/>
              <c:layout>
                <c:manualLayout>
                  <c:x val="-6.6210469004726194E-3"/>
                  <c:y val="2.6147397201610845E-3"/>
                </c:manualLayout>
              </c:layout>
              <c:tx>
                <c:rich>
                  <a:bodyPr/>
                  <a:lstStyle/>
                  <a:p>
                    <a:r>
                      <a:rPr lang="en-US"/>
                      <a:t>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FA45-4159-8FF9-EA19E69B3434}"/>
                </c:ext>
              </c:extLst>
            </c:dLbl>
            <c:dLbl>
              <c:idx val="2"/>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FA45-4159-8FF9-EA19E69B3434}"/>
                </c:ext>
              </c:extLst>
            </c:dLbl>
            <c:dLbl>
              <c:idx val="3"/>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FA45-4159-8FF9-EA19E69B3434}"/>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alkoholin vaikutuksista?</c:v>
                </c:pt>
                <c:pt idx="1">
                  <c:v>tupakka- ja nikotiinituotteiden vaikutuksista?</c:v>
                </c:pt>
                <c:pt idx="2">
                  <c:v>huumausaineiden (ml. kannabis) vaikutuksista?</c:v>
                </c:pt>
                <c:pt idx="3">
                  <c:v>rahapelaamisen vaikutuksista?</c:v>
                </c:pt>
              </c:strCache>
            </c:strRef>
          </c:cat>
          <c:val>
            <c:numRef>
              <c:f>Sheet1!$E$2:$E$5</c:f>
              <c:numCache>
                <c:formatCode>General</c:formatCode>
                <c:ptCount val="4"/>
                <c:pt idx="0">
                  <c:v>7.0000000000000007E-2</c:v>
                </c:pt>
                <c:pt idx="1">
                  <c:v>0.09</c:v>
                </c:pt>
                <c:pt idx="2">
                  <c:v>0.12</c:v>
                </c:pt>
                <c:pt idx="3">
                  <c:v>0.14000000000000001</c:v>
                </c:pt>
              </c:numCache>
            </c:numRef>
          </c:val>
          <c:extLst>
            <c:ext xmlns:c16="http://schemas.microsoft.com/office/drawing/2014/chart" uri="{C3380CC4-5D6E-409C-BE32-E72D297353CC}">
              <c16:uniqueId val="{00000009-FA45-4159-8FF9-EA19E69B3434}"/>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layout>
                <c:manualLayout>
                  <c:x val="8.8280625339632775E-3"/>
                  <c:y val="1.1984085276229217E-17"/>
                </c:manualLayout>
              </c:layout>
              <c:tx>
                <c:rich>
                  <a:bodyPr/>
                  <a:lstStyle/>
                  <a:p>
                    <a:r>
                      <a:rPr lang="en-US"/>
                      <a:t>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FA45-4159-8FF9-EA19E69B3434}"/>
                </c:ext>
              </c:extLst>
            </c:dLbl>
            <c:dLbl>
              <c:idx val="1"/>
              <c:layout>
                <c:manualLayout>
                  <c:x val="1.1035078167454096E-2"/>
                  <c:y val="0"/>
                </c:manualLayout>
              </c:layout>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FA45-4159-8FF9-EA19E69B3434}"/>
                </c:ext>
              </c:extLst>
            </c:dLbl>
            <c:dLbl>
              <c:idx val="2"/>
              <c:layout>
                <c:manualLayout>
                  <c:x val="1.1035078167454096E-2"/>
                  <c:y val="2.6147397201611803E-3"/>
                </c:manualLayout>
              </c:layout>
              <c:tx>
                <c:rich>
                  <a:bodyPr/>
                  <a:lstStyle/>
                  <a:p>
                    <a:r>
                      <a:rPr lang="en-US" dirty="0"/>
                      <a:t>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FA45-4159-8FF9-EA19E69B3434}"/>
                </c:ext>
              </c:extLst>
            </c:dLbl>
            <c:dLbl>
              <c:idx val="3"/>
              <c:tx>
                <c:rich>
                  <a:bodyPr/>
                  <a:lstStyle/>
                  <a:p>
                    <a:r>
                      <a:rPr lang="en-US"/>
                      <a:t>10%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D-FA45-4159-8FF9-EA19E69B3434}"/>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alkoholin vaikutuksista?</c:v>
                </c:pt>
                <c:pt idx="1">
                  <c:v>tupakka- ja nikotiinituotteiden vaikutuksista?</c:v>
                </c:pt>
                <c:pt idx="2">
                  <c:v>huumausaineiden (ml. kannabis) vaikutuksista?</c:v>
                </c:pt>
                <c:pt idx="3">
                  <c:v>rahapelaamisen vaikutuksista?</c:v>
                </c:pt>
              </c:strCache>
            </c:strRef>
          </c:cat>
          <c:val>
            <c:numRef>
              <c:f>Sheet1!$F$2:$F$5</c:f>
              <c:numCache>
                <c:formatCode>General</c:formatCode>
                <c:ptCount val="4"/>
                <c:pt idx="0">
                  <c:v>7.0000000000000007E-2</c:v>
                </c:pt>
                <c:pt idx="1">
                  <c:v>0.06</c:v>
                </c:pt>
                <c:pt idx="2">
                  <c:v>0.09</c:v>
                </c:pt>
                <c:pt idx="3">
                  <c:v>0.1</c:v>
                </c:pt>
              </c:numCache>
            </c:numRef>
          </c:val>
          <c:extLst>
            <c:ext xmlns:c16="http://schemas.microsoft.com/office/drawing/2014/chart" uri="{C3380CC4-5D6E-409C-BE32-E72D297353CC}">
              <c16:uniqueId val="{0000000E-FA45-4159-8FF9-EA19E69B3434}"/>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4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732062713192613"/>
          <c:y val="2.7288012963857154E-2"/>
          <c:w val="0.4835907788566618"/>
          <c:h val="0.82864710055583946"/>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56%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A166-4CEB-88C8-127C8E2ED6F3}"/>
                </c:ext>
              </c:extLst>
            </c:dLbl>
            <c:dLbl>
              <c:idx val="1"/>
              <c:tx>
                <c:rich>
                  <a:bodyPr/>
                  <a:lstStyle/>
                  <a:p>
                    <a:r>
                      <a:rPr lang="en-US"/>
                      <a:t>58%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A166-4CEB-88C8-127C8E2ED6F3}"/>
                </c:ext>
              </c:extLst>
            </c:dLbl>
            <c:dLbl>
              <c:idx val="2"/>
              <c:tx>
                <c:rich>
                  <a:bodyPr/>
                  <a:lstStyle/>
                  <a:p>
                    <a:r>
                      <a:rPr lang="en-US"/>
                      <a:t>52%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A166-4CEB-88C8-127C8E2ED6F3}"/>
                </c:ext>
              </c:extLst>
            </c:dLbl>
            <c:dLbl>
              <c:idx val="3"/>
              <c:tx>
                <c:rich>
                  <a:bodyPr/>
                  <a:lstStyle/>
                  <a:p>
                    <a:r>
                      <a:rPr lang="en-US"/>
                      <a:t>45%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A166-4CEB-88C8-127C8E2ED6F3}"/>
                </c:ext>
              </c:extLst>
            </c:dLbl>
            <c:dLbl>
              <c:idx val="4"/>
              <c:tx>
                <c:rich>
                  <a:bodyPr/>
                  <a:lstStyle/>
                  <a:p>
                    <a:r>
                      <a:rPr lang="en-US"/>
                      <a:t>53%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A166-4CEB-88C8-127C8E2ED6F3}"/>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alkoholin käytön vähentämiseen ja lopettamiseen?</c:v>
                </c:pt>
                <c:pt idx="1">
                  <c:v>tupakka- ja nikotiinituotteiden käytön  lopettamiseen?</c:v>
                </c:pt>
                <c:pt idx="2">
                  <c:v>huumausaineiden käytön lopettamiseen?</c:v>
                </c:pt>
                <c:pt idx="3">
                  <c:v>rahapelaamisen vähentämiseen ja lopettamiseen?</c:v>
                </c:pt>
                <c:pt idx="4">
                  <c:v>mikäli olisi huolissaan läheistensä päihteiden käytöstä?	</c:v>
                </c:pt>
              </c:strCache>
            </c:strRef>
          </c:cat>
          <c:val>
            <c:numRef>
              <c:f>Sheet1!$D$2:$D$6</c:f>
              <c:numCache>
                <c:formatCode>General</c:formatCode>
                <c:ptCount val="5"/>
                <c:pt idx="0">
                  <c:v>0.56000000000000005</c:v>
                </c:pt>
                <c:pt idx="1">
                  <c:v>0.57999999999999996</c:v>
                </c:pt>
                <c:pt idx="2">
                  <c:v>0.52</c:v>
                </c:pt>
                <c:pt idx="3">
                  <c:v>0.45</c:v>
                </c:pt>
                <c:pt idx="4">
                  <c:v>0.53</c:v>
                </c:pt>
              </c:numCache>
            </c:numRef>
          </c:val>
          <c:extLst>
            <c:ext xmlns:c16="http://schemas.microsoft.com/office/drawing/2014/chart" uri="{C3380CC4-5D6E-409C-BE32-E72D297353CC}">
              <c16:uniqueId val="{00000005-A166-4CEB-88C8-127C8E2ED6F3}"/>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32%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A166-4CEB-88C8-127C8E2ED6F3}"/>
                </c:ext>
              </c:extLst>
            </c:dLbl>
            <c:dLbl>
              <c:idx val="1"/>
              <c:tx>
                <c:rich>
                  <a:bodyPr/>
                  <a:lstStyle/>
                  <a:p>
                    <a:r>
                      <a:rPr lang="en-US"/>
                      <a:t>32%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A166-4CEB-88C8-127C8E2ED6F3}"/>
                </c:ext>
              </c:extLst>
            </c:dLbl>
            <c:dLbl>
              <c:idx val="2"/>
              <c:tx>
                <c:rich>
                  <a:bodyPr/>
                  <a:lstStyle/>
                  <a:p>
                    <a:r>
                      <a:rPr lang="en-US"/>
                      <a:t>33%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A166-4CEB-88C8-127C8E2ED6F3}"/>
                </c:ext>
              </c:extLst>
            </c:dLbl>
            <c:dLbl>
              <c:idx val="3"/>
              <c:tx>
                <c:rich>
                  <a:bodyPr/>
                  <a:lstStyle/>
                  <a:p>
                    <a:r>
                      <a:rPr lang="en-US"/>
                      <a:t>41%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A166-4CEB-88C8-127C8E2ED6F3}"/>
                </c:ext>
              </c:extLst>
            </c:dLbl>
            <c:dLbl>
              <c:idx val="4"/>
              <c:tx>
                <c:rich>
                  <a:bodyPr/>
                  <a:lstStyle/>
                  <a:p>
                    <a:r>
                      <a:rPr lang="en-US"/>
                      <a:t>26%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A166-4CEB-88C8-127C8E2ED6F3}"/>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alkoholin käytön vähentämiseen ja lopettamiseen?</c:v>
                </c:pt>
                <c:pt idx="1">
                  <c:v>tupakka- ja nikotiinituotteiden käytön  lopettamiseen?</c:v>
                </c:pt>
                <c:pt idx="2">
                  <c:v>huumausaineiden käytön lopettamiseen?</c:v>
                </c:pt>
                <c:pt idx="3">
                  <c:v>rahapelaamisen vähentämiseen ja lopettamiseen?</c:v>
                </c:pt>
                <c:pt idx="4">
                  <c:v>mikäli olisi huolissaan läheistensä päihteiden käytöstä?	</c:v>
                </c:pt>
              </c:strCache>
            </c:strRef>
          </c:cat>
          <c:val>
            <c:numRef>
              <c:f>Sheet1!$E$2:$E$6</c:f>
              <c:numCache>
                <c:formatCode>General</c:formatCode>
                <c:ptCount val="5"/>
                <c:pt idx="0">
                  <c:v>0.32</c:v>
                </c:pt>
                <c:pt idx="1">
                  <c:v>0.32</c:v>
                </c:pt>
                <c:pt idx="2">
                  <c:v>0.33</c:v>
                </c:pt>
                <c:pt idx="3">
                  <c:v>0.41</c:v>
                </c:pt>
                <c:pt idx="4">
                  <c:v>0.26</c:v>
                </c:pt>
              </c:numCache>
            </c:numRef>
          </c:val>
          <c:extLst>
            <c:ext xmlns:c16="http://schemas.microsoft.com/office/drawing/2014/chart" uri="{C3380CC4-5D6E-409C-BE32-E72D297353CC}">
              <c16:uniqueId val="{0000000B-A166-4CEB-88C8-127C8E2ED6F3}"/>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A166-4CEB-88C8-127C8E2ED6F3}"/>
                </c:ext>
              </c:extLst>
            </c:dLbl>
            <c:dLbl>
              <c:idx val="1"/>
              <c:tx>
                <c:rich>
                  <a:bodyPr/>
                  <a:lstStyle/>
                  <a:p>
                    <a:r>
                      <a:rPr lang="en-US"/>
                      <a:t>10%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D-A166-4CEB-88C8-127C8E2ED6F3}"/>
                </c:ext>
              </c:extLst>
            </c:dLbl>
            <c:dLbl>
              <c:idx val="2"/>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E-A166-4CEB-88C8-127C8E2ED6F3}"/>
                </c:ext>
              </c:extLst>
            </c:dLbl>
            <c:dLbl>
              <c:idx val="3"/>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F-A166-4CEB-88C8-127C8E2ED6F3}"/>
                </c:ext>
              </c:extLst>
            </c:dLbl>
            <c:dLbl>
              <c:idx val="4"/>
              <c:tx>
                <c:rich>
                  <a:bodyPr/>
                  <a:lstStyle/>
                  <a:p>
                    <a:r>
                      <a:rPr lang="en-US"/>
                      <a:t>21%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0-A166-4CEB-88C8-127C8E2ED6F3}"/>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Sheet1!$C$2:$C$6</c:f>
              <c:strCache>
                <c:ptCount val="5"/>
                <c:pt idx="0">
                  <c:v>alkoholin käytön vähentämiseen ja lopettamiseen?</c:v>
                </c:pt>
                <c:pt idx="1">
                  <c:v>tupakka- ja nikotiinituotteiden käytön  lopettamiseen?</c:v>
                </c:pt>
                <c:pt idx="2">
                  <c:v>huumausaineiden käytön lopettamiseen?</c:v>
                </c:pt>
                <c:pt idx="3">
                  <c:v>rahapelaamisen vähentämiseen ja lopettamiseen?</c:v>
                </c:pt>
                <c:pt idx="4">
                  <c:v>mikäli olisi huolissaan läheistensä päihteiden käytöstä?	</c:v>
                </c:pt>
              </c:strCache>
            </c:strRef>
          </c:cat>
          <c:val>
            <c:numRef>
              <c:f>Sheet1!$F$2:$F$6</c:f>
              <c:numCache>
                <c:formatCode>General</c:formatCode>
                <c:ptCount val="5"/>
                <c:pt idx="0">
                  <c:v>0.12</c:v>
                </c:pt>
                <c:pt idx="1">
                  <c:v>0.1</c:v>
                </c:pt>
                <c:pt idx="2">
                  <c:v>0.15</c:v>
                </c:pt>
                <c:pt idx="3">
                  <c:v>0.14000000000000001</c:v>
                </c:pt>
                <c:pt idx="4">
                  <c:v>0.21</c:v>
                </c:pt>
              </c:numCache>
            </c:numRef>
          </c:val>
          <c:extLst>
            <c:ext xmlns:c16="http://schemas.microsoft.com/office/drawing/2014/chart" uri="{C3380CC4-5D6E-409C-BE32-E72D297353CC}">
              <c16:uniqueId val="{00000011-A166-4CEB-88C8-127C8E2ED6F3}"/>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4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Sheet1!$D$1</c:f>
              <c:strCache>
                <c:ptCount val="1"/>
                <c:pt idx="0">
                  <c:v>Minkä ikäinen olet tämän vuoden 2023 lopussa?</c:v>
                </c:pt>
              </c:strCache>
            </c:strRef>
          </c:tx>
          <c:spPr>
            <a:solidFill>
              <a:srgbClr val="234C5A"/>
            </a:solidFill>
            <a:ln>
              <a:solidFill>
                <a:srgbClr val="234C5A"/>
              </a:solidFill>
            </a:ln>
          </c:spPr>
          <c:invertIfNegative val="0"/>
          <c:dLbls>
            <c:dLbl>
              <c:idx val="0"/>
              <c:tx>
                <c:rich>
                  <a:bodyPr/>
                  <a:lstStyle/>
                  <a:p>
                    <a:r>
                      <a:rPr lang="en-US"/>
                      <a:t>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40DB-4AE0-AC9D-F44F1E905875}"/>
                </c:ext>
              </c:extLst>
            </c:dLbl>
            <c:dLbl>
              <c:idx val="1"/>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40DB-4AE0-AC9D-F44F1E905875}"/>
                </c:ext>
              </c:extLst>
            </c:dLbl>
            <c:dLbl>
              <c:idx val="2"/>
              <c:tx>
                <c:rich>
                  <a:bodyPr/>
                  <a:lstStyle/>
                  <a:p>
                    <a:r>
                      <a:rPr lang="en-US"/>
                      <a:t>28%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40DB-4AE0-AC9D-F44F1E905875}"/>
                </c:ext>
              </c:extLst>
            </c:dLbl>
            <c:dLbl>
              <c:idx val="3"/>
              <c:tx>
                <c:rich>
                  <a:bodyPr/>
                  <a:lstStyle/>
                  <a:p>
                    <a:r>
                      <a:rPr lang="en-US"/>
                      <a:t>23%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40DB-4AE0-AC9D-F44F1E905875}"/>
                </c:ext>
              </c:extLst>
            </c:dLbl>
            <c:dLbl>
              <c:idx val="4"/>
              <c:tx>
                <c:rich>
                  <a:bodyPr/>
                  <a:lstStyle/>
                  <a:p>
                    <a:r>
                      <a:rPr lang="en-US"/>
                      <a:t>21%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40DB-4AE0-AC9D-F44F1E905875}"/>
                </c:ext>
              </c:extLst>
            </c:dLbl>
            <c:dLbl>
              <c:idx val="5"/>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40DB-4AE0-AC9D-F44F1E905875}"/>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13 vuotta</c:v>
                </c:pt>
                <c:pt idx="1">
                  <c:v>14 vuotta</c:v>
                </c:pt>
                <c:pt idx="2">
                  <c:v>	15 vuotta</c:v>
                </c:pt>
                <c:pt idx="3">
                  <c:v>	16 vuotta</c:v>
                </c:pt>
                <c:pt idx="4">
                  <c:v>	17 vuotta</c:v>
                </c:pt>
                <c:pt idx="5">
                  <c:v> 	18 vuotta</c:v>
                </c:pt>
              </c:strCache>
            </c:strRef>
          </c:cat>
          <c:val>
            <c:numRef>
              <c:f>Sheet1!$D$2:$D$7</c:f>
              <c:numCache>
                <c:formatCode>General</c:formatCode>
                <c:ptCount val="6"/>
                <c:pt idx="0">
                  <c:v>7.0000000000000007E-2</c:v>
                </c:pt>
                <c:pt idx="1">
                  <c:v>0.06</c:v>
                </c:pt>
                <c:pt idx="2">
                  <c:v>0.28000000000000003</c:v>
                </c:pt>
                <c:pt idx="3">
                  <c:v>0.23</c:v>
                </c:pt>
                <c:pt idx="4">
                  <c:v>0.21</c:v>
                </c:pt>
                <c:pt idx="5">
                  <c:v>0.15</c:v>
                </c:pt>
              </c:numCache>
            </c:numRef>
          </c:val>
          <c:extLst>
            <c:ext xmlns:c16="http://schemas.microsoft.com/office/drawing/2014/chart" uri="{C3380CC4-5D6E-409C-BE32-E72D297353CC}">
              <c16:uniqueId val="{00000006-40DB-4AE0-AC9D-F44F1E90587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255577921921822"/>
          <c:y val="4.1310436843823482E-2"/>
          <c:w val="0.54600459865688666"/>
          <c:h val="0.84380899378776197"/>
        </c:manualLayout>
      </c:layout>
      <c:barChart>
        <c:barDir val="bar"/>
        <c:grouping val="clustered"/>
        <c:varyColors val="0"/>
        <c:ser>
          <c:idx val="0"/>
          <c:order val="0"/>
          <c:tx>
            <c:strRef>
              <c:f>Sheet1!$D$1</c:f>
              <c:strCache>
                <c:ptCount val="1"/>
                <c:pt idx="0">
                  <c:v>Missä käyt koulua / opiskelet tällä hetkellä?</c:v>
                </c:pt>
              </c:strCache>
            </c:strRef>
          </c:tx>
          <c:spPr>
            <a:solidFill>
              <a:srgbClr val="234C5A"/>
            </a:solidFill>
            <a:ln>
              <a:solidFill>
                <a:srgbClr val="234C5A"/>
              </a:solidFill>
            </a:ln>
          </c:spPr>
          <c:invertIfNegative val="0"/>
          <c:dLbls>
            <c:dLbl>
              <c:idx val="0"/>
              <c:tx>
                <c:rich>
                  <a:bodyPr/>
                  <a:lstStyle/>
                  <a:p>
                    <a:r>
                      <a:rPr lang="en-US"/>
                      <a:t>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6B02-4266-83D5-BE114DFD36D3}"/>
                </c:ext>
              </c:extLst>
            </c:dLbl>
            <c:dLbl>
              <c:idx val="1"/>
              <c:tx>
                <c:rich>
                  <a:bodyPr/>
                  <a:lstStyle/>
                  <a:p>
                    <a:r>
                      <a:rPr lang="en-US"/>
                      <a:t>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6B02-4266-83D5-BE114DFD36D3}"/>
                </c:ext>
              </c:extLst>
            </c:dLbl>
            <c:dLbl>
              <c:idx val="2"/>
              <c:tx>
                <c:rich>
                  <a:bodyPr/>
                  <a:lstStyle/>
                  <a:p>
                    <a:r>
                      <a:rPr lang="en-US"/>
                      <a:t>30%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6B02-4266-83D5-BE114DFD36D3}"/>
                </c:ext>
              </c:extLst>
            </c:dLbl>
            <c:dLbl>
              <c:idx val="3"/>
              <c:tx>
                <c:rich>
                  <a:bodyPr/>
                  <a:lstStyle/>
                  <a:p>
                    <a:r>
                      <a:rPr lang="en-US"/>
                      <a:t>18%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6B02-4266-83D5-BE114DFD36D3}"/>
                </c:ext>
              </c:extLst>
            </c:dLbl>
            <c:dLbl>
              <c:idx val="4"/>
              <c:tx>
                <c:rich>
                  <a:bodyPr/>
                  <a:lstStyle/>
                  <a:p>
                    <a:r>
                      <a:rPr lang="en-US"/>
                      <a:t>18%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6B02-4266-83D5-BE114DFD36D3}"/>
                </c:ext>
              </c:extLst>
            </c:dLbl>
            <c:dLbl>
              <c:idx val="5"/>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6B02-4266-83D5-BE114DFD36D3}"/>
                </c:ext>
              </c:extLst>
            </c:dLbl>
            <c:dLbl>
              <c:idx val="6"/>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6B02-4266-83D5-BE114DFD36D3}"/>
                </c:ext>
              </c:extLst>
            </c:dLbl>
            <c:dLbl>
              <c:idx val="7"/>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6B02-4266-83D5-BE114DFD36D3}"/>
                </c:ext>
              </c:extLst>
            </c:dLbl>
            <c:dLbl>
              <c:idx val="8"/>
              <c:tx>
                <c:rich>
                  <a:bodyPr/>
                  <a:lstStyle/>
                  <a:p>
                    <a:r>
                      <a:rPr lang="en-US"/>
                      <a:t>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6B02-4266-83D5-BE114DFD36D3}"/>
                </c:ext>
              </c:extLst>
            </c:dLbl>
            <c:spPr>
              <a:noFill/>
              <a:ln>
                <a:noFill/>
              </a:ln>
              <a:effectLst/>
            </c:spPr>
            <c:txPr>
              <a:bodyPr/>
              <a:lstStyle/>
              <a:p>
                <a:pPr>
                  <a:defRPr sz="12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Sheet1!$C$2:$C$12</c:f>
              <c:strCache>
                <c:ptCount val="11"/>
                <c:pt idx="0">
                  <c:v>Yläkoulun 7. luokalla</c:v>
                </c:pt>
                <c:pt idx="1">
                  <c:v>Yläkoulun 8. luokalla</c:v>
                </c:pt>
                <c:pt idx="2">
                  <c:v>Yläkoulun 9. luokalla</c:v>
                </c:pt>
                <c:pt idx="3">
                  <c:v>Lukion 1. vuosikurssilla</c:v>
                </c:pt>
                <c:pt idx="4">
                  <c:v>	Lukion 2. vuosikurssilla</c:v>
                </c:pt>
                <c:pt idx="5">
                  <c:v>	Lukion 3. vuosikurssilla</c:v>
                </c:pt>
                <c:pt idx="6">
                  <c:v>	Toisen asteen ammatillisen oppilaitoksen 1. vuosikurssilla</c:v>
                </c:pt>
                <c:pt idx="7">
                  <c:v>	Toisen asteen ammatillisen oppilaitoksen 2. vuosikurssilla</c:v>
                </c:pt>
                <c:pt idx="8">
                  <c:v>	Toisen asteen ammatillisen oppilaitoksen 3. vuosikurssilla</c:v>
                </c:pt>
                <c:pt idx="9">
                  <c:v> 	Jossain muualla</c:v>
                </c:pt>
                <c:pt idx="10">
                  <c:v> 	En opiskele tällä hetkellä</c:v>
                </c:pt>
              </c:strCache>
            </c:strRef>
          </c:cat>
          <c:val>
            <c:numRef>
              <c:f>Sheet1!$D$2:$D$12</c:f>
              <c:numCache>
                <c:formatCode>General</c:formatCode>
                <c:ptCount val="11"/>
                <c:pt idx="0">
                  <c:v>0.08</c:v>
                </c:pt>
                <c:pt idx="1">
                  <c:v>0.05</c:v>
                </c:pt>
                <c:pt idx="2">
                  <c:v>0.3</c:v>
                </c:pt>
                <c:pt idx="3">
                  <c:v>0.18</c:v>
                </c:pt>
                <c:pt idx="4">
                  <c:v>0.18</c:v>
                </c:pt>
                <c:pt idx="5">
                  <c:v>0.12</c:v>
                </c:pt>
                <c:pt idx="6">
                  <c:v>0.03</c:v>
                </c:pt>
                <c:pt idx="7">
                  <c:v>0.04</c:v>
                </c:pt>
                <c:pt idx="8">
                  <c:v>0.02</c:v>
                </c:pt>
                <c:pt idx="9">
                  <c:v>0</c:v>
                </c:pt>
                <c:pt idx="10">
                  <c:v>0</c:v>
                </c:pt>
              </c:numCache>
            </c:numRef>
          </c:val>
          <c:extLst>
            <c:ext xmlns:c16="http://schemas.microsoft.com/office/drawing/2014/chart" uri="{C3380CC4-5D6E-409C-BE32-E72D297353CC}">
              <c16:uniqueId val="{00000009-6B02-4266-83D5-BE114DFD36D3}"/>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118225478325751"/>
          <c:y val="2.2839243695329685E-2"/>
          <c:w val="0.5112146925480171"/>
          <c:h val="0.82471230146043273"/>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27%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B109-4E69-9205-54128CD83CF3}"/>
                </c:ext>
              </c:extLst>
            </c:dLbl>
            <c:dLbl>
              <c:idx val="1"/>
              <c:tx>
                <c:rich>
                  <a:bodyPr/>
                  <a:lstStyle/>
                  <a:p>
                    <a:r>
                      <a:rPr lang="en-US"/>
                      <a:t>23%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B109-4E69-9205-54128CD83CF3}"/>
                </c:ext>
              </c:extLst>
            </c:dLbl>
            <c:dLbl>
              <c:idx val="2"/>
              <c:tx>
                <c:rich>
                  <a:bodyPr/>
                  <a:lstStyle/>
                  <a:p>
                    <a:r>
                      <a:rPr lang="en-US"/>
                      <a:t>35%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B109-4E69-9205-54128CD83CF3}"/>
                </c:ext>
              </c:extLst>
            </c:dLbl>
            <c:dLbl>
              <c:idx val="3"/>
              <c:tx>
                <c:rich>
                  <a:bodyPr/>
                  <a:lstStyle/>
                  <a:p>
                    <a:r>
                      <a:rPr lang="en-US"/>
                      <a:t>31%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B109-4E69-9205-54128CD83CF3}"/>
                </c:ext>
              </c:extLst>
            </c:dLbl>
            <c:dLbl>
              <c:idx val="4"/>
              <c:tx>
                <c:rich>
                  <a:bodyPr/>
                  <a:lstStyle/>
                  <a:p>
                    <a:r>
                      <a:rPr lang="en-US"/>
                      <a:t>69%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B109-4E69-9205-54128CD83CF3}"/>
                </c:ext>
              </c:extLst>
            </c:dLbl>
            <c:dLbl>
              <c:idx val="5"/>
              <c:tx>
                <c:rich>
                  <a:bodyPr/>
                  <a:lstStyle/>
                  <a:p>
                    <a:r>
                      <a:rPr lang="en-US"/>
                      <a:t>13%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B109-4E69-9205-54128CD83CF3}"/>
                </c:ext>
              </c:extLst>
            </c:dLbl>
            <c:dLbl>
              <c:idx val="6"/>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B109-4E69-9205-54128CD83CF3}"/>
                </c:ext>
              </c:extLst>
            </c:dLbl>
            <c:dLbl>
              <c:idx val="7"/>
              <c:tx>
                <c:rich>
                  <a:bodyPr/>
                  <a:lstStyle/>
                  <a:p>
                    <a:r>
                      <a:rPr lang="en-US"/>
                      <a:t>20%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B109-4E69-9205-54128CD83CF3}"/>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	</c:v>
                </c:pt>
                <c:pt idx="1">
                  <c:v>tupakkaa?	</c:v>
                </c:pt>
                <c:pt idx="2">
                  <c:v>nuuskaa?	</c:v>
                </c:pt>
                <c:pt idx="3">
                  <c:v>   nikotiinipusseja?	</c:v>
                </c:pt>
                <c:pt idx="4">
                  <c:v>sähkösavukkeita (vapeja)?	</c:v>
                </c:pt>
                <c:pt idx="5">
                  <c:v>kannabista?	</c:v>
                </c:pt>
                <c:pt idx="6">
                  <c:v>muita huumausaineita?	</c:v>
                </c:pt>
                <c:pt idx="7">
                  <c:v>rahapelejä?</c:v>
                </c:pt>
              </c:strCache>
            </c:strRef>
          </c:cat>
          <c:val>
            <c:numRef>
              <c:f>Sheet1!$D$2:$D$9</c:f>
              <c:numCache>
                <c:formatCode>General</c:formatCode>
                <c:ptCount val="8"/>
                <c:pt idx="0">
                  <c:v>0.27</c:v>
                </c:pt>
                <c:pt idx="1">
                  <c:v>0.23</c:v>
                </c:pt>
                <c:pt idx="2">
                  <c:v>0.35</c:v>
                </c:pt>
                <c:pt idx="3">
                  <c:v>0.31</c:v>
                </c:pt>
                <c:pt idx="4">
                  <c:v>0.69</c:v>
                </c:pt>
                <c:pt idx="5">
                  <c:v>0.13</c:v>
                </c:pt>
                <c:pt idx="6">
                  <c:v>0.11</c:v>
                </c:pt>
                <c:pt idx="7">
                  <c:v>0.2</c:v>
                </c:pt>
              </c:numCache>
            </c:numRef>
          </c:val>
          <c:extLst>
            <c:ext xmlns:c16="http://schemas.microsoft.com/office/drawing/2014/chart" uri="{C3380CC4-5D6E-409C-BE32-E72D297353CC}">
              <c16:uniqueId val="{00000008-B109-4E69-9205-54128CD83CF3}"/>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49%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B109-4E69-9205-54128CD83CF3}"/>
                </c:ext>
              </c:extLst>
            </c:dLbl>
            <c:dLbl>
              <c:idx val="1"/>
              <c:tx>
                <c:rich>
                  <a:bodyPr/>
                  <a:lstStyle/>
                  <a:p>
                    <a:r>
                      <a:rPr lang="en-US"/>
                      <a:t>52%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B109-4E69-9205-54128CD83CF3}"/>
                </c:ext>
              </c:extLst>
            </c:dLbl>
            <c:dLbl>
              <c:idx val="2"/>
              <c:tx>
                <c:rich>
                  <a:bodyPr/>
                  <a:lstStyle/>
                  <a:p>
                    <a:r>
                      <a:rPr lang="en-US"/>
                      <a:t>38%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B109-4E69-9205-54128CD83CF3}"/>
                </c:ext>
              </c:extLst>
            </c:dLbl>
            <c:dLbl>
              <c:idx val="3"/>
              <c:tx>
                <c:rich>
                  <a:bodyPr/>
                  <a:lstStyle/>
                  <a:p>
                    <a:r>
                      <a:rPr lang="en-US"/>
                      <a:t>39%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B109-4E69-9205-54128CD83CF3}"/>
                </c:ext>
              </c:extLst>
            </c:dLbl>
            <c:dLbl>
              <c:idx val="4"/>
              <c:tx>
                <c:rich>
                  <a:bodyPr/>
                  <a:lstStyle/>
                  <a:p>
                    <a:r>
                      <a:rPr lang="en-US"/>
                      <a:t>25%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D-B109-4E69-9205-54128CD83CF3}"/>
                </c:ext>
              </c:extLst>
            </c:dLbl>
            <c:dLbl>
              <c:idx val="5"/>
              <c:tx>
                <c:rich>
                  <a:bodyPr/>
                  <a:lstStyle/>
                  <a:p>
                    <a:r>
                      <a:rPr lang="en-US"/>
                      <a:t>50%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E-B109-4E69-9205-54128CD83CF3}"/>
                </c:ext>
              </c:extLst>
            </c:dLbl>
            <c:dLbl>
              <c:idx val="6"/>
              <c:tx>
                <c:rich>
                  <a:bodyPr/>
                  <a:lstStyle/>
                  <a:p>
                    <a:r>
                      <a:rPr lang="en-US"/>
                      <a:t>50%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F-B109-4E69-9205-54128CD83CF3}"/>
                </c:ext>
              </c:extLst>
            </c:dLbl>
            <c:dLbl>
              <c:idx val="7"/>
              <c:tx>
                <c:rich>
                  <a:bodyPr/>
                  <a:lstStyle/>
                  <a:p>
                    <a:r>
                      <a:rPr lang="en-US"/>
                      <a:t>50%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0-B109-4E69-9205-54128CD83CF3}"/>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	</c:v>
                </c:pt>
                <c:pt idx="1">
                  <c:v>tupakkaa?	</c:v>
                </c:pt>
                <c:pt idx="2">
                  <c:v>nuuskaa?	</c:v>
                </c:pt>
                <c:pt idx="3">
                  <c:v>   nikotiinipusseja?	</c:v>
                </c:pt>
                <c:pt idx="4">
                  <c:v>sähkösavukkeita (vapeja)?	</c:v>
                </c:pt>
                <c:pt idx="5">
                  <c:v>kannabista?	</c:v>
                </c:pt>
                <c:pt idx="6">
                  <c:v>muita huumausaineita?	</c:v>
                </c:pt>
                <c:pt idx="7">
                  <c:v>rahapelejä?</c:v>
                </c:pt>
              </c:strCache>
            </c:strRef>
          </c:cat>
          <c:val>
            <c:numRef>
              <c:f>Sheet1!$E$2:$E$9</c:f>
              <c:numCache>
                <c:formatCode>General</c:formatCode>
                <c:ptCount val="8"/>
                <c:pt idx="0">
                  <c:v>0.49</c:v>
                </c:pt>
                <c:pt idx="1">
                  <c:v>0.52</c:v>
                </c:pt>
                <c:pt idx="2">
                  <c:v>0.38</c:v>
                </c:pt>
                <c:pt idx="3">
                  <c:v>0.39</c:v>
                </c:pt>
                <c:pt idx="4">
                  <c:v>0.25</c:v>
                </c:pt>
                <c:pt idx="5">
                  <c:v>0.5</c:v>
                </c:pt>
                <c:pt idx="6">
                  <c:v>0.5</c:v>
                </c:pt>
                <c:pt idx="7">
                  <c:v>0.5</c:v>
                </c:pt>
              </c:numCache>
            </c:numRef>
          </c:val>
          <c:extLst>
            <c:ext xmlns:c16="http://schemas.microsoft.com/office/drawing/2014/chart" uri="{C3380CC4-5D6E-409C-BE32-E72D297353CC}">
              <c16:uniqueId val="{00000011-B109-4E69-9205-54128CD83CF3}"/>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24%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2-B109-4E69-9205-54128CD83CF3}"/>
                </c:ext>
              </c:extLst>
            </c:dLbl>
            <c:dLbl>
              <c:idx val="1"/>
              <c:tx>
                <c:rich>
                  <a:bodyPr/>
                  <a:lstStyle/>
                  <a:p>
                    <a:r>
                      <a:rPr lang="en-US"/>
                      <a:t>25%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3-B109-4E69-9205-54128CD83CF3}"/>
                </c:ext>
              </c:extLst>
            </c:dLbl>
            <c:dLbl>
              <c:idx val="2"/>
              <c:tx>
                <c:rich>
                  <a:bodyPr/>
                  <a:lstStyle/>
                  <a:p>
                    <a:r>
                      <a:rPr lang="en-US"/>
                      <a:t>27%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4-B109-4E69-9205-54128CD83CF3}"/>
                </c:ext>
              </c:extLst>
            </c:dLbl>
            <c:dLbl>
              <c:idx val="3"/>
              <c:tx>
                <c:rich>
                  <a:bodyPr/>
                  <a:lstStyle/>
                  <a:p>
                    <a:r>
                      <a:rPr lang="en-US"/>
                      <a:t>30%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5-B109-4E69-9205-54128CD83CF3}"/>
                </c:ext>
              </c:extLst>
            </c:dLbl>
            <c:dLbl>
              <c:idx val="4"/>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6-B109-4E69-9205-54128CD83CF3}"/>
                </c:ext>
              </c:extLst>
            </c:dLbl>
            <c:dLbl>
              <c:idx val="5"/>
              <c:tx>
                <c:rich>
                  <a:bodyPr/>
                  <a:lstStyle/>
                  <a:p>
                    <a:r>
                      <a:rPr lang="en-US"/>
                      <a:t>37%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7-B109-4E69-9205-54128CD83CF3}"/>
                </c:ext>
              </c:extLst>
            </c:dLbl>
            <c:dLbl>
              <c:idx val="6"/>
              <c:tx>
                <c:rich>
                  <a:bodyPr/>
                  <a:lstStyle/>
                  <a:p>
                    <a:r>
                      <a:rPr lang="en-US"/>
                      <a:t>39%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8-B109-4E69-9205-54128CD83CF3}"/>
                </c:ext>
              </c:extLst>
            </c:dLbl>
            <c:dLbl>
              <c:idx val="7"/>
              <c:tx>
                <c:rich>
                  <a:bodyPr/>
                  <a:lstStyle/>
                  <a:p>
                    <a:r>
                      <a:rPr lang="en-US"/>
                      <a:t>30%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9-B109-4E69-9205-54128CD83CF3}"/>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	</c:v>
                </c:pt>
                <c:pt idx="1">
                  <c:v>tupakkaa?	</c:v>
                </c:pt>
                <c:pt idx="2">
                  <c:v>nuuskaa?	</c:v>
                </c:pt>
                <c:pt idx="3">
                  <c:v>   nikotiinipusseja?	</c:v>
                </c:pt>
                <c:pt idx="4">
                  <c:v>sähkösavukkeita (vapeja)?	</c:v>
                </c:pt>
                <c:pt idx="5">
                  <c:v>kannabista?	</c:v>
                </c:pt>
                <c:pt idx="6">
                  <c:v>muita huumausaineita?	</c:v>
                </c:pt>
                <c:pt idx="7">
                  <c:v>rahapelejä?</c:v>
                </c:pt>
              </c:strCache>
            </c:strRef>
          </c:cat>
          <c:val>
            <c:numRef>
              <c:f>Sheet1!$F$2:$F$9</c:f>
              <c:numCache>
                <c:formatCode>General</c:formatCode>
                <c:ptCount val="8"/>
                <c:pt idx="0">
                  <c:v>0.24</c:v>
                </c:pt>
                <c:pt idx="1">
                  <c:v>0.25</c:v>
                </c:pt>
                <c:pt idx="2">
                  <c:v>0.27</c:v>
                </c:pt>
                <c:pt idx="3">
                  <c:v>0.3</c:v>
                </c:pt>
                <c:pt idx="4">
                  <c:v>0.06</c:v>
                </c:pt>
                <c:pt idx="5">
                  <c:v>0.37</c:v>
                </c:pt>
                <c:pt idx="6">
                  <c:v>0.39</c:v>
                </c:pt>
                <c:pt idx="7">
                  <c:v>0.3</c:v>
                </c:pt>
              </c:numCache>
            </c:numRef>
          </c:val>
          <c:extLst>
            <c:ext xmlns:c16="http://schemas.microsoft.com/office/drawing/2014/chart" uri="{C3380CC4-5D6E-409C-BE32-E72D297353CC}">
              <c16:uniqueId val="{0000001A-B109-4E69-9205-54128CD83CF3}"/>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4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65200976862744"/>
          <c:y val="2.75E-2"/>
          <c:w val="0.59247359577212555"/>
          <c:h val="0.82731594488188975"/>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81%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2B3F-47CA-B2C9-9932DD77D4D8}"/>
                </c:ext>
              </c:extLst>
            </c:dLbl>
            <c:dLbl>
              <c:idx val="1"/>
              <c:tx>
                <c:rich>
                  <a:bodyPr/>
                  <a:lstStyle/>
                  <a:p>
                    <a:r>
                      <a:rPr lang="en-US"/>
                      <a:t>85%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2B3F-47CA-B2C9-9932DD77D4D8}"/>
                </c:ext>
              </c:extLst>
            </c:dLbl>
            <c:dLbl>
              <c:idx val="2"/>
              <c:tx>
                <c:rich>
                  <a:bodyPr/>
                  <a:lstStyle/>
                  <a:p>
                    <a:r>
                      <a:rPr lang="en-US"/>
                      <a:t>75%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2B3F-47CA-B2C9-9932DD77D4D8}"/>
                </c:ext>
              </c:extLst>
            </c:dLbl>
            <c:dLbl>
              <c:idx val="3"/>
              <c:tx>
                <c:rich>
                  <a:bodyPr/>
                  <a:lstStyle/>
                  <a:p>
                    <a:r>
                      <a:rPr lang="en-US"/>
                      <a:t>66%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2B3F-47CA-B2C9-9932DD77D4D8}"/>
                </c:ext>
              </c:extLst>
            </c:dLbl>
            <c:dLbl>
              <c:idx val="4"/>
              <c:tx>
                <c:rich>
                  <a:bodyPr/>
                  <a:lstStyle/>
                  <a:p>
                    <a:r>
                      <a:rPr lang="en-US"/>
                      <a:t>95%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2B3F-47CA-B2C9-9932DD77D4D8}"/>
                </c:ext>
              </c:extLst>
            </c:dLbl>
            <c:dLbl>
              <c:idx val="5"/>
              <c:tx>
                <c:rich>
                  <a:bodyPr/>
                  <a:lstStyle/>
                  <a:p>
                    <a:r>
                      <a:rPr lang="en-US"/>
                      <a:t>35%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2B3F-47CA-B2C9-9932DD77D4D8}"/>
                </c:ext>
              </c:extLst>
            </c:dLbl>
            <c:dLbl>
              <c:idx val="6"/>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6-2B3F-47CA-B2C9-9932DD77D4D8}"/>
                </c:ext>
              </c:extLst>
            </c:dLbl>
            <c:dLbl>
              <c:idx val="7"/>
              <c:tx>
                <c:rich>
                  <a:bodyPr/>
                  <a:lstStyle/>
                  <a:p>
                    <a:r>
                      <a:rPr lang="en-US"/>
                      <a:t>41%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2B3F-47CA-B2C9-9932DD77D4D8}"/>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	</c:v>
                </c:pt>
                <c:pt idx="1">
                  <c:v>savukkeita?	</c:v>
                </c:pt>
                <c:pt idx="2">
                  <c:v>nuuskaa?	</c:v>
                </c:pt>
                <c:pt idx="3">
                  <c:v>nikotiinipusseja?	</c:v>
                </c:pt>
                <c:pt idx="4">
                  <c:v>sähkösavukkeita (vapeja)?</c:v>
                </c:pt>
                <c:pt idx="5">
                  <c:v>kannabista?	</c:v>
                </c:pt>
                <c:pt idx="6">
                  <c:v>muita huumausaineita?	</c:v>
                </c:pt>
                <c:pt idx="7">
                  <c:v>rahapelejä?	</c:v>
                </c:pt>
              </c:strCache>
            </c:strRef>
          </c:cat>
          <c:val>
            <c:numRef>
              <c:f>Sheet1!$D$2:$D$9</c:f>
              <c:numCache>
                <c:formatCode>General</c:formatCode>
                <c:ptCount val="8"/>
                <c:pt idx="0">
                  <c:v>0.81</c:v>
                </c:pt>
                <c:pt idx="1">
                  <c:v>0.85</c:v>
                </c:pt>
                <c:pt idx="2">
                  <c:v>0.75</c:v>
                </c:pt>
                <c:pt idx="3">
                  <c:v>0.66</c:v>
                </c:pt>
                <c:pt idx="4">
                  <c:v>0.95</c:v>
                </c:pt>
                <c:pt idx="5">
                  <c:v>0.35</c:v>
                </c:pt>
                <c:pt idx="6">
                  <c:v>0.16</c:v>
                </c:pt>
                <c:pt idx="7">
                  <c:v>0.41</c:v>
                </c:pt>
              </c:numCache>
            </c:numRef>
          </c:val>
          <c:extLst>
            <c:ext xmlns:c16="http://schemas.microsoft.com/office/drawing/2014/chart" uri="{C3380CC4-5D6E-409C-BE32-E72D297353CC}">
              <c16:uniqueId val="{00000008-2B3F-47CA-B2C9-9932DD77D4D8}"/>
            </c:ext>
          </c:extLst>
        </c:ser>
        <c:ser>
          <c:idx val="1"/>
          <c:order val="1"/>
          <c:tx>
            <c:strRef>
              <c:f>Sheet1!$E$1</c:f>
              <c:strCache>
                <c:ptCount val="1"/>
                <c:pt idx="0">
                  <c:v>Ei   </c:v>
                </c:pt>
              </c:strCache>
            </c:strRef>
          </c:tx>
          <c:spPr>
            <a:solidFill>
              <a:srgbClr val="F26923"/>
            </a:solidFill>
            <a:ln>
              <a:solidFill>
                <a:srgbClr val="F26923"/>
              </a:solidFill>
            </a:ln>
          </c:spPr>
          <c:invertIfNegative val="0"/>
          <c:dLbls>
            <c:dLbl>
              <c:idx val="0"/>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2B3F-47CA-B2C9-9932DD77D4D8}"/>
                </c:ext>
              </c:extLst>
            </c:dLbl>
            <c:dLbl>
              <c:idx val="1"/>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2B3F-47CA-B2C9-9932DD77D4D8}"/>
                </c:ext>
              </c:extLst>
            </c:dLbl>
            <c:dLbl>
              <c:idx val="2"/>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2B3F-47CA-B2C9-9932DD77D4D8}"/>
                </c:ext>
              </c:extLst>
            </c:dLbl>
            <c:dLbl>
              <c:idx val="3"/>
              <c:tx>
                <c:rich>
                  <a:bodyPr/>
                  <a:lstStyle/>
                  <a:p>
                    <a:r>
                      <a:rPr lang="en-US"/>
                      <a:t>22%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2B3F-47CA-B2C9-9932DD77D4D8}"/>
                </c:ext>
              </c:extLst>
            </c:dLbl>
            <c:dLbl>
              <c:idx val="4"/>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D-2B3F-47CA-B2C9-9932DD77D4D8}"/>
                </c:ext>
              </c:extLst>
            </c:dLbl>
            <c:dLbl>
              <c:idx val="5"/>
              <c:tx>
                <c:rich>
                  <a:bodyPr/>
                  <a:lstStyle/>
                  <a:p>
                    <a:r>
                      <a:rPr lang="en-US"/>
                      <a:t>54%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E-2B3F-47CA-B2C9-9932DD77D4D8}"/>
                </c:ext>
              </c:extLst>
            </c:dLbl>
            <c:dLbl>
              <c:idx val="6"/>
              <c:tx>
                <c:rich>
                  <a:bodyPr/>
                  <a:lstStyle/>
                  <a:p>
                    <a:r>
                      <a:rPr lang="en-US"/>
                      <a:t>66%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F-2B3F-47CA-B2C9-9932DD77D4D8}"/>
                </c:ext>
              </c:extLst>
            </c:dLbl>
            <c:dLbl>
              <c:idx val="7"/>
              <c:tx>
                <c:rich>
                  <a:bodyPr/>
                  <a:lstStyle/>
                  <a:p>
                    <a:r>
                      <a:rPr lang="en-US"/>
                      <a:t>49%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0-2B3F-47CA-B2C9-9932DD77D4D8}"/>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	</c:v>
                </c:pt>
                <c:pt idx="1">
                  <c:v>savukkeita?	</c:v>
                </c:pt>
                <c:pt idx="2">
                  <c:v>nuuskaa?	</c:v>
                </c:pt>
                <c:pt idx="3">
                  <c:v>nikotiinipusseja?	</c:v>
                </c:pt>
                <c:pt idx="4">
                  <c:v>sähkösavukkeita (vapeja)?</c:v>
                </c:pt>
                <c:pt idx="5">
                  <c:v>kannabista?	</c:v>
                </c:pt>
                <c:pt idx="6">
                  <c:v>muita huumausaineita?	</c:v>
                </c:pt>
                <c:pt idx="7">
                  <c:v>rahapelejä?	</c:v>
                </c:pt>
              </c:strCache>
            </c:strRef>
          </c:cat>
          <c:val>
            <c:numRef>
              <c:f>Sheet1!$E$2:$E$9</c:f>
              <c:numCache>
                <c:formatCode>General</c:formatCode>
                <c:ptCount val="8"/>
                <c:pt idx="0">
                  <c:v>0.16</c:v>
                </c:pt>
                <c:pt idx="1">
                  <c:v>0.11</c:v>
                </c:pt>
                <c:pt idx="2">
                  <c:v>0.16</c:v>
                </c:pt>
                <c:pt idx="3">
                  <c:v>0.22</c:v>
                </c:pt>
                <c:pt idx="4">
                  <c:v>0.04</c:v>
                </c:pt>
                <c:pt idx="5">
                  <c:v>0.54</c:v>
                </c:pt>
                <c:pt idx="6">
                  <c:v>0.66</c:v>
                </c:pt>
                <c:pt idx="7">
                  <c:v>0.49</c:v>
                </c:pt>
              </c:numCache>
            </c:numRef>
          </c:val>
          <c:extLst>
            <c:ext xmlns:c16="http://schemas.microsoft.com/office/drawing/2014/chart" uri="{C3380CC4-5D6E-409C-BE32-E72D297353CC}">
              <c16:uniqueId val="{00000011-2B3F-47CA-B2C9-9932DD77D4D8}"/>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2-2B3F-47CA-B2C9-9932DD77D4D8}"/>
                </c:ext>
              </c:extLst>
            </c:dLbl>
            <c:dLbl>
              <c:idx val="1"/>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3-2B3F-47CA-B2C9-9932DD77D4D8}"/>
                </c:ext>
              </c:extLst>
            </c:dLbl>
            <c:dLbl>
              <c:idx val="2"/>
              <c:tx>
                <c:rich>
                  <a:bodyPr/>
                  <a:lstStyle/>
                  <a:p>
                    <a:r>
                      <a:rPr lang="en-US"/>
                      <a:t>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4-2B3F-47CA-B2C9-9932DD77D4D8}"/>
                </c:ext>
              </c:extLst>
            </c:dLbl>
            <c:dLbl>
              <c:idx val="3"/>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5-2B3F-47CA-B2C9-9932DD77D4D8}"/>
                </c:ext>
              </c:extLst>
            </c:dLbl>
            <c:dLbl>
              <c:idx val="4"/>
              <c:layout>
                <c:manualLayout>
                  <c:x val="7.0652213744323386E-2"/>
                  <c:y val="-2.4989173228346455E-3"/>
                </c:manualLayout>
              </c:layout>
              <c:tx>
                <c:rich>
                  <a:bodyPr/>
                  <a:lstStyle/>
                  <a:p>
                    <a:pPr>
                      <a:defRPr sz="1400" smtId="4294967295">
                        <a:solidFill>
                          <a:schemeClr val="tx1"/>
                        </a:solidFill>
                        <a:latin typeface="Arial" pitchFamily="34" charset="0"/>
                      </a:defRPr>
                    </a:pPr>
                    <a:r>
                      <a:rPr lang="en-US" dirty="0">
                        <a:solidFill>
                          <a:schemeClr val="tx1"/>
                        </a:solidFill>
                      </a:rPr>
                      <a:t>1%</a:t>
                    </a:r>
                  </a:p>
                </c:rich>
              </c:tx>
              <c:spPr>
                <a:noFill/>
                <a:ln>
                  <a:noFill/>
                </a:ln>
                <a:effectLst/>
              </c:spPr>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layout>
                    <c:manualLayout>
                      <c:w val="7.7288471457433339E-2"/>
                      <c:h val="7.0249999999999993E-2"/>
                    </c:manualLayout>
                  </c15:layout>
                  <c15:showDataLabelsRange val="0"/>
                </c:ext>
                <c:ext xmlns:c16="http://schemas.microsoft.com/office/drawing/2014/chart" uri="{C3380CC4-5D6E-409C-BE32-E72D297353CC}">
                  <c16:uniqueId val="{00000016-2B3F-47CA-B2C9-9932DD77D4D8}"/>
                </c:ext>
              </c:extLst>
            </c:dLbl>
            <c:dLbl>
              <c:idx val="5"/>
              <c:tx>
                <c:rich>
                  <a:bodyPr/>
                  <a:lstStyle/>
                  <a:p>
                    <a:r>
                      <a:rPr lang="en-US"/>
                      <a:t>11%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7-2B3F-47CA-B2C9-9932DD77D4D8}"/>
                </c:ext>
              </c:extLst>
            </c:dLbl>
            <c:dLbl>
              <c:idx val="6"/>
              <c:tx>
                <c:rich>
                  <a:bodyPr/>
                  <a:lstStyle/>
                  <a:p>
                    <a:r>
                      <a:rPr lang="en-US"/>
                      <a:t>18%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8-2B3F-47CA-B2C9-9932DD77D4D8}"/>
                </c:ext>
              </c:extLst>
            </c:dLbl>
            <c:dLbl>
              <c:idx val="7"/>
              <c:tx>
                <c:rich>
                  <a:bodyPr/>
                  <a:lstStyle/>
                  <a:p>
                    <a:r>
                      <a:rPr lang="en-US"/>
                      <a:t>10%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9-2B3F-47CA-B2C9-9932DD77D4D8}"/>
                </c:ext>
              </c:extLst>
            </c:dLbl>
            <c:spPr>
              <a:noFill/>
              <a:ln>
                <a:noFill/>
              </a:ln>
              <a:effectLst/>
            </c:spPr>
            <c:txPr>
              <a:bodyPr/>
              <a:lstStyle/>
              <a:p>
                <a:pPr>
                  <a:defRPr sz="1400" smtId="4294967295">
                    <a:solidFill>
                      <a:schemeClr val="bg1"/>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Sheet1!$C$2:$C$9</c:f>
              <c:strCache>
                <c:ptCount val="8"/>
                <c:pt idx="0">
                  <c:v>alkoholia?	</c:v>
                </c:pt>
                <c:pt idx="1">
                  <c:v>savukkeita?	</c:v>
                </c:pt>
                <c:pt idx="2">
                  <c:v>nuuskaa?	</c:v>
                </c:pt>
                <c:pt idx="3">
                  <c:v>nikotiinipusseja?	</c:v>
                </c:pt>
                <c:pt idx="4">
                  <c:v>sähkösavukkeita (vapeja)?</c:v>
                </c:pt>
                <c:pt idx="5">
                  <c:v>kannabista?	</c:v>
                </c:pt>
                <c:pt idx="6">
                  <c:v>muita huumausaineita?	</c:v>
                </c:pt>
                <c:pt idx="7">
                  <c:v>rahapelejä?	</c:v>
                </c:pt>
              </c:strCache>
            </c:strRef>
          </c:cat>
          <c:val>
            <c:numRef>
              <c:f>Sheet1!$F$2:$F$9</c:f>
              <c:numCache>
                <c:formatCode>General</c:formatCode>
                <c:ptCount val="8"/>
                <c:pt idx="0">
                  <c:v>0.03</c:v>
                </c:pt>
                <c:pt idx="1">
                  <c:v>0.04</c:v>
                </c:pt>
                <c:pt idx="2">
                  <c:v>0.09</c:v>
                </c:pt>
                <c:pt idx="3">
                  <c:v>0.12</c:v>
                </c:pt>
                <c:pt idx="4">
                  <c:v>0.01</c:v>
                </c:pt>
                <c:pt idx="5">
                  <c:v>0.11</c:v>
                </c:pt>
                <c:pt idx="6">
                  <c:v>0.18</c:v>
                </c:pt>
                <c:pt idx="7">
                  <c:v>0.1</c:v>
                </c:pt>
              </c:numCache>
            </c:numRef>
          </c:val>
          <c:extLst>
            <c:ext xmlns:c16="http://schemas.microsoft.com/office/drawing/2014/chart" uri="{C3380CC4-5D6E-409C-BE32-E72D297353CC}">
              <c16:uniqueId val="{0000001A-2B3F-47CA-B2C9-9932DD77D4D8}"/>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4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238161045170189"/>
          <c:y val="7.2128927902876977E-2"/>
          <c:w val="0.50555965358935073"/>
          <c:h val="0.70001578885193461"/>
        </c:manualLayout>
      </c:layout>
      <c:barChart>
        <c:barDir val="bar"/>
        <c:grouping val="clustered"/>
        <c:varyColors val="0"/>
        <c:ser>
          <c:idx val="0"/>
          <c:order val="0"/>
          <c:tx>
            <c:strRef>
              <c:f>Sheet1!$D$1</c:f>
              <c:strCache>
                <c:ptCount val="1"/>
                <c:pt idx="0">
                  <c:v>Oletko viimeisen 12 kuukauden aikana pelännyt kadulla tai muulla julkisella paikalla kohtaamiasi päihtyneitä henkilöitä?</c:v>
                </c:pt>
              </c:strCache>
            </c:strRef>
          </c:tx>
          <c:spPr>
            <a:solidFill>
              <a:srgbClr val="234C5A"/>
            </a:solidFill>
            <a:ln>
              <a:solidFill>
                <a:srgbClr val="234C5A"/>
              </a:solidFill>
            </a:ln>
          </c:spPr>
          <c:invertIfNegative val="0"/>
          <c:dLbls>
            <c:dLbl>
              <c:idx val="0"/>
              <c:tx>
                <c:rich>
                  <a:bodyPr/>
                  <a:lstStyle/>
                  <a:p>
                    <a:r>
                      <a:rPr lang="en-US"/>
                      <a:t>28%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95D1-4062-9898-0E55C576FD95}"/>
                </c:ext>
              </c:extLst>
            </c:dLbl>
            <c:dLbl>
              <c:idx val="1"/>
              <c:tx>
                <c:rich>
                  <a:bodyPr/>
                  <a:lstStyle/>
                  <a:p>
                    <a:r>
                      <a:rPr lang="en-US"/>
                      <a:t>47%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95D1-4062-9898-0E55C576FD95}"/>
                </c:ext>
              </c:extLst>
            </c:dLbl>
            <c:dLbl>
              <c:idx val="2"/>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95D1-4062-9898-0E55C576FD95}"/>
                </c:ext>
              </c:extLst>
            </c:dLbl>
            <c:dLbl>
              <c:idx val="3"/>
              <c:tx>
                <c:rich>
                  <a:bodyPr/>
                  <a:lstStyle/>
                  <a:p>
                    <a:r>
                      <a:rPr lang="en-US"/>
                      <a:t>19%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95D1-4062-9898-0E55C576FD95}"/>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Kyllä</c:v>
                </c:pt>
                <c:pt idx="1">
                  <c:v>Ei</c:v>
                </c:pt>
                <c:pt idx="2">
                  <c:v>En osaa sanoa</c:v>
                </c:pt>
                <c:pt idx="3">
                  <c:v>En ole tavannut päihtyneitä henkilöitä</c:v>
                </c:pt>
              </c:strCache>
            </c:strRef>
          </c:cat>
          <c:val>
            <c:numRef>
              <c:f>Sheet1!$D$2:$D$5</c:f>
              <c:numCache>
                <c:formatCode>General</c:formatCode>
                <c:ptCount val="4"/>
                <c:pt idx="0">
                  <c:v>0.28000000000000003</c:v>
                </c:pt>
                <c:pt idx="1">
                  <c:v>0.47</c:v>
                </c:pt>
                <c:pt idx="2">
                  <c:v>0.06</c:v>
                </c:pt>
                <c:pt idx="3">
                  <c:v>0.19</c:v>
                </c:pt>
              </c:numCache>
            </c:numRef>
          </c:val>
          <c:extLst>
            <c:ext xmlns:c16="http://schemas.microsoft.com/office/drawing/2014/chart" uri="{C3380CC4-5D6E-409C-BE32-E72D297353CC}">
              <c16:uniqueId val="{00000004-95D1-4062-9898-0E55C576FD95}"/>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majorUnit val="0.1"/>
      </c:valAx>
    </c:plotArea>
    <c:plotVisOnly val="1"/>
    <c:dispBlanksAs val="zero"/>
    <c:showDLblsOverMax val="1"/>
  </c:chart>
  <c:txPr>
    <a:bodyPr/>
    <a:lstStyle/>
    <a:p>
      <a:pPr>
        <a:defRPr sz="1400" smtId="4294967295"/>
      </a:pPr>
      <a:endParaRPr lang="fi-FI"/>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286081100019494"/>
          <c:y val="8.1401211831164055E-2"/>
          <c:w val="0.48593612322383284"/>
          <c:h val="0.71787696666182388"/>
        </c:manualLayout>
      </c:layout>
      <c:barChart>
        <c:barDir val="bar"/>
        <c:grouping val="clustered"/>
        <c:varyColors val="0"/>
        <c:ser>
          <c:idx val="0"/>
          <c:order val="0"/>
          <c:tx>
            <c:strRef>
              <c:f>Sheet1!$D$1</c:f>
              <c:strCache>
                <c:ptCount val="1"/>
                <c:pt idx="0">
                  <c:v>Onko päihtynyt henkilö viimeisen 12 kuukauden aikana ahdistellut tai häirinnyt sinua kadulla tai muulla julkisella paikalla?</c:v>
                </c:pt>
              </c:strCache>
            </c:strRef>
          </c:tx>
          <c:spPr>
            <a:solidFill>
              <a:srgbClr val="234C5A"/>
            </a:solidFill>
            <a:ln>
              <a:solidFill>
                <a:srgbClr val="234C5A"/>
              </a:solidFill>
            </a:ln>
          </c:spPr>
          <c:invertIfNegative val="0"/>
          <c:dLbls>
            <c:dLbl>
              <c:idx val="0"/>
              <c:tx>
                <c:rich>
                  <a:bodyPr/>
                  <a:lstStyle/>
                  <a:p>
                    <a:r>
                      <a:rPr lang="en-US"/>
                      <a:t>16%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7F59-42AB-9DE2-5BC47DFC4E9D}"/>
                </c:ext>
              </c:extLst>
            </c:dLbl>
            <c:dLbl>
              <c:idx val="1"/>
              <c:tx>
                <c:rich>
                  <a:bodyPr/>
                  <a:lstStyle/>
                  <a:p>
                    <a:r>
                      <a:rPr lang="en-US"/>
                      <a:t>63%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7F59-42AB-9DE2-5BC47DFC4E9D}"/>
                </c:ext>
              </c:extLst>
            </c:dLbl>
            <c:dLbl>
              <c:idx val="2"/>
              <c:layout>
                <c:manualLayout>
                  <c:x val="3.6087189965710708E-3"/>
                  <c:y val="0"/>
                </c:manualLayout>
              </c:layout>
              <c:tx>
                <c:rich>
                  <a:bodyPr/>
                  <a:lstStyle/>
                  <a:p>
                    <a:pPr>
                      <a:defRPr sz="1400" smtId="4294967295">
                        <a:solidFill>
                          <a:schemeClr val="tx1"/>
                        </a:solidFill>
                        <a:latin typeface="Arial" pitchFamily="34" charset="0"/>
                      </a:defRPr>
                    </a:pPr>
                    <a:r>
                      <a:rPr lang="en-US">
                        <a:solidFill>
                          <a:schemeClr val="tx1"/>
                        </a:solidFill>
                      </a:rPr>
                      <a:t>4%</a:t>
                    </a:r>
                  </a:p>
                </c:rich>
              </c:tx>
              <c:spPr>
                <a:noFill/>
                <a:ln>
                  <a:noFill/>
                </a:ln>
                <a:effectLst/>
              </c:spPr>
              <c:dLblPos val="outEnd"/>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7F59-42AB-9DE2-5BC47DFC4E9D}"/>
                </c:ext>
              </c:extLst>
            </c:dLbl>
            <c:dLbl>
              <c:idx val="3"/>
              <c:tx>
                <c:rich>
                  <a:bodyPr/>
                  <a:lstStyle/>
                  <a:p>
                    <a:r>
                      <a:rPr lang="en-US"/>
                      <a:t>17%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7F59-42AB-9DE2-5BC47DFC4E9D}"/>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Sheet1!$C$2:$C$5</c:f>
              <c:strCache>
                <c:ptCount val="4"/>
                <c:pt idx="0">
                  <c:v>Kyllä</c:v>
                </c:pt>
                <c:pt idx="1">
                  <c:v>Ei</c:v>
                </c:pt>
                <c:pt idx="2">
                  <c:v>En osaa sanoa</c:v>
                </c:pt>
                <c:pt idx="3">
                  <c:v>En ole kohdannut päihtynyttä henkilöä</c:v>
                </c:pt>
              </c:strCache>
            </c:strRef>
          </c:cat>
          <c:val>
            <c:numRef>
              <c:f>Sheet1!$D$2:$D$5</c:f>
              <c:numCache>
                <c:formatCode>General</c:formatCode>
                <c:ptCount val="4"/>
                <c:pt idx="0">
                  <c:v>0.16</c:v>
                </c:pt>
                <c:pt idx="1">
                  <c:v>0.63</c:v>
                </c:pt>
                <c:pt idx="2">
                  <c:v>0.04</c:v>
                </c:pt>
                <c:pt idx="3">
                  <c:v>0.17</c:v>
                </c:pt>
              </c:numCache>
            </c:numRef>
          </c:val>
          <c:extLst>
            <c:ext xmlns:c16="http://schemas.microsoft.com/office/drawing/2014/chart" uri="{C3380CC4-5D6E-409C-BE32-E72D297353CC}">
              <c16:uniqueId val="{00000004-7F59-42AB-9DE2-5BC47DFC4E9D}"/>
            </c:ext>
          </c:extLst>
        </c:ser>
        <c:dLbls>
          <c:showLegendKey val="0"/>
          <c:showVal val="0"/>
          <c:showCatName val="0"/>
          <c:showSerName val="0"/>
          <c:showPercent val="0"/>
          <c:showBubbleSize val="0"/>
        </c:dLbls>
        <c:gapWidth val="150"/>
        <c:axId val="67451136"/>
        <c:axId val="66437120"/>
      </c:barChart>
      <c:catAx>
        <c:axId val="67451136"/>
        <c:scaling>
          <c:orientation val="maxMin"/>
        </c:scaling>
        <c:delete val="0"/>
        <c:axPos val="l"/>
        <c:majorGridlines>
          <c:spPr>
            <a:ln w="12700">
              <a:solidFill>
                <a:srgbClr val="E6E6E6"/>
              </a:solidFill>
            </a:ln>
          </c:spPr>
        </c:majorGridlines>
        <c:numFmt formatCode="General" sourceLinked="1"/>
        <c:majorTickMark val="out"/>
        <c:minorTickMark val="none"/>
        <c:tickLblPos val="low"/>
        <c:txPr>
          <a:bodyPr/>
          <a:lstStyle/>
          <a:p>
            <a:pPr>
              <a:defRPr sz="12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plotVisOnly val="1"/>
    <c:dispBlanksAs val="zero"/>
    <c:showDLblsOverMax val="1"/>
  </c:chart>
  <c:txPr>
    <a:bodyPr/>
    <a:lstStyle/>
    <a:p>
      <a:pPr>
        <a:defRPr sz="1400" smtId="4294967295"/>
      </a:pPr>
      <a:endParaRPr lang="fi-FI"/>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155431613813423"/>
          <c:y val="2.8492759534978585E-2"/>
          <c:w val="0.55055090918322724"/>
          <c:h val="0.82108199061798903"/>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45%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1E4C-49EF-9364-4A2076CF6554}"/>
                </c:ext>
              </c:extLst>
            </c:dLbl>
            <c:dLbl>
              <c:idx val="1"/>
              <c:tx>
                <c:rich>
                  <a:bodyPr/>
                  <a:lstStyle/>
                  <a:p>
                    <a:r>
                      <a:rPr lang="en-US"/>
                      <a:t>31%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1E4C-49EF-9364-4A2076CF6554}"/>
                </c:ext>
              </c:extLst>
            </c:dLbl>
            <c:dLbl>
              <c:idx val="2"/>
              <c:tx>
                <c:rich>
                  <a:bodyPr/>
                  <a:lstStyle/>
                  <a:p>
                    <a:r>
                      <a:rPr lang="en-US"/>
                      <a:t>40%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1E4C-49EF-9364-4A2076CF6554}"/>
                </c:ext>
              </c:extLst>
            </c:dLbl>
            <c:dLbl>
              <c:idx val="3"/>
              <c:tx>
                <c:rich>
                  <a:bodyPr/>
                  <a:lstStyle/>
                  <a:p>
                    <a:r>
                      <a:rPr lang="en-US"/>
                      <a:t>28%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1E4C-49EF-9364-4A2076CF6554}"/>
                </c:ext>
              </c:extLst>
            </c:dLbl>
            <c:dLbl>
              <c:idx val="4"/>
              <c:tx>
                <c:rich>
                  <a:bodyPr/>
                  <a:lstStyle/>
                  <a:p>
                    <a:r>
                      <a:rPr lang="en-US"/>
                      <a:t>13%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1E4C-49EF-9364-4A2076CF6554}"/>
                </c:ext>
              </c:extLst>
            </c:dLbl>
            <c:dLbl>
              <c:idx val="5"/>
              <c:tx>
                <c:rich>
                  <a:bodyPr/>
                  <a:lstStyle/>
                  <a:p>
                    <a:r>
                      <a:rPr lang="en-US"/>
                      <a:t>6%</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1E4C-49EF-9364-4A2076CF6554}"/>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alkoholia?	</c:v>
                </c:pt>
                <c:pt idx="1">
                  <c:v>savukkeita?	</c:v>
                </c:pt>
                <c:pt idx="2">
                  <c:v>sähkösavukkeita (vapeja)?	</c:v>
                </c:pt>
                <c:pt idx="3">
                  <c:v>nikotiinipusseja?	</c:v>
                </c:pt>
                <c:pt idx="4">
                  <c:v>kannabista?	</c:v>
                </c:pt>
                <c:pt idx="5">
                  <c:v>muita huumausaineita?	</c:v>
                </c:pt>
              </c:strCache>
            </c:strRef>
          </c:cat>
          <c:val>
            <c:numRef>
              <c:f>Sheet1!$D$2:$D$7</c:f>
              <c:numCache>
                <c:formatCode>General</c:formatCode>
                <c:ptCount val="6"/>
                <c:pt idx="0">
                  <c:v>0.45</c:v>
                </c:pt>
                <c:pt idx="1">
                  <c:v>0.31</c:v>
                </c:pt>
                <c:pt idx="2">
                  <c:v>0.4</c:v>
                </c:pt>
                <c:pt idx="3">
                  <c:v>0.28000000000000003</c:v>
                </c:pt>
                <c:pt idx="4">
                  <c:v>0.13</c:v>
                </c:pt>
                <c:pt idx="5">
                  <c:v>0.06</c:v>
                </c:pt>
              </c:numCache>
            </c:numRef>
          </c:val>
          <c:extLst>
            <c:ext xmlns:c16="http://schemas.microsoft.com/office/drawing/2014/chart" uri="{C3380CC4-5D6E-409C-BE32-E72D297353CC}">
              <c16:uniqueId val="{00000006-1E4C-49EF-9364-4A2076CF6554}"/>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41%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1E4C-49EF-9364-4A2076CF6554}"/>
                </c:ext>
              </c:extLst>
            </c:dLbl>
            <c:dLbl>
              <c:idx val="1"/>
              <c:tx>
                <c:rich>
                  <a:bodyPr/>
                  <a:lstStyle/>
                  <a:p>
                    <a:r>
                      <a:rPr lang="en-US"/>
                      <a:t>55%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1E4C-49EF-9364-4A2076CF6554}"/>
                </c:ext>
              </c:extLst>
            </c:dLbl>
            <c:dLbl>
              <c:idx val="2"/>
              <c:tx>
                <c:rich>
                  <a:bodyPr/>
                  <a:lstStyle/>
                  <a:p>
                    <a:r>
                      <a:rPr lang="en-US"/>
                      <a:t>48%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1E4C-49EF-9364-4A2076CF6554}"/>
                </c:ext>
              </c:extLst>
            </c:dLbl>
            <c:dLbl>
              <c:idx val="3"/>
              <c:tx>
                <c:rich>
                  <a:bodyPr/>
                  <a:lstStyle/>
                  <a:p>
                    <a:r>
                      <a:rPr lang="en-US"/>
                      <a:t>54%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1E4C-49EF-9364-4A2076CF6554}"/>
                </c:ext>
              </c:extLst>
            </c:dLbl>
            <c:dLbl>
              <c:idx val="4"/>
              <c:tx>
                <c:rich>
                  <a:bodyPr/>
                  <a:lstStyle/>
                  <a:p>
                    <a:r>
                      <a:rPr lang="en-US"/>
                      <a:t>67%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1E4C-49EF-9364-4A2076CF6554}"/>
                </c:ext>
              </c:extLst>
            </c:dLbl>
            <c:dLbl>
              <c:idx val="5"/>
              <c:tx>
                <c:rich>
                  <a:bodyPr/>
                  <a:lstStyle/>
                  <a:p>
                    <a:r>
                      <a:rPr lang="en-US"/>
                      <a:t>73%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1E4C-49EF-9364-4A2076CF6554}"/>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alkoholia?	</c:v>
                </c:pt>
                <c:pt idx="1">
                  <c:v>savukkeita?	</c:v>
                </c:pt>
                <c:pt idx="2">
                  <c:v>sähkösavukkeita (vapeja)?	</c:v>
                </c:pt>
                <c:pt idx="3">
                  <c:v>nikotiinipusseja?	</c:v>
                </c:pt>
                <c:pt idx="4">
                  <c:v>kannabista?	</c:v>
                </c:pt>
                <c:pt idx="5">
                  <c:v>muita huumausaineita?	</c:v>
                </c:pt>
              </c:strCache>
            </c:strRef>
          </c:cat>
          <c:val>
            <c:numRef>
              <c:f>Sheet1!$E$2:$E$7</c:f>
              <c:numCache>
                <c:formatCode>General</c:formatCode>
                <c:ptCount val="6"/>
                <c:pt idx="0">
                  <c:v>0.41</c:v>
                </c:pt>
                <c:pt idx="1">
                  <c:v>0.55000000000000004</c:v>
                </c:pt>
                <c:pt idx="2">
                  <c:v>0.48</c:v>
                </c:pt>
                <c:pt idx="3">
                  <c:v>0.54</c:v>
                </c:pt>
                <c:pt idx="4">
                  <c:v>0.67</c:v>
                </c:pt>
                <c:pt idx="5">
                  <c:v>0.73</c:v>
                </c:pt>
              </c:numCache>
            </c:numRef>
          </c:val>
          <c:extLst>
            <c:ext xmlns:c16="http://schemas.microsoft.com/office/drawing/2014/chart" uri="{C3380CC4-5D6E-409C-BE32-E72D297353CC}">
              <c16:uniqueId val="{0000000D-1E4C-49EF-9364-4A2076CF6554}"/>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E-1E4C-49EF-9364-4A2076CF6554}"/>
                </c:ext>
              </c:extLst>
            </c:dLbl>
            <c:dLbl>
              <c:idx val="1"/>
              <c:tx>
                <c:rich>
                  <a:bodyPr/>
                  <a:lstStyle/>
                  <a:p>
                    <a:r>
                      <a:rPr lang="en-US"/>
                      <a:t>14%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F-1E4C-49EF-9364-4A2076CF6554}"/>
                </c:ext>
              </c:extLst>
            </c:dLbl>
            <c:dLbl>
              <c:idx val="2"/>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0-1E4C-49EF-9364-4A2076CF6554}"/>
                </c:ext>
              </c:extLst>
            </c:dLbl>
            <c:dLbl>
              <c:idx val="3"/>
              <c:tx>
                <c:rich>
                  <a:bodyPr/>
                  <a:lstStyle/>
                  <a:p>
                    <a:r>
                      <a:rPr lang="en-US"/>
                      <a:t>18%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1-1E4C-49EF-9364-4A2076CF6554}"/>
                </c:ext>
              </c:extLst>
            </c:dLbl>
            <c:dLbl>
              <c:idx val="4"/>
              <c:tx>
                <c:rich>
                  <a:bodyPr/>
                  <a:lstStyle/>
                  <a:p>
                    <a:r>
                      <a:rPr lang="en-US"/>
                      <a:t>20%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2-1E4C-49EF-9364-4A2076CF6554}"/>
                </c:ext>
              </c:extLst>
            </c:dLbl>
            <c:dLbl>
              <c:idx val="5"/>
              <c:tx>
                <c:rich>
                  <a:bodyPr/>
                  <a:lstStyle/>
                  <a:p>
                    <a:r>
                      <a:rPr lang="en-US"/>
                      <a:t>21%</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3-1E4C-49EF-9364-4A2076CF6554}"/>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alkoholia?	</c:v>
                </c:pt>
                <c:pt idx="1">
                  <c:v>savukkeita?	</c:v>
                </c:pt>
                <c:pt idx="2">
                  <c:v>sähkösavukkeita (vapeja)?	</c:v>
                </c:pt>
                <c:pt idx="3">
                  <c:v>nikotiinipusseja?	</c:v>
                </c:pt>
                <c:pt idx="4">
                  <c:v>kannabista?	</c:v>
                </c:pt>
                <c:pt idx="5">
                  <c:v>muita huumausaineita?	</c:v>
                </c:pt>
              </c:strCache>
            </c:strRef>
          </c:cat>
          <c:val>
            <c:numRef>
              <c:f>Sheet1!$F$2:$F$7</c:f>
              <c:numCache>
                <c:formatCode>General</c:formatCode>
                <c:ptCount val="6"/>
                <c:pt idx="0">
                  <c:v>0.14000000000000001</c:v>
                </c:pt>
                <c:pt idx="1">
                  <c:v>0.14000000000000001</c:v>
                </c:pt>
                <c:pt idx="2">
                  <c:v>0.12</c:v>
                </c:pt>
                <c:pt idx="3">
                  <c:v>0.18</c:v>
                </c:pt>
                <c:pt idx="4">
                  <c:v>0.2</c:v>
                </c:pt>
                <c:pt idx="5">
                  <c:v>0.21</c:v>
                </c:pt>
              </c:numCache>
            </c:numRef>
          </c:val>
          <c:extLst>
            <c:ext xmlns:c16="http://schemas.microsoft.com/office/drawing/2014/chart" uri="{C3380CC4-5D6E-409C-BE32-E72D297353CC}">
              <c16:uniqueId val="{00000014-1E4C-49EF-9364-4A2076CF6554}"/>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4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340944069912331"/>
          <c:y val="2.75E-2"/>
          <c:w val="0.55814038487597128"/>
          <c:h val="0.82731594488188975"/>
        </c:manualLayout>
      </c:layout>
      <c:barChart>
        <c:barDir val="bar"/>
        <c:grouping val="stacked"/>
        <c:varyColors val="0"/>
        <c:ser>
          <c:idx val="0"/>
          <c:order val="0"/>
          <c:tx>
            <c:strRef>
              <c:f>Sheet1!$D$1</c:f>
              <c:strCache>
                <c:ptCount val="1"/>
                <c:pt idx="0">
                  <c:v>Kyllä</c:v>
                </c:pt>
              </c:strCache>
            </c:strRef>
          </c:tx>
          <c:spPr>
            <a:solidFill>
              <a:srgbClr val="234C5A"/>
            </a:solidFill>
            <a:ln>
              <a:solidFill>
                <a:srgbClr val="234C5A"/>
              </a:solidFill>
            </a:ln>
          </c:spPr>
          <c:invertIfNegative val="0"/>
          <c:dLbls>
            <c:dLbl>
              <c:idx val="0"/>
              <c:tx>
                <c:rich>
                  <a:bodyPr/>
                  <a:lstStyle/>
                  <a:p>
                    <a:r>
                      <a:rPr lang="en-US"/>
                      <a:t>23%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0-A186-4A70-B3E9-A1735481AC51}"/>
                </c:ext>
              </c:extLst>
            </c:dLbl>
            <c:dLbl>
              <c:idx val="1"/>
              <c:tx>
                <c:rich>
                  <a:bodyPr/>
                  <a:lstStyle/>
                  <a:p>
                    <a:r>
                      <a:rPr lang="en-US"/>
                      <a:t>27%</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1-A186-4A70-B3E9-A1735481AC51}"/>
                </c:ext>
              </c:extLst>
            </c:dLbl>
            <c:dLbl>
              <c:idx val="2"/>
              <c:tx>
                <c:rich>
                  <a:bodyPr/>
                  <a:lstStyle/>
                  <a:p>
                    <a:r>
                      <a:rPr lang="en-US"/>
                      <a:t>15%</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2-A186-4A70-B3E9-A1735481AC51}"/>
                </c:ext>
              </c:extLst>
            </c:dLbl>
            <c:dLbl>
              <c:idx val="3"/>
              <c:tx>
                <c:rich>
                  <a:bodyPr/>
                  <a:lstStyle/>
                  <a:p>
                    <a:r>
                      <a:rPr lang="en-US"/>
                      <a:t>10%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3-A186-4A70-B3E9-A1735481AC51}"/>
                </c:ext>
              </c:extLst>
            </c:dLbl>
            <c:dLbl>
              <c:idx val="4"/>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4-A186-4A70-B3E9-A1735481AC51}"/>
                </c:ext>
              </c:extLst>
            </c:dLbl>
            <c:dLbl>
              <c:idx val="5"/>
              <c:tx>
                <c:rich>
                  <a:bodyPr/>
                  <a:lstStyle/>
                  <a:p>
                    <a:r>
                      <a:rPr lang="en-US"/>
                      <a:t>12%</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5-A186-4A70-B3E9-A1735481AC51}"/>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alkoholinkäytöstä?	</c:v>
                </c:pt>
                <c:pt idx="1">
                  <c:v>tupakka- ja nikotiinituotteiden käytöstä?</c:v>
                </c:pt>
                <c:pt idx="2">
                  <c:v>kannabiksen käytöstä?	</c:v>
                </c:pt>
                <c:pt idx="3">
                  <c:v>muiden huumausaineiden käytöstä?</c:v>
                </c:pt>
                <c:pt idx="4">
                  <c:v>lääkkeiden väärinkäytöstä?	</c:v>
                </c:pt>
                <c:pt idx="5">
                  <c:v>rahapelaamisesta?</c:v>
                </c:pt>
              </c:strCache>
            </c:strRef>
          </c:cat>
          <c:val>
            <c:numRef>
              <c:f>Sheet1!$D$2:$D$7</c:f>
              <c:numCache>
                <c:formatCode>General</c:formatCode>
                <c:ptCount val="6"/>
                <c:pt idx="0">
                  <c:v>0.23</c:v>
                </c:pt>
                <c:pt idx="1">
                  <c:v>0.27</c:v>
                </c:pt>
                <c:pt idx="2">
                  <c:v>0.15</c:v>
                </c:pt>
                <c:pt idx="3">
                  <c:v>0.1</c:v>
                </c:pt>
                <c:pt idx="4">
                  <c:v>0.12</c:v>
                </c:pt>
                <c:pt idx="5">
                  <c:v>0.12</c:v>
                </c:pt>
              </c:numCache>
            </c:numRef>
          </c:val>
          <c:extLst>
            <c:ext xmlns:c16="http://schemas.microsoft.com/office/drawing/2014/chart" uri="{C3380CC4-5D6E-409C-BE32-E72D297353CC}">
              <c16:uniqueId val="{00000006-A186-4A70-B3E9-A1735481AC51}"/>
            </c:ext>
          </c:extLst>
        </c:ser>
        <c:ser>
          <c:idx val="1"/>
          <c:order val="1"/>
          <c:tx>
            <c:strRef>
              <c:f>Sheet1!$E$1</c:f>
              <c:strCache>
                <c:ptCount val="1"/>
                <c:pt idx="0">
                  <c:v>Ei</c:v>
                </c:pt>
              </c:strCache>
            </c:strRef>
          </c:tx>
          <c:spPr>
            <a:solidFill>
              <a:srgbClr val="F26923"/>
            </a:solidFill>
            <a:ln>
              <a:solidFill>
                <a:srgbClr val="F26923"/>
              </a:solidFill>
            </a:ln>
          </c:spPr>
          <c:invertIfNegative val="0"/>
          <c:dLbls>
            <c:dLbl>
              <c:idx val="0"/>
              <c:tx>
                <c:rich>
                  <a:bodyPr/>
                  <a:lstStyle/>
                  <a:p>
                    <a:r>
                      <a:rPr lang="en-US"/>
                      <a:t>73%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7-A186-4A70-B3E9-A1735481AC51}"/>
                </c:ext>
              </c:extLst>
            </c:dLbl>
            <c:dLbl>
              <c:idx val="1"/>
              <c:tx>
                <c:rich>
                  <a:bodyPr/>
                  <a:lstStyle/>
                  <a:p>
                    <a:r>
                      <a:rPr lang="en-US"/>
                      <a:t>70%</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8-A186-4A70-B3E9-A1735481AC51}"/>
                </c:ext>
              </c:extLst>
            </c:dLbl>
            <c:dLbl>
              <c:idx val="2"/>
              <c:tx>
                <c:rich>
                  <a:bodyPr/>
                  <a:lstStyle/>
                  <a:p>
                    <a:r>
                      <a:rPr lang="en-US"/>
                      <a:t>84%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9-A186-4A70-B3E9-A1735481AC51}"/>
                </c:ext>
              </c:extLst>
            </c:dLbl>
            <c:dLbl>
              <c:idx val="3"/>
              <c:tx>
                <c:rich>
                  <a:bodyPr/>
                  <a:lstStyle/>
                  <a:p>
                    <a:r>
                      <a:rPr lang="en-US"/>
                      <a:t>89%</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A-A186-4A70-B3E9-A1735481AC51}"/>
                </c:ext>
              </c:extLst>
            </c:dLbl>
            <c:dLbl>
              <c:idx val="4"/>
              <c:tx>
                <c:rich>
                  <a:bodyPr/>
                  <a:lstStyle/>
                  <a:p>
                    <a:r>
                      <a:rPr lang="en-US"/>
                      <a:t>88%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B-A186-4A70-B3E9-A1735481AC51}"/>
                </c:ext>
              </c:extLst>
            </c:dLbl>
            <c:dLbl>
              <c:idx val="5"/>
              <c:tx>
                <c:rich>
                  <a:bodyPr/>
                  <a:lstStyle/>
                  <a:p>
                    <a:r>
                      <a:rPr lang="en-US"/>
                      <a:t>88%</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C-A186-4A70-B3E9-A1735481AC51}"/>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alkoholinkäytöstä?	</c:v>
                </c:pt>
                <c:pt idx="1">
                  <c:v>tupakka- ja nikotiinituotteiden käytöstä?</c:v>
                </c:pt>
                <c:pt idx="2">
                  <c:v>kannabiksen käytöstä?	</c:v>
                </c:pt>
                <c:pt idx="3">
                  <c:v>muiden huumausaineiden käytöstä?</c:v>
                </c:pt>
                <c:pt idx="4">
                  <c:v>lääkkeiden väärinkäytöstä?	</c:v>
                </c:pt>
                <c:pt idx="5">
                  <c:v>rahapelaamisesta?</c:v>
                </c:pt>
              </c:strCache>
            </c:strRef>
          </c:cat>
          <c:val>
            <c:numRef>
              <c:f>Sheet1!$E$2:$E$7</c:f>
              <c:numCache>
                <c:formatCode>General</c:formatCode>
                <c:ptCount val="6"/>
                <c:pt idx="0">
                  <c:v>0.73</c:v>
                </c:pt>
                <c:pt idx="1">
                  <c:v>0.7</c:v>
                </c:pt>
                <c:pt idx="2">
                  <c:v>0.84</c:v>
                </c:pt>
                <c:pt idx="3">
                  <c:v>0.89</c:v>
                </c:pt>
                <c:pt idx="4">
                  <c:v>0.88</c:v>
                </c:pt>
                <c:pt idx="5">
                  <c:v>0.88</c:v>
                </c:pt>
              </c:numCache>
            </c:numRef>
          </c:val>
          <c:extLst>
            <c:ext xmlns:c16="http://schemas.microsoft.com/office/drawing/2014/chart" uri="{C3380CC4-5D6E-409C-BE32-E72D297353CC}">
              <c16:uniqueId val="{0000000D-A186-4A70-B3E9-A1735481AC51}"/>
            </c:ext>
          </c:extLst>
        </c:ser>
        <c:ser>
          <c:idx val="2"/>
          <c:order val="2"/>
          <c:tx>
            <c:strRef>
              <c:f>Sheet1!$F$1</c:f>
              <c:strCache>
                <c:ptCount val="1"/>
                <c:pt idx="0">
                  <c:v>En osaa sanoa</c:v>
                </c:pt>
              </c:strCache>
            </c:strRef>
          </c:tx>
          <c:spPr>
            <a:solidFill>
              <a:srgbClr val="44A753"/>
            </a:solidFill>
            <a:ln>
              <a:solidFill>
                <a:srgbClr val="44A753"/>
              </a:solidFill>
            </a:ln>
          </c:spPr>
          <c:invertIfNegative val="0"/>
          <c:dLbls>
            <c:dLbl>
              <c:idx val="0"/>
              <c:tx>
                <c:rich>
                  <a:bodyPr/>
                  <a:lstStyle/>
                  <a:p>
                    <a:r>
                      <a:rPr lang="en-US"/>
                      <a:t>4%</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E-A186-4A70-B3E9-A1735481AC51}"/>
                </c:ext>
              </c:extLst>
            </c:dLbl>
            <c:dLbl>
              <c:idx val="1"/>
              <c:tx>
                <c:rich>
                  <a:bodyPr/>
                  <a:lstStyle/>
                  <a:p>
                    <a:r>
                      <a:rPr lang="en-US"/>
                      <a:t>3%</a:t>
                    </a:r>
                  </a:p>
                </c:rich>
              </c:tx>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0F-A186-4A70-B3E9-A1735481AC51}"/>
                </c:ext>
              </c:extLst>
            </c:dLbl>
            <c:dLbl>
              <c:idx val="2"/>
              <c:tx>
                <c:rich>
                  <a:bodyPr/>
                  <a:lstStyle/>
                  <a:p>
                    <a:pPr>
                      <a:defRPr sz="1400" smtId="4294967295">
                        <a:solidFill>
                          <a:schemeClr val="tx1"/>
                        </a:solidFill>
                        <a:latin typeface="Arial" pitchFamily="34" charset="0"/>
                      </a:defRPr>
                    </a:pPr>
                    <a:r>
                      <a:rPr lang="en-US" sz="1400">
                        <a:solidFill>
                          <a:schemeClr val="tx1"/>
                        </a:solidFill>
                      </a:rPr>
                      <a:t>1%</a:t>
                    </a:r>
                  </a:p>
                </c:rich>
              </c:tx>
              <c:spPr>
                <a:noFill/>
                <a:ln>
                  <a:noFill/>
                </a:ln>
                <a:effectLst/>
              </c:spPr>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0-A186-4A70-B3E9-A1735481AC51}"/>
                </c:ext>
              </c:extLst>
            </c:dLbl>
            <c:dLbl>
              <c:idx val="3"/>
              <c:tx>
                <c:rich>
                  <a:bodyPr/>
                  <a:lstStyle/>
                  <a:p>
                    <a:pPr>
                      <a:defRPr sz="1400" smtId="4294967295">
                        <a:solidFill>
                          <a:schemeClr val="tx1"/>
                        </a:solidFill>
                        <a:latin typeface="Arial" pitchFamily="34" charset="0"/>
                      </a:defRPr>
                    </a:pPr>
                    <a:r>
                      <a:rPr lang="en-US" sz="1400">
                        <a:solidFill>
                          <a:schemeClr val="tx1"/>
                        </a:solidFill>
                      </a:rPr>
                      <a:t>1%</a:t>
                    </a:r>
                  </a:p>
                </c:rich>
              </c:tx>
              <c:spPr>
                <a:noFill/>
                <a:ln>
                  <a:noFill/>
                </a:ln>
                <a:effectLst/>
              </c:spPr>
              <c:dLblPos val="ct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DataLabelsRange val="0"/>
                </c:ext>
                <c:ext xmlns:c16="http://schemas.microsoft.com/office/drawing/2014/chart" uri="{C3380CC4-5D6E-409C-BE32-E72D297353CC}">
                  <c16:uniqueId val="{00000011-A186-4A70-B3E9-A1735481AC51}"/>
                </c:ext>
              </c:extLst>
            </c:dLbl>
            <c:spPr>
              <a:noFill/>
              <a:ln>
                <a:noFill/>
              </a:ln>
              <a:effectLst/>
            </c:spPr>
            <c:txPr>
              <a:bodyPr/>
              <a:lstStyle/>
              <a:p>
                <a:pPr>
                  <a:defRPr sz="1400" smtId="4294967295">
                    <a:solidFill>
                      <a:srgbClr val="FFFFFF"/>
                    </a:solidFill>
                    <a:latin typeface="Arial" pitchFamily="34" charset="0"/>
                  </a:defRPr>
                </a:pPr>
                <a:endParaRPr lang="fi-FI"/>
              </a:p>
            </c:txPr>
            <c:showLegendKey val="0"/>
            <c:showVal val="0"/>
            <c:showCatName val="0"/>
            <c:showSerName val="0"/>
            <c:showPercent val="0"/>
            <c:showBubbleSize val="0"/>
            <c:extLst xmlns:m="http://schemas.openxmlformats.org/officeDocument/2006/math" xmlns:w="http://schemas.openxmlformats.org/wordprocessingml/2006/main" xmlns:wp="http://schemas.openxmlformats.org/drawingml/2006/wordprocessingDrawing" xmlns:a14="http://schemas.microsoft.com/office/drawing/2010/main">
              <c:ext xmlns:c15="http://schemas.microsoft.com/office/drawing/2012/chart" uri="{CE6537A1-D6FC-4f65-9D91-7224C49458BB}">
                <c15:showLeaderLines val="0"/>
              </c:ext>
            </c:extLst>
          </c:dLbls>
          <c:cat>
            <c:strRef>
              <c:f>Sheet1!$C$2:$C$7</c:f>
              <c:strCache>
                <c:ptCount val="6"/>
                <c:pt idx="0">
                  <c:v>alkoholinkäytöstä?	</c:v>
                </c:pt>
                <c:pt idx="1">
                  <c:v>tupakka- ja nikotiinituotteiden käytöstä?</c:v>
                </c:pt>
                <c:pt idx="2">
                  <c:v>kannabiksen käytöstä?	</c:v>
                </c:pt>
                <c:pt idx="3">
                  <c:v>muiden huumausaineiden käytöstä?</c:v>
                </c:pt>
                <c:pt idx="4">
                  <c:v>lääkkeiden väärinkäytöstä?	</c:v>
                </c:pt>
                <c:pt idx="5">
                  <c:v>rahapelaamisesta?</c:v>
                </c:pt>
              </c:strCache>
            </c:strRef>
          </c:cat>
          <c:val>
            <c:numRef>
              <c:f>Sheet1!$F$2:$F$7</c:f>
              <c:numCache>
                <c:formatCode>General</c:formatCode>
                <c:ptCount val="6"/>
                <c:pt idx="0">
                  <c:v>0.04</c:v>
                </c:pt>
                <c:pt idx="1">
                  <c:v>0.03</c:v>
                </c:pt>
                <c:pt idx="2">
                  <c:v>0.01</c:v>
                </c:pt>
                <c:pt idx="3">
                  <c:v>0.01</c:v>
                </c:pt>
                <c:pt idx="4">
                  <c:v>0</c:v>
                </c:pt>
                <c:pt idx="5">
                  <c:v>0</c:v>
                </c:pt>
              </c:numCache>
            </c:numRef>
          </c:val>
          <c:extLst>
            <c:ext xmlns:c16="http://schemas.microsoft.com/office/drawing/2014/chart" uri="{C3380CC4-5D6E-409C-BE32-E72D297353CC}">
              <c16:uniqueId val="{00000014-A186-4A70-B3E9-A1735481AC51}"/>
            </c:ext>
          </c:extLst>
        </c:ser>
        <c:dLbls>
          <c:showLegendKey val="0"/>
          <c:showVal val="0"/>
          <c:showCatName val="0"/>
          <c:showSerName val="0"/>
          <c:showPercent val="0"/>
          <c:showBubbleSize val="0"/>
        </c:dLbls>
        <c:gapWidth val="150"/>
        <c:overlap val="100"/>
        <c:axId val="67451136"/>
        <c:axId val="66437120"/>
      </c:barChart>
      <c:catAx>
        <c:axId val="67451136"/>
        <c:scaling>
          <c:orientation val="maxMin"/>
        </c:scaling>
        <c:delete val="0"/>
        <c:axPos val="l"/>
        <c:numFmt formatCode="General" sourceLinked="1"/>
        <c:majorTickMark val="out"/>
        <c:minorTickMark val="none"/>
        <c:tickLblPos val="low"/>
        <c:txPr>
          <a:bodyPr/>
          <a:lstStyle/>
          <a:p>
            <a:pPr>
              <a:defRPr sz="1400" smtId="4294967295">
                <a:solidFill>
                  <a:srgbClr val="666666"/>
                </a:solidFill>
                <a:latin typeface="Arial" pitchFamily="34" charset="0"/>
              </a:defRPr>
            </a:pPr>
            <a:endParaRPr lang="fi-FI"/>
          </a:p>
        </c:txPr>
        <c:crossAx val="66437120"/>
        <c:crosses val="autoZero"/>
        <c:auto val="0"/>
        <c:lblAlgn val="ctr"/>
        <c:lblOffset val="100"/>
        <c:noMultiLvlLbl val="0"/>
      </c:catAx>
      <c:valAx>
        <c:axId val="66437120"/>
        <c:scaling>
          <c:orientation val="minMax"/>
          <c:max val="1"/>
          <c:min val="0"/>
        </c:scaling>
        <c:delete val="0"/>
        <c:axPos val="t"/>
        <c:majorGridlines/>
        <c:numFmt formatCode="0%" sourceLinked="0"/>
        <c:majorTickMark val="out"/>
        <c:minorTickMark val="none"/>
        <c:tickLblPos val="high"/>
        <c:txPr>
          <a:bodyPr/>
          <a:lstStyle/>
          <a:p>
            <a:pPr>
              <a:defRPr sz="1400" smtId="4294967295">
                <a:solidFill>
                  <a:srgbClr val="666666"/>
                </a:solidFill>
                <a:latin typeface="Arial" pitchFamily="34" charset="0"/>
              </a:defRPr>
            </a:pPr>
            <a:endParaRPr lang="fi-FI"/>
          </a:p>
        </c:txPr>
        <c:crossAx val="67451136"/>
        <c:crosses val="autoZero"/>
        <c:crossBetween val="between"/>
      </c:valAx>
    </c:plotArea>
    <c:legend>
      <c:legendPos val="b"/>
      <c:overlay val="0"/>
      <c:txPr>
        <a:bodyPr/>
        <a:lstStyle/>
        <a:p>
          <a:pPr>
            <a:defRPr sz="1400" smtId="4294967295">
              <a:solidFill>
                <a:srgbClr val="333333"/>
              </a:solidFill>
              <a:latin typeface="Arial" pitchFamily="34" charset="0"/>
            </a:defRPr>
          </a:pPr>
          <a:endParaRPr lang="fi-FI"/>
        </a:p>
      </c:txPr>
    </c:legend>
    <c:plotVisOnly val="1"/>
    <c:dispBlanksAs val="zero"/>
    <c:showDLblsOverMax val="1"/>
  </c:chart>
  <c:txPr>
    <a:bodyPr/>
    <a:lstStyle/>
    <a:p>
      <a:pPr>
        <a:defRPr sz="1400" smtId="4294967295"/>
      </a:pPr>
      <a:endParaRPr lang="fi-FI"/>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rgbClr val="1D6052"/>
        </a:solidFill>
        <a:effectLst/>
      </p:bgPr>
    </p:bg>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09AC2ACC-6295-48EE-A1DE-6D39FD808B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2069" y="0"/>
            <a:ext cx="13424069" cy="6858000"/>
          </a:xfrm>
          <a:prstGeom prst="rect">
            <a:avLst/>
          </a:prstGeom>
        </p:spPr>
      </p:pic>
      <p:sp>
        <p:nvSpPr>
          <p:cNvPr id="2" name="Otsikko 1">
            <a:extLst>
              <a:ext uri="{FF2B5EF4-FFF2-40B4-BE49-F238E27FC236}">
                <a16:creationId xmlns:a16="http://schemas.microsoft.com/office/drawing/2014/main" id="{0046CA05-E602-46A7-950F-DF6EB9545F6B}"/>
              </a:ext>
            </a:extLst>
          </p:cNvPr>
          <p:cNvSpPr>
            <a:spLocks noGrp="1"/>
          </p:cNvSpPr>
          <p:nvPr>
            <p:ph type="ctrTitle"/>
          </p:nvPr>
        </p:nvSpPr>
        <p:spPr>
          <a:xfrm>
            <a:off x="1524000" y="1390649"/>
            <a:ext cx="4905375" cy="2119313"/>
          </a:xfrm>
        </p:spPr>
        <p:txBody>
          <a:bodyPr anchor="b">
            <a:normAutofit/>
          </a:bodyPr>
          <a:lstStyle>
            <a:lvl1pPr algn="ctr">
              <a:defRPr sz="4800">
                <a:latin typeface="Arial" panose="020B0604020202020204" pitchFamily="34" charset="0"/>
                <a:cs typeface="Arial" panose="020B0604020202020204" pitchFamily="34" charset="0"/>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6806AED2-95F3-45F0-B85B-3F249CCE0211}"/>
              </a:ext>
            </a:extLst>
          </p:cNvPr>
          <p:cNvSpPr>
            <a:spLocks noGrp="1"/>
          </p:cNvSpPr>
          <p:nvPr>
            <p:ph type="subTitle" idx="1"/>
          </p:nvPr>
        </p:nvSpPr>
        <p:spPr>
          <a:xfrm>
            <a:off x="1524000" y="3602038"/>
            <a:ext cx="4905375" cy="844305"/>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50A83A19-1823-4BA7-B9F5-2DAD328521AC}"/>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A6457FD2-E033-4C23-8A44-333BE2DED899}"/>
              </a:ext>
            </a:extLst>
          </p:cNvPr>
          <p:cNvSpPr>
            <a:spLocks noGrp="1"/>
          </p:cNvSpPr>
          <p:nvPr>
            <p:ph type="ftr" sz="quarter" idx="11"/>
          </p:nvPr>
        </p:nvSpPr>
        <p:spPr/>
        <p:txBody>
          <a:bodyPr/>
          <a:lstStyle/>
          <a:p>
            <a:endParaRPr lang="fi-FI"/>
          </a:p>
        </p:txBody>
      </p:sp>
      <p:pic>
        <p:nvPicPr>
          <p:cNvPr id="12" name="Kuva 11">
            <a:extLst>
              <a:ext uri="{FF2B5EF4-FFF2-40B4-BE49-F238E27FC236}">
                <a16:creationId xmlns:a16="http://schemas.microsoft.com/office/drawing/2014/main" id="{019C0436-F65C-436A-BF34-69A2CFAEF2B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52699" y="5084518"/>
            <a:ext cx="2847975" cy="1135307"/>
          </a:xfrm>
          <a:prstGeom prst="rect">
            <a:avLst/>
          </a:prstGeom>
        </p:spPr>
      </p:pic>
    </p:spTree>
    <p:extLst>
      <p:ext uri="{BB962C8B-B14F-4D97-AF65-F5344CB8AC3E}">
        <p14:creationId xmlns:p14="http://schemas.microsoft.com/office/powerpoint/2010/main" val="1285509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D621CE1-003F-49FC-B5F3-D61DDE906FA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7D6DB6CC-4D7A-4A94-9399-1BAAD108C55D}"/>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76EE839-CBFF-4E8E-BC12-B4A85F5E17A3}"/>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3C1F7A1A-20A0-45F8-A35B-904D40D897A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11D85A4-A6AB-4A87-8E57-12412E8B6C0D}"/>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4163869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E444AB67-098F-4766-9C72-1107433EF89B}"/>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E15D5D50-4621-4126-9F8F-5C3EC13FE21C}"/>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432EE52-F9B8-492A-86F8-F00F7D727716}"/>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481902E6-EA8A-415F-811D-28591D4F7E9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267712F-5280-41D1-8440-879E6E0F7ECB}"/>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4205286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727D35-6EBD-4295-80E0-955681992AED}"/>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04985CCA-7DBB-47CF-B308-FBB18170F630}"/>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4" name="Alatunnisteen paikkamerkki 3">
            <a:extLst>
              <a:ext uri="{FF2B5EF4-FFF2-40B4-BE49-F238E27FC236}">
                <a16:creationId xmlns:a16="http://schemas.microsoft.com/office/drawing/2014/main" id="{1FBF807D-BF0F-44C3-B314-5BFA27C195E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625E22B-1376-4FE1-8A6E-400FF1AE8ED9}"/>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670374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D2E4D42-F7B0-4FA8-89C5-6854CE5F41D5}"/>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A677C325-4B89-4904-9743-4D43B4F62435}"/>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E336D0B-21B6-4537-A269-1B70D1E0EFA7}"/>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4057599A-6FAE-4FFE-8846-39E4C1F4B36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B083FC4-4496-4B72-B3FC-CF904F67BF16}"/>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284773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88507C-8365-49BD-AD46-D7BB3492C498}"/>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5CEBA7E-2A3B-419A-82F8-48C6E7B09D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6158B19D-30EA-499F-9027-69AB9939444A}"/>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0A8A98C9-49DE-4B01-8BBF-B0B28F2E406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4A9DFB7-B3D0-46E9-82BB-832B99222AAE}"/>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87063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D531B60-3A16-4C9D-A2C5-87BDFD3306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CC346C98-E08E-4AA6-8749-C40E85AA33E1}"/>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5EC30FF-9906-420F-AAD8-4D1C14A3C966}"/>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777FDE0D-E2E6-4E85-899D-8895B1C54130}"/>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6" name="Alatunnisteen paikkamerkki 5">
            <a:extLst>
              <a:ext uri="{FF2B5EF4-FFF2-40B4-BE49-F238E27FC236}">
                <a16:creationId xmlns:a16="http://schemas.microsoft.com/office/drawing/2014/main" id="{D561364B-1C8F-40B1-AC6F-1907ABEA80B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0391E7A-A7F8-4900-9190-0B2AE6A6F6AD}"/>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488658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CF8469-9ED5-4F40-B80C-AA12EAC6A2EE}"/>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49B359BA-5272-4210-9AEB-CC9793705D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E284FFB-FCE6-4123-A83F-5EE35711B83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7DE8674-3550-47B8-B8A2-B24158F045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7488ADF4-8A4C-4F9F-A247-D5320B24F447}"/>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9D969D6-002B-434E-9F0C-3BDFB4324D69}"/>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8" name="Alatunnisteen paikkamerkki 7">
            <a:extLst>
              <a:ext uri="{FF2B5EF4-FFF2-40B4-BE49-F238E27FC236}">
                <a16:creationId xmlns:a16="http://schemas.microsoft.com/office/drawing/2014/main" id="{A5C7C909-AC5F-47C1-ADA5-B68B5C92C2C0}"/>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C4709791-32EE-4292-945F-2FD558B36A28}"/>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266558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2F3BD1-6733-4511-9670-21A5EABF9A9E}"/>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43EDA401-80DB-4018-9E53-722BEC60DC03}"/>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4" name="Alatunnisteen paikkamerkki 3">
            <a:extLst>
              <a:ext uri="{FF2B5EF4-FFF2-40B4-BE49-F238E27FC236}">
                <a16:creationId xmlns:a16="http://schemas.microsoft.com/office/drawing/2014/main" id="{DA38CF0F-E961-4DCB-B71B-F07B08E97ED8}"/>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69868FFB-39C3-4832-AB5F-E621ED483118}"/>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713514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926BF8BA-208E-4BF0-9C08-EE9BDAB1F244}"/>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3" name="Alatunnisteen paikkamerkki 2">
            <a:extLst>
              <a:ext uri="{FF2B5EF4-FFF2-40B4-BE49-F238E27FC236}">
                <a16:creationId xmlns:a16="http://schemas.microsoft.com/office/drawing/2014/main" id="{7CAD1E05-2210-461D-8A8C-1AFE5A7E88D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9D4E6E03-8DEC-4953-886E-EBDA592E3085}"/>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1549405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4E9F7B-5D97-4D9F-8959-82B83ABED19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C922588-3D1C-40CF-83CA-7ECD75C924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0086640E-F178-4C55-8045-2AC70AAB09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B6021CC1-C461-47D5-99F3-B16869D8B45F}"/>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6" name="Alatunnisteen paikkamerkki 5">
            <a:extLst>
              <a:ext uri="{FF2B5EF4-FFF2-40B4-BE49-F238E27FC236}">
                <a16:creationId xmlns:a16="http://schemas.microsoft.com/office/drawing/2014/main" id="{90C5CEA5-BC18-40A4-BAF6-BFD7B7B99DE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1ECDC0ED-BB7E-475D-8412-E97527680594}"/>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92584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3BC7E1-A55D-415C-93EB-5C2C83F9121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043834B0-EA7B-4B3B-AFEA-E20223C5F0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Tekstin paikkamerkki 3">
            <a:extLst>
              <a:ext uri="{FF2B5EF4-FFF2-40B4-BE49-F238E27FC236}">
                <a16:creationId xmlns:a16="http://schemas.microsoft.com/office/drawing/2014/main" id="{FE114F9C-81EA-434D-ACE6-3F2E534FB6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578E7B61-96E2-4B04-B620-8BBBF92BA11F}"/>
              </a:ext>
            </a:extLst>
          </p:cNvPr>
          <p:cNvSpPr>
            <a:spLocks noGrp="1"/>
          </p:cNvSpPr>
          <p:nvPr>
            <p:ph type="dt" sz="half" idx="10"/>
          </p:nvPr>
        </p:nvSpPr>
        <p:spPr/>
        <p:txBody>
          <a:bodyPr/>
          <a:lstStyle/>
          <a:p>
            <a:fld id="{777B558E-03E7-42B7-8228-0647BE49077F}" type="datetimeFigureOut">
              <a:rPr lang="fi-FI" smtClean="0"/>
              <a:t>18.12.2025</a:t>
            </a:fld>
            <a:endParaRPr lang="fi-FI"/>
          </a:p>
        </p:txBody>
      </p:sp>
      <p:sp>
        <p:nvSpPr>
          <p:cNvPr id="6" name="Alatunnisteen paikkamerkki 5">
            <a:extLst>
              <a:ext uri="{FF2B5EF4-FFF2-40B4-BE49-F238E27FC236}">
                <a16:creationId xmlns:a16="http://schemas.microsoft.com/office/drawing/2014/main" id="{8D8CB648-FC46-4F81-86F6-7847CDAEDAD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B8DA1B3-1C5C-473F-87D2-524D3FB0EA07}"/>
              </a:ext>
            </a:extLst>
          </p:cNvPr>
          <p:cNvSpPr>
            <a:spLocks noGrp="1"/>
          </p:cNvSpPr>
          <p:nvPr>
            <p:ph type="sldNum" sz="quarter" idx="12"/>
          </p:nvPr>
        </p:nvSpPr>
        <p:spPr/>
        <p:txBody>
          <a:bodyPr/>
          <a:lstStyle/>
          <a:p>
            <a:fld id="{1E22291E-787B-4136-9343-B766AFAA806C}" type="slidenum">
              <a:rPr lang="fi-FI" smtClean="0"/>
              <a:t>‹#›</a:t>
            </a:fld>
            <a:endParaRPr lang="fi-FI"/>
          </a:p>
        </p:txBody>
      </p:sp>
    </p:spTree>
    <p:extLst>
      <p:ext uri="{BB962C8B-B14F-4D97-AF65-F5344CB8AC3E}">
        <p14:creationId xmlns:p14="http://schemas.microsoft.com/office/powerpoint/2010/main" val="3812548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FAC101E-067C-47A0-BADC-6D17BEC33A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FE2D4D95-60BE-4BFF-8180-256455A1A6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a:extLst>
              <a:ext uri="{FF2B5EF4-FFF2-40B4-BE49-F238E27FC236}">
                <a16:creationId xmlns:a16="http://schemas.microsoft.com/office/drawing/2014/main" id="{13438AE2-6D41-41DC-AF96-C8E05B7CCD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B558E-03E7-42B7-8228-0647BE49077F}" type="datetimeFigureOut">
              <a:rPr lang="fi-FI" smtClean="0"/>
              <a:t>18.12.2025</a:t>
            </a:fld>
            <a:endParaRPr lang="fi-FI"/>
          </a:p>
        </p:txBody>
      </p:sp>
      <p:sp>
        <p:nvSpPr>
          <p:cNvPr id="5" name="Alatunnisteen paikkamerkki 4">
            <a:extLst>
              <a:ext uri="{FF2B5EF4-FFF2-40B4-BE49-F238E27FC236}">
                <a16:creationId xmlns:a16="http://schemas.microsoft.com/office/drawing/2014/main" id="{87386FC5-E80D-4D4C-A914-E2F4C82E2A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400522C4-384A-47F9-BCE1-83453301A9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22291E-787B-4136-9343-B766AFAA806C}" type="slidenum">
              <a:rPr lang="fi-FI" smtClean="0"/>
              <a:t>‹#›</a:t>
            </a:fld>
            <a:endParaRPr lang="fi-FI"/>
          </a:p>
        </p:txBody>
      </p:sp>
      <p:pic>
        <p:nvPicPr>
          <p:cNvPr id="7" name="Kuva 6">
            <a:extLst>
              <a:ext uri="{FF2B5EF4-FFF2-40B4-BE49-F238E27FC236}">
                <a16:creationId xmlns:a16="http://schemas.microsoft.com/office/drawing/2014/main" id="{9F68E13C-DB1E-4EE7-81B0-6EBD5D9B937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028232" y="5983705"/>
            <a:ext cx="2163769" cy="862557"/>
          </a:xfrm>
          <a:prstGeom prst="rect">
            <a:avLst/>
          </a:prstGeom>
        </p:spPr>
      </p:pic>
    </p:spTree>
    <p:extLst>
      <p:ext uri="{BB962C8B-B14F-4D97-AF65-F5344CB8AC3E}">
        <p14:creationId xmlns:p14="http://schemas.microsoft.com/office/powerpoint/2010/main" val="378211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87E40941-2514-8F60-99B4-8A70BDEA8DF4}"/>
              </a:ext>
            </a:extLst>
          </p:cNvPr>
          <p:cNvSpPr>
            <a:spLocks noGrp="1"/>
          </p:cNvSpPr>
          <p:nvPr>
            <p:ph type="ctrTitle"/>
          </p:nvPr>
        </p:nvSpPr>
        <p:spPr>
          <a:xfrm>
            <a:off x="1046747" y="2670007"/>
            <a:ext cx="5795211" cy="2119313"/>
          </a:xfrm>
        </p:spPr>
        <p:txBody>
          <a:bodyPr>
            <a:normAutofit fontScale="90000"/>
          </a:bodyPr>
          <a:lstStyle/>
          <a:p>
            <a:r>
              <a:rPr lang="fi-FI" sz="3900" b="1" i="0" u="none" dirty="0">
                <a:solidFill>
                  <a:schemeClr val="bg1"/>
                </a:solidFill>
                <a:latin typeface="Arial"/>
              </a:rPr>
              <a:t>Varsinais- </a:t>
            </a:r>
            <a:r>
              <a:rPr lang="fi-FI" sz="3900" b="1" i="0" u="none">
                <a:solidFill>
                  <a:schemeClr val="bg1"/>
                </a:solidFill>
                <a:latin typeface="Arial"/>
              </a:rPr>
              <a:t>Suomen päihdetilannekysely </a:t>
            </a:r>
            <a:r>
              <a:rPr lang="fi-FI" sz="3900" b="1" i="0" u="none" dirty="0">
                <a:solidFill>
                  <a:schemeClr val="bg1"/>
                </a:solidFill>
                <a:latin typeface="Arial"/>
              </a:rPr>
              <a:t>2023</a:t>
            </a:r>
            <a:br>
              <a:rPr lang="fi-FI" sz="3900" b="1" i="0" u="none" dirty="0">
                <a:solidFill>
                  <a:schemeClr val="bg1"/>
                </a:solidFill>
                <a:latin typeface="Arial"/>
              </a:rPr>
            </a:br>
            <a:r>
              <a:rPr lang="fi-FI" sz="3900" b="1" i="0" u="none" dirty="0">
                <a:solidFill>
                  <a:schemeClr val="bg1"/>
                </a:solidFill>
                <a:latin typeface="Arial"/>
              </a:rPr>
              <a:t> </a:t>
            </a:r>
            <a:br>
              <a:rPr lang="fi-FI" sz="4800" b="1" i="0" u="none" dirty="0">
                <a:solidFill>
                  <a:schemeClr val="bg1"/>
                </a:solidFill>
                <a:latin typeface="Arial"/>
              </a:rPr>
            </a:br>
            <a:r>
              <a:rPr lang="fi-FI" sz="2800" b="1" i="0" u="none" dirty="0">
                <a:solidFill>
                  <a:schemeClr val="bg1"/>
                </a:solidFill>
                <a:latin typeface="Arial"/>
              </a:rPr>
              <a:t>Naantali /</a:t>
            </a:r>
            <a:r>
              <a:rPr lang="fi-FI" sz="4800" b="1" i="0" u="none" dirty="0">
                <a:solidFill>
                  <a:schemeClr val="bg1"/>
                </a:solidFill>
                <a:latin typeface="Arial"/>
              </a:rPr>
              <a:t> </a:t>
            </a:r>
            <a:r>
              <a:rPr lang="fi-FI" sz="2800" b="1" i="0" u="none" dirty="0">
                <a:solidFill>
                  <a:schemeClr val="bg1"/>
                </a:solidFill>
                <a:latin typeface="Arial"/>
              </a:rPr>
              <a:t>Nuoret 13-18v.</a:t>
            </a:r>
            <a:br>
              <a:rPr lang="fi-FI" sz="4800" b="1" i="0" u="none" dirty="0">
                <a:solidFill>
                  <a:schemeClr val="bg1"/>
                </a:solidFill>
                <a:latin typeface="Arial"/>
              </a:rPr>
            </a:br>
            <a:endParaRPr lang="fi-FI" dirty="0">
              <a:solidFill>
                <a:schemeClr val="bg1"/>
              </a:solidFill>
            </a:endParaRPr>
          </a:p>
        </p:txBody>
      </p:sp>
    </p:spTree>
    <p:extLst>
      <p:ext uri="{BB962C8B-B14F-4D97-AF65-F5344CB8AC3E}">
        <p14:creationId xmlns:p14="http://schemas.microsoft.com/office/powerpoint/2010/main" val="1863375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ew shape"/>
          <p:cNvSpPr/>
          <p:nvPr/>
        </p:nvSpPr>
        <p:spPr>
          <a:xfrm>
            <a:off x="254000" y="332656"/>
            <a:ext cx="11684000" cy="21336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lIns="0" tIns="0" rIns="0" bIns="0" rtlCol="0" anchor="t">
            <a:spAutoFit/>
          </a:bodyPr>
          <a:lstStyle/>
          <a:p>
            <a:pPr algn="l"/>
            <a:r>
              <a:rPr sz="1400" b="1" i="0" u="none" dirty="0" err="1">
                <a:solidFill>
                  <a:srgbClr val="333333"/>
                </a:solidFill>
                <a:latin typeface="Arial"/>
              </a:rPr>
              <a:t>Vastaajien</a:t>
            </a:r>
            <a:r>
              <a:rPr sz="1400" b="1" i="0" u="none" dirty="0">
                <a:solidFill>
                  <a:srgbClr val="333333"/>
                </a:solidFill>
                <a:latin typeface="Arial"/>
              </a:rPr>
              <a:t> </a:t>
            </a:r>
            <a:r>
              <a:rPr sz="1400" b="1" i="0" u="none" dirty="0" err="1">
                <a:solidFill>
                  <a:srgbClr val="333333"/>
                </a:solidFill>
                <a:latin typeface="Arial"/>
              </a:rPr>
              <a:t>määrä</a:t>
            </a:r>
            <a:r>
              <a:rPr sz="1400" b="1" i="0" u="none" dirty="0">
                <a:solidFill>
                  <a:srgbClr val="333333"/>
                </a:solidFill>
                <a:latin typeface="Arial"/>
              </a:rPr>
              <a:t>: 141</a:t>
            </a:r>
          </a:p>
        </p:txBody>
      </p:sp>
      <p:graphicFrame>
        <p:nvGraphicFramePr>
          <p:cNvPr id="4" name="ChartObject"/>
          <p:cNvGraphicFramePr/>
          <p:nvPr/>
        </p:nvGraphicFramePr>
        <p:xfrm>
          <a:off x="191344" y="620688"/>
          <a:ext cx="5832649" cy="22682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Object">
            <a:extLst>
              <a:ext uri="{FF2B5EF4-FFF2-40B4-BE49-F238E27FC236}">
                <a16:creationId xmlns:a16="http://schemas.microsoft.com/office/drawing/2014/main" id="{1814A501-9056-0943-BF88-0FF7403D9939}"/>
              </a:ext>
            </a:extLst>
          </p:cNvPr>
          <p:cNvGraphicFramePr/>
          <p:nvPr/>
        </p:nvGraphicFramePr>
        <p:xfrm>
          <a:off x="6168008" y="683679"/>
          <a:ext cx="5328592" cy="22682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Object">
            <a:extLst>
              <a:ext uri="{FF2B5EF4-FFF2-40B4-BE49-F238E27FC236}">
                <a16:creationId xmlns:a16="http://schemas.microsoft.com/office/drawing/2014/main" id="{A0F0E250-8684-542A-148A-E305EC37012D}"/>
              </a:ext>
            </a:extLst>
          </p:cNvPr>
          <p:cNvGraphicFramePr/>
          <p:nvPr>
            <p:extLst>
              <p:ext uri="{D42A27DB-BD31-4B8C-83A1-F6EECF244321}">
                <p14:modId xmlns:p14="http://schemas.microsoft.com/office/powerpoint/2010/main" val="4019036862"/>
              </p:ext>
            </p:extLst>
          </p:nvPr>
        </p:nvGraphicFramePr>
        <p:xfrm>
          <a:off x="226170" y="3026603"/>
          <a:ext cx="11314608" cy="313789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678511" y="222369"/>
            <a:ext cx="5030525"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Käytetäänkö</a:t>
            </a:r>
            <a:r>
              <a:rPr sz="1400" b="1" i="0" u="none" dirty="0">
                <a:latin typeface="Arial" pitchFamily="34" charset="0"/>
              </a:rPr>
              <a:t> </a:t>
            </a:r>
            <a:r>
              <a:rPr sz="1400" b="1" i="0" u="none" dirty="0" err="1">
                <a:latin typeface="Arial" pitchFamily="34" charset="0"/>
              </a:rPr>
              <a:t>asuinkunnassasi</a:t>
            </a:r>
            <a:r>
              <a:rPr sz="1400" b="1" i="0" u="none" dirty="0">
                <a:latin typeface="Arial" pitchFamily="34" charset="0"/>
              </a:rPr>
              <a:t> / </a:t>
            </a:r>
            <a:r>
              <a:rPr sz="1400" b="1" i="0" u="none" dirty="0" err="1">
                <a:latin typeface="Arial" pitchFamily="34" charset="0"/>
              </a:rPr>
              <a:t>siellä</a:t>
            </a:r>
            <a:r>
              <a:rPr sz="1400" b="1" i="0" u="none" dirty="0">
                <a:latin typeface="Arial" pitchFamily="34" charset="0"/>
              </a:rPr>
              <a:t> </a:t>
            </a:r>
            <a:r>
              <a:rPr sz="1400" b="1" i="0" u="none" dirty="0" err="1">
                <a:latin typeface="Arial" pitchFamily="34" charset="0"/>
              </a:rPr>
              <a:t>missä</a:t>
            </a:r>
            <a:r>
              <a:rPr sz="1400" b="1" i="0" u="none" dirty="0">
                <a:latin typeface="Arial" pitchFamily="34" charset="0"/>
              </a:rPr>
              <a:t> </a:t>
            </a:r>
            <a:r>
              <a:rPr sz="1400" b="1" i="0" u="none" dirty="0" err="1">
                <a:latin typeface="Arial" pitchFamily="34" charset="0"/>
              </a:rPr>
              <a:t>asut</a:t>
            </a:r>
            <a:r>
              <a:rPr sz="1400" b="1" i="0" u="none" dirty="0">
                <a:latin typeface="Arial" pitchFamily="34" charset="0"/>
              </a:rPr>
              <a:t> </a:t>
            </a:r>
            <a:r>
              <a:rPr sz="1400" b="1" i="0" u="none" dirty="0" err="1">
                <a:latin typeface="Arial" pitchFamily="34" charset="0"/>
              </a:rPr>
              <a:t>mielestäsi</a:t>
            </a:r>
            <a:r>
              <a:rPr sz="1400" b="1" i="0" u="none" dirty="0">
                <a:latin typeface="Arial" pitchFamily="34" charset="0"/>
              </a:rPr>
              <a:t> </a:t>
            </a:r>
            <a:r>
              <a:rPr sz="1400" b="1" i="0" u="none" dirty="0" err="1">
                <a:latin typeface="Arial" pitchFamily="34" charset="0"/>
              </a:rPr>
              <a:t>liikaa</a:t>
            </a:r>
            <a:r>
              <a:rPr sz="1400" b="1" i="0" u="none" dirty="0">
                <a:latin typeface="Arial" pitchFamily="34" charset="0"/>
              </a:rPr>
              <a:t>…?</a:t>
            </a:r>
          </a:p>
        </p:txBody>
      </p:sp>
      <p:graphicFrame>
        <p:nvGraphicFramePr>
          <p:cNvPr id="4" name="ChartObject"/>
          <p:cNvGraphicFramePr/>
          <p:nvPr>
            <p:extLst>
              <p:ext uri="{D42A27DB-BD31-4B8C-83A1-F6EECF244321}">
                <p14:modId xmlns:p14="http://schemas.microsoft.com/office/powerpoint/2010/main" val="3651222255"/>
              </p:ext>
            </p:extLst>
          </p:nvPr>
        </p:nvGraphicFramePr>
        <p:xfrm>
          <a:off x="-407414" y="860653"/>
          <a:ext cx="6376947" cy="5004544"/>
        </p:xfrm>
        <a:graphic>
          <a:graphicData uri="http://schemas.openxmlformats.org/drawingml/2006/chart">
            <c:chart xmlns:c="http://schemas.openxmlformats.org/drawingml/2006/chart" xmlns:r="http://schemas.openxmlformats.org/officeDocument/2006/relationships" r:id="rId2"/>
          </a:graphicData>
        </a:graphic>
      </p:graphicFrame>
      <p:sp>
        <p:nvSpPr>
          <p:cNvPr id="14" name="New shape">
            <a:extLst>
              <a:ext uri="{FF2B5EF4-FFF2-40B4-BE49-F238E27FC236}">
                <a16:creationId xmlns:a16="http://schemas.microsoft.com/office/drawing/2014/main" id="{6D6DAAB9-DA71-7E03-1896-247B6F33F189}"/>
              </a:ext>
            </a:extLst>
          </p:cNvPr>
          <p:cNvSpPr/>
          <p:nvPr/>
        </p:nvSpPr>
        <p:spPr>
          <a:xfrm>
            <a:off x="6415234" y="222369"/>
            <a:ext cx="5098255"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nähnyt</a:t>
            </a:r>
            <a:r>
              <a:rPr sz="1400" b="1" i="0" u="none" dirty="0">
                <a:latin typeface="Arial" pitchFamily="34" charset="0"/>
              </a:rPr>
              <a:t>, </a:t>
            </a:r>
            <a:r>
              <a:rPr sz="1400" b="1" i="0" u="none" dirty="0" err="1">
                <a:latin typeface="Arial" pitchFamily="34" charset="0"/>
              </a:rPr>
              <a:t>että</a:t>
            </a:r>
            <a:r>
              <a:rPr sz="1400" b="1" i="0" u="none" dirty="0">
                <a:latin typeface="Arial" pitchFamily="34" charset="0"/>
              </a:rPr>
              <a:t> </a:t>
            </a:r>
            <a:r>
              <a:rPr sz="1400" b="1" i="0" u="none" dirty="0" err="1">
                <a:latin typeface="Arial" pitchFamily="34" charset="0"/>
              </a:rPr>
              <a:t>alaikäiset</a:t>
            </a:r>
            <a:r>
              <a:rPr sz="1400" b="1" i="0" u="none" dirty="0">
                <a:latin typeface="Arial" pitchFamily="34" charset="0"/>
              </a:rPr>
              <a:t> </a:t>
            </a:r>
            <a:r>
              <a:rPr sz="1400" b="1" i="0" u="none" dirty="0" err="1">
                <a:latin typeface="Arial" pitchFamily="34" charset="0"/>
              </a:rPr>
              <a:t>olisivat</a:t>
            </a:r>
            <a:r>
              <a:rPr sz="1400" b="1" i="0" u="none" dirty="0">
                <a:latin typeface="Arial" pitchFamily="34" charset="0"/>
              </a:rPr>
              <a:t> </a:t>
            </a:r>
            <a:r>
              <a:rPr sz="1400" b="1" i="0" u="none" dirty="0" err="1">
                <a:latin typeface="Arial" pitchFamily="34" charset="0"/>
              </a:rPr>
              <a:t>asuinkunnassasi</a:t>
            </a:r>
            <a:r>
              <a:rPr sz="1400" b="1" i="0" u="none" dirty="0">
                <a:latin typeface="Arial" pitchFamily="34" charset="0"/>
              </a:rPr>
              <a:t> </a:t>
            </a:r>
            <a:r>
              <a:rPr sz="1400" b="1" i="0" u="none" dirty="0" err="1">
                <a:latin typeface="Arial" pitchFamily="34" charset="0"/>
              </a:rPr>
              <a:t>käyttäneet</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endParaRPr sz="1400" b="1" i="0" u="none" dirty="0">
              <a:latin typeface="Arial" pitchFamily="34" charset="0"/>
            </a:endParaRPr>
          </a:p>
        </p:txBody>
      </p:sp>
      <p:graphicFrame>
        <p:nvGraphicFramePr>
          <p:cNvPr id="15" name="ChartObject">
            <a:extLst>
              <a:ext uri="{FF2B5EF4-FFF2-40B4-BE49-F238E27FC236}">
                <a16:creationId xmlns:a16="http://schemas.microsoft.com/office/drawing/2014/main" id="{72581F4B-39E2-1A8A-29A9-319F94ECF379}"/>
              </a:ext>
            </a:extLst>
          </p:cNvPr>
          <p:cNvGraphicFramePr/>
          <p:nvPr>
            <p:extLst>
              <p:ext uri="{D42A27DB-BD31-4B8C-83A1-F6EECF244321}">
                <p14:modId xmlns:p14="http://schemas.microsoft.com/office/powerpoint/2010/main" val="496073287"/>
              </p:ext>
            </p:extLst>
          </p:nvPr>
        </p:nvGraphicFramePr>
        <p:xfrm>
          <a:off x="5969533" y="785197"/>
          <a:ext cx="6003584" cy="5080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6571432" y="555137"/>
            <a:ext cx="5389783"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pelännyt</a:t>
            </a:r>
            <a:r>
              <a:rPr sz="1400" b="1" i="0" u="none" dirty="0">
                <a:latin typeface="Arial" pitchFamily="34" charset="0"/>
              </a:rPr>
              <a:t> </a:t>
            </a:r>
            <a:r>
              <a:rPr sz="1400" b="1" i="0" u="none" dirty="0" err="1">
                <a:latin typeface="Arial" pitchFamily="34" charset="0"/>
              </a:rPr>
              <a:t>kadulla</a:t>
            </a:r>
            <a:r>
              <a:rPr sz="1400" b="1" i="0" u="none" dirty="0">
                <a:latin typeface="Arial" pitchFamily="34" charset="0"/>
              </a:rPr>
              <a:t> tai </a:t>
            </a:r>
            <a:r>
              <a:rPr sz="1400" b="1" i="0" u="none" dirty="0" err="1">
                <a:latin typeface="Arial" pitchFamily="34" charset="0"/>
              </a:rPr>
              <a:t>muulla</a:t>
            </a:r>
            <a:r>
              <a:rPr sz="1400" b="1" i="0" u="none" dirty="0">
                <a:latin typeface="Arial" pitchFamily="34" charset="0"/>
              </a:rPr>
              <a:t> </a:t>
            </a:r>
            <a:r>
              <a:rPr sz="1400" b="1" i="0" u="none" dirty="0" err="1">
                <a:latin typeface="Arial" pitchFamily="34" charset="0"/>
              </a:rPr>
              <a:t>julkisella</a:t>
            </a:r>
            <a:r>
              <a:rPr sz="1400" b="1" i="0" u="none" dirty="0">
                <a:latin typeface="Arial" pitchFamily="34" charset="0"/>
              </a:rPr>
              <a:t> </a:t>
            </a:r>
            <a:r>
              <a:rPr sz="1400" b="1" i="0" u="none" dirty="0" err="1">
                <a:latin typeface="Arial" pitchFamily="34" charset="0"/>
              </a:rPr>
              <a:t>paikalla</a:t>
            </a:r>
            <a:r>
              <a:rPr sz="1400" b="1" i="0" u="none" dirty="0">
                <a:latin typeface="Arial" pitchFamily="34" charset="0"/>
              </a:rPr>
              <a:t> </a:t>
            </a:r>
            <a:r>
              <a:rPr sz="1400" b="1" i="0" u="none" dirty="0" err="1">
                <a:latin typeface="Arial" pitchFamily="34" charset="0"/>
              </a:rPr>
              <a:t>kohtaamiasi</a:t>
            </a:r>
            <a:r>
              <a:rPr sz="1400" b="1" i="0" u="none" dirty="0">
                <a:latin typeface="Arial" pitchFamily="34" charset="0"/>
              </a:rPr>
              <a:t> </a:t>
            </a:r>
            <a:r>
              <a:rPr sz="1400" b="1" i="0" u="none" dirty="0" err="1">
                <a:latin typeface="Arial" pitchFamily="34" charset="0"/>
              </a:rPr>
              <a:t>päihtyneitä</a:t>
            </a:r>
            <a:r>
              <a:rPr sz="1400" b="1" i="0" u="none" dirty="0">
                <a:latin typeface="Arial" pitchFamily="34" charset="0"/>
              </a:rPr>
              <a:t> </a:t>
            </a:r>
            <a:r>
              <a:rPr sz="1400" b="1" i="0" u="none" dirty="0" err="1">
                <a:latin typeface="Arial" pitchFamily="34" charset="0"/>
              </a:rPr>
              <a:t>henkilöitä</a:t>
            </a:r>
            <a:r>
              <a:rPr sz="1400" b="1" i="0" u="none" dirty="0">
                <a:latin typeface="Arial" pitchFamily="34" charset="0"/>
              </a:rPr>
              <a:t>?</a:t>
            </a:r>
          </a:p>
        </p:txBody>
      </p:sp>
      <p:graphicFrame>
        <p:nvGraphicFramePr>
          <p:cNvPr id="4" name="ChartObject"/>
          <p:cNvGraphicFramePr/>
          <p:nvPr>
            <p:extLst>
              <p:ext uri="{D42A27DB-BD31-4B8C-83A1-F6EECF244321}">
                <p14:modId xmlns:p14="http://schemas.microsoft.com/office/powerpoint/2010/main" val="3634022521"/>
              </p:ext>
            </p:extLst>
          </p:nvPr>
        </p:nvGraphicFramePr>
        <p:xfrm>
          <a:off x="5774835" y="1334312"/>
          <a:ext cx="6186379" cy="1760736"/>
        </p:xfrm>
        <a:graphic>
          <a:graphicData uri="http://schemas.openxmlformats.org/drawingml/2006/chart">
            <c:chart xmlns:c="http://schemas.openxmlformats.org/drawingml/2006/chart" xmlns:r="http://schemas.openxmlformats.org/officeDocument/2006/relationships" r:id="rId2"/>
          </a:graphicData>
        </a:graphic>
      </p:graphicFrame>
      <p:sp>
        <p:nvSpPr>
          <p:cNvPr id="6" name="New shape">
            <a:extLst>
              <a:ext uri="{FF2B5EF4-FFF2-40B4-BE49-F238E27FC236}">
                <a16:creationId xmlns:a16="http://schemas.microsoft.com/office/drawing/2014/main" id="{519C3B8A-3398-1DD5-FEEE-A96CF5252683}"/>
              </a:ext>
            </a:extLst>
          </p:cNvPr>
          <p:cNvSpPr/>
          <p:nvPr/>
        </p:nvSpPr>
        <p:spPr>
          <a:xfrm>
            <a:off x="6571432" y="3149351"/>
            <a:ext cx="5389782" cy="6463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a:latin typeface="Arial" pitchFamily="34" charset="0"/>
              </a:rPr>
              <a:t>Onko </a:t>
            </a:r>
            <a:r>
              <a:rPr sz="1400" b="1" i="0" u="none" dirty="0" err="1">
                <a:latin typeface="Arial" pitchFamily="34" charset="0"/>
              </a:rPr>
              <a:t>päihtynyt</a:t>
            </a:r>
            <a:r>
              <a:rPr sz="1400" b="1" i="0" u="none" dirty="0">
                <a:latin typeface="Arial" pitchFamily="34" charset="0"/>
              </a:rPr>
              <a:t> </a:t>
            </a:r>
            <a:r>
              <a:rPr sz="1400" b="1" i="0" u="none" dirty="0" err="1">
                <a:latin typeface="Arial" pitchFamily="34" charset="0"/>
              </a:rPr>
              <a:t>henkilö</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ahdistellut</a:t>
            </a:r>
            <a:r>
              <a:rPr sz="1400" b="1" i="0" u="none" dirty="0">
                <a:latin typeface="Arial" pitchFamily="34" charset="0"/>
              </a:rPr>
              <a:t> tai </a:t>
            </a:r>
            <a:r>
              <a:rPr sz="1400" b="1" i="0" u="none" dirty="0" err="1">
                <a:latin typeface="Arial" pitchFamily="34" charset="0"/>
              </a:rPr>
              <a:t>häirinnyt</a:t>
            </a:r>
            <a:r>
              <a:rPr sz="1400" b="1" i="0" u="none" dirty="0">
                <a:latin typeface="Arial" pitchFamily="34" charset="0"/>
              </a:rPr>
              <a:t> </a:t>
            </a:r>
            <a:r>
              <a:rPr sz="1400" b="1" i="0" u="none" dirty="0" err="1">
                <a:latin typeface="Arial" pitchFamily="34" charset="0"/>
              </a:rPr>
              <a:t>sinua</a:t>
            </a:r>
            <a:r>
              <a:rPr sz="1400" b="1" i="0" u="none" dirty="0">
                <a:latin typeface="Arial" pitchFamily="34" charset="0"/>
              </a:rPr>
              <a:t> </a:t>
            </a:r>
            <a:r>
              <a:rPr sz="1400" b="1" i="0" u="none" dirty="0" err="1">
                <a:latin typeface="Arial" pitchFamily="34" charset="0"/>
              </a:rPr>
              <a:t>kadulla</a:t>
            </a:r>
            <a:r>
              <a:rPr sz="1400" b="1" i="0" u="none" dirty="0">
                <a:latin typeface="Arial" pitchFamily="34" charset="0"/>
              </a:rPr>
              <a:t> tai </a:t>
            </a:r>
            <a:r>
              <a:rPr sz="1400" b="1" i="0" u="none" dirty="0" err="1">
                <a:latin typeface="Arial" pitchFamily="34" charset="0"/>
              </a:rPr>
              <a:t>muulla</a:t>
            </a:r>
            <a:r>
              <a:rPr sz="1400" b="1" i="0" u="none" dirty="0">
                <a:latin typeface="Arial" pitchFamily="34" charset="0"/>
              </a:rPr>
              <a:t> </a:t>
            </a:r>
            <a:r>
              <a:rPr sz="1400" b="1" i="0" u="none" dirty="0" err="1">
                <a:latin typeface="Arial" pitchFamily="34" charset="0"/>
              </a:rPr>
              <a:t>julkisella</a:t>
            </a:r>
            <a:r>
              <a:rPr sz="1400" b="1" i="0" u="none" dirty="0">
                <a:latin typeface="Arial" pitchFamily="34" charset="0"/>
              </a:rPr>
              <a:t> </a:t>
            </a:r>
            <a:r>
              <a:rPr sz="1400" b="1" i="0" u="none" dirty="0" err="1">
                <a:latin typeface="Arial" pitchFamily="34" charset="0"/>
              </a:rPr>
              <a:t>paikalla</a:t>
            </a:r>
            <a:r>
              <a:rPr sz="1400" b="1" i="0" u="none" dirty="0">
                <a:latin typeface="Arial" pitchFamily="34" charset="0"/>
              </a:rPr>
              <a:t>?</a:t>
            </a:r>
          </a:p>
        </p:txBody>
      </p:sp>
      <p:graphicFrame>
        <p:nvGraphicFramePr>
          <p:cNvPr id="7" name="ChartObject">
            <a:extLst>
              <a:ext uri="{FF2B5EF4-FFF2-40B4-BE49-F238E27FC236}">
                <a16:creationId xmlns:a16="http://schemas.microsoft.com/office/drawing/2014/main" id="{27335350-7B7C-24EF-3D54-53171D449012}"/>
              </a:ext>
            </a:extLst>
          </p:cNvPr>
          <p:cNvGraphicFramePr/>
          <p:nvPr>
            <p:extLst>
              <p:ext uri="{D42A27DB-BD31-4B8C-83A1-F6EECF244321}">
                <p14:modId xmlns:p14="http://schemas.microsoft.com/office/powerpoint/2010/main" val="2571589604"/>
              </p:ext>
            </p:extLst>
          </p:nvPr>
        </p:nvGraphicFramePr>
        <p:xfrm>
          <a:off x="5691985" y="3849985"/>
          <a:ext cx="6371513" cy="1872208"/>
        </p:xfrm>
        <a:graphic>
          <a:graphicData uri="http://schemas.openxmlformats.org/drawingml/2006/chart">
            <c:chart xmlns:c="http://schemas.openxmlformats.org/drawingml/2006/chart" xmlns:r="http://schemas.openxmlformats.org/officeDocument/2006/relationships" r:id="rId3"/>
          </a:graphicData>
        </a:graphic>
      </p:graphicFrame>
      <p:sp>
        <p:nvSpPr>
          <p:cNvPr id="8" name="New shape">
            <a:extLst>
              <a:ext uri="{FF2B5EF4-FFF2-40B4-BE49-F238E27FC236}">
                <a16:creationId xmlns:a16="http://schemas.microsoft.com/office/drawing/2014/main" id="{937FE035-2DBE-1EB1-2161-0D9C730AD53D}"/>
              </a:ext>
            </a:extLst>
          </p:cNvPr>
          <p:cNvSpPr/>
          <p:nvPr/>
        </p:nvSpPr>
        <p:spPr>
          <a:xfrm>
            <a:off x="754840" y="555137"/>
            <a:ext cx="5517085" cy="430887"/>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nähnyt</a:t>
            </a:r>
            <a:r>
              <a:rPr sz="1400" b="1" i="0" u="none" dirty="0">
                <a:latin typeface="Arial" pitchFamily="34" charset="0"/>
              </a:rPr>
              <a:t>, </a:t>
            </a:r>
            <a:r>
              <a:rPr sz="1400" b="1" i="0" u="none" dirty="0" err="1">
                <a:latin typeface="Arial" pitchFamily="34" charset="0"/>
              </a:rPr>
              <a:t>että</a:t>
            </a:r>
            <a:r>
              <a:rPr sz="1400" b="1" i="0" u="none" dirty="0">
                <a:latin typeface="Arial" pitchFamily="34" charset="0"/>
              </a:rPr>
              <a:t> </a:t>
            </a:r>
            <a:r>
              <a:rPr sz="1400" b="1" i="0" u="none" dirty="0" err="1">
                <a:latin typeface="Arial" pitchFamily="34" charset="0"/>
              </a:rPr>
              <a:t>joku</a:t>
            </a:r>
            <a:r>
              <a:rPr sz="1400" b="1" i="0" u="none" dirty="0">
                <a:latin typeface="Arial" pitchFamily="34" charset="0"/>
              </a:rPr>
              <a:t> </a:t>
            </a:r>
            <a:r>
              <a:rPr sz="1400" b="1" i="0" u="none" dirty="0" err="1">
                <a:latin typeface="Arial" pitchFamily="34" charset="0"/>
              </a:rPr>
              <a:t>asuinkunnassasi</a:t>
            </a:r>
            <a:r>
              <a:rPr sz="1400" b="1" i="0" u="none" dirty="0">
                <a:latin typeface="Arial" pitchFamily="34" charset="0"/>
              </a:rPr>
              <a:t> </a:t>
            </a:r>
            <a:r>
              <a:rPr sz="1400" b="1" i="0" u="none" dirty="0" err="1">
                <a:latin typeface="Arial" pitchFamily="34" charset="0"/>
              </a:rPr>
              <a:t>olisi</a:t>
            </a:r>
            <a:r>
              <a:rPr sz="1400" b="1" i="0" u="none" dirty="0">
                <a:latin typeface="Arial" pitchFamily="34" charset="0"/>
              </a:rPr>
              <a:t> </a:t>
            </a:r>
            <a:r>
              <a:rPr sz="1400" b="1" i="0" u="none" dirty="0" err="1">
                <a:latin typeface="Arial" pitchFamily="34" charset="0"/>
              </a:rPr>
              <a:t>hankkinut</a:t>
            </a:r>
            <a:r>
              <a:rPr sz="1400" b="1" i="0" u="none" dirty="0">
                <a:latin typeface="Arial" pitchFamily="34" charset="0"/>
              </a:rPr>
              <a:t> </a:t>
            </a:r>
            <a:r>
              <a:rPr sz="1400" b="1" i="0" u="none" dirty="0" err="1">
                <a:latin typeface="Arial" pitchFamily="34" charset="0"/>
              </a:rPr>
              <a:t>alaikäisille</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endParaRPr sz="1400" b="1" i="0" u="none" dirty="0">
              <a:latin typeface="Arial" pitchFamily="34" charset="0"/>
            </a:endParaRPr>
          </a:p>
        </p:txBody>
      </p:sp>
      <p:graphicFrame>
        <p:nvGraphicFramePr>
          <p:cNvPr id="9" name="ChartObject">
            <a:extLst>
              <a:ext uri="{FF2B5EF4-FFF2-40B4-BE49-F238E27FC236}">
                <a16:creationId xmlns:a16="http://schemas.microsoft.com/office/drawing/2014/main" id="{5AE21667-1591-CAF3-6653-24C769574CC7}"/>
              </a:ext>
            </a:extLst>
          </p:cNvPr>
          <p:cNvGraphicFramePr/>
          <p:nvPr>
            <p:extLst>
              <p:ext uri="{D42A27DB-BD31-4B8C-83A1-F6EECF244321}">
                <p14:modId xmlns:p14="http://schemas.microsoft.com/office/powerpoint/2010/main" val="1168671037"/>
              </p:ext>
            </p:extLst>
          </p:nvPr>
        </p:nvGraphicFramePr>
        <p:xfrm>
          <a:off x="128501" y="1334312"/>
          <a:ext cx="5967499" cy="4903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687333" y="296361"/>
            <a:ext cx="5044543" cy="6463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ollut</a:t>
            </a:r>
            <a:r>
              <a:rPr sz="1400" b="1" i="0" u="none" dirty="0">
                <a:latin typeface="Arial" pitchFamily="34" charset="0"/>
              </a:rPr>
              <a:t> </a:t>
            </a:r>
            <a:r>
              <a:rPr sz="1400" b="1" i="0" u="none" dirty="0" err="1">
                <a:latin typeface="Arial" pitchFamily="34" charset="0"/>
              </a:rPr>
              <a:t>huolissasi</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sinulle</a:t>
            </a:r>
            <a:r>
              <a:rPr sz="1400" b="1" i="0" u="none" dirty="0">
                <a:latin typeface="Arial" pitchFamily="34" charset="0"/>
              </a:rPr>
              <a:t> </a:t>
            </a:r>
            <a:r>
              <a:rPr sz="1400" b="1" i="0" u="none" dirty="0" err="1">
                <a:latin typeface="Arial" pitchFamily="34" charset="0"/>
              </a:rPr>
              <a:t>läheisen</a:t>
            </a:r>
            <a:r>
              <a:rPr sz="1400" b="1" i="0" u="none" dirty="0">
                <a:latin typeface="Arial" pitchFamily="34" charset="0"/>
              </a:rPr>
              <a:t> </a:t>
            </a:r>
            <a:r>
              <a:rPr sz="1400" b="1" i="0" u="none" dirty="0" err="1">
                <a:latin typeface="Arial" pitchFamily="34" charset="0"/>
              </a:rPr>
              <a:t>ihmisen</a:t>
            </a:r>
            <a:r>
              <a:rPr sz="1400" b="1" i="0" u="none" dirty="0">
                <a:latin typeface="Arial" pitchFamily="34" charset="0"/>
              </a:rPr>
              <a:t> (</a:t>
            </a:r>
            <a:r>
              <a:rPr sz="1400" b="1" i="0" u="none" dirty="0" err="1">
                <a:latin typeface="Arial" pitchFamily="34" charset="0"/>
              </a:rPr>
              <a:t>esim</a:t>
            </a:r>
            <a:r>
              <a:rPr sz="1400" b="1" i="0" u="none" dirty="0">
                <a:latin typeface="Arial" pitchFamily="34" charset="0"/>
              </a:rPr>
              <a:t>. </a:t>
            </a:r>
            <a:r>
              <a:rPr sz="1400" b="1" i="0" u="none" dirty="0" err="1">
                <a:latin typeface="Arial" pitchFamily="34" charset="0"/>
              </a:rPr>
              <a:t>äidin</a:t>
            </a:r>
            <a:r>
              <a:rPr sz="1400" b="1" i="0" u="none" dirty="0">
                <a:latin typeface="Arial" pitchFamily="34" charset="0"/>
              </a:rPr>
              <a:t>, </a:t>
            </a:r>
            <a:r>
              <a:rPr sz="1400" b="1" i="0" u="none" dirty="0" err="1">
                <a:latin typeface="Arial" pitchFamily="34" charset="0"/>
              </a:rPr>
              <a:t>isän</a:t>
            </a:r>
            <a:r>
              <a:rPr sz="1400" b="1" i="0" u="none" dirty="0">
                <a:latin typeface="Arial" pitchFamily="34" charset="0"/>
              </a:rPr>
              <a:t>, </a:t>
            </a:r>
            <a:r>
              <a:rPr sz="1400" b="1" i="0" u="none" dirty="0" err="1">
                <a:latin typeface="Arial" pitchFamily="34" charset="0"/>
              </a:rPr>
              <a:t>isovanhempien</a:t>
            </a:r>
            <a:r>
              <a:rPr sz="1400" b="1" i="0" u="none" dirty="0">
                <a:latin typeface="Arial" pitchFamily="34" charset="0"/>
              </a:rPr>
              <a:t>, </a:t>
            </a:r>
            <a:r>
              <a:rPr sz="1400" b="1" i="0" u="none" dirty="0" err="1">
                <a:latin typeface="Arial" pitchFamily="34" charset="0"/>
              </a:rPr>
              <a:t>sisarusten</a:t>
            </a:r>
            <a:r>
              <a:rPr sz="1400" b="1" i="0" u="none" dirty="0">
                <a:latin typeface="Arial" pitchFamily="34" charset="0"/>
              </a:rPr>
              <a:t>, </a:t>
            </a:r>
            <a:r>
              <a:rPr sz="1400" b="1" i="0" u="none" dirty="0" err="1">
                <a:latin typeface="Arial" pitchFamily="34" charset="0"/>
              </a:rPr>
              <a:t>kavereiden</a:t>
            </a:r>
            <a:r>
              <a:rPr sz="1400" b="1" i="0" u="none" dirty="0">
                <a:latin typeface="Arial" pitchFamily="34" charset="0"/>
              </a:rPr>
              <a:t>)</a:t>
            </a:r>
          </a:p>
        </p:txBody>
      </p:sp>
      <p:graphicFrame>
        <p:nvGraphicFramePr>
          <p:cNvPr id="4" name="ChartObject"/>
          <p:cNvGraphicFramePr/>
          <p:nvPr>
            <p:extLst>
              <p:ext uri="{D42A27DB-BD31-4B8C-83A1-F6EECF244321}">
                <p14:modId xmlns:p14="http://schemas.microsoft.com/office/powerpoint/2010/main" val="369185402"/>
              </p:ext>
            </p:extLst>
          </p:nvPr>
        </p:nvGraphicFramePr>
        <p:xfrm>
          <a:off x="148439" y="1175540"/>
          <a:ext cx="5851374" cy="4942962"/>
        </p:xfrm>
        <a:graphic>
          <a:graphicData uri="http://schemas.openxmlformats.org/drawingml/2006/chart">
            <c:chart xmlns:c="http://schemas.openxmlformats.org/drawingml/2006/chart" xmlns:r="http://schemas.openxmlformats.org/officeDocument/2006/relationships" r:id="rId2"/>
          </a:graphicData>
        </a:graphic>
      </p:graphicFrame>
      <p:sp>
        <p:nvSpPr>
          <p:cNvPr id="12" name="New shape">
            <a:extLst>
              <a:ext uri="{FF2B5EF4-FFF2-40B4-BE49-F238E27FC236}">
                <a16:creationId xmlns:a16="http://schemas.microsoft.com/office/drawing/2014/main" id="{D72001A1-0E38-F76E-5B11-0AF41269C7C8}"/>
              </a:ext>
            </a:extLst>
          </p:cNvPr>
          <p:cNvSpPr/>
          <p:nvPr/>
        </p:nvSpPr>
        <p:spPr>
          <a:xfrm>
            <a:off x="6460126" y="296360"/>
            <a:ext cx="5405866" cy="64633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400" b="1" i="0" u="none" dirty="0">
                <a:latin typeface="Arial" pitchFamily="34" charset="0"/>
              </a:rPr>
              <a:t>Onko </a:t>
            </a:r>
            <a:r>
              <a:rPr sz="1400" b="1" i="0" u="none" dirty="0" err="1">
                <a:latin typeface="Arial" pitchFamily="34" charset="0"/>
              </a:rPr>
              <a:t>sinulta</a:t>
            </a:r>
            <a:r>
              <a:rPr sz="1400" b="1" i="0" u="none" dirty="0">
                <a:latin typeface="Arial" pitchFamily="34" charset="0"/>
              </a:rPr>
              <a:t> </a:t>
            </a:r>
            <a:r>
              <a:rPr sz="1400" b="1" i="0" u="none" dirty="0" err="1">
                <a:latin typeface="Arial" pitchFamily="34" charset="0"/>
              </a:rPr>
              <a:t>viimeisen</a:t>
            </a:r>
            <a:r>
              <a:rPr sz="1400" b="1" i="0" u="none" dirty="0">
                <a:latin typeface="Arial" pitchFamily="34" charset="0"/>
              </a:rPr>
              <a:t> 12 </a:t>
            </a:r>
            <a:r>
              <a:rPr sz="1400" b="1" i="0" u="none" dirty="0" err="1">
                <a:latin typeface="Arial" pitchFamily="34" charset="0"/>
              </a:rPr>
              <a:t>kuukauden</a:t>
            </a:r>
            <a:r>
              <a:rPr sz="1400" b="1" i="0" u="none" dirty="0">
                <a:latin typeface="Arial" pitchFamily="34" charset="0"/>
              </a:rPr>
              <a:t> </a:t>
            </a:r>
            <a:r>
              <a:rPr sz="1400" b="1" i="0" u="none" dirty="0" err="1">
                <a:latin typeface="Arial" pitchFamily="34" charset="0"/>
              </a:rPr>
              <a:t>aikana</a:t>
            </a:r>
            <a:r>
              <a:rPr sz="1400" b="1" i="0" u="none" dirty="0">
                <a:latin typeface="Arial" pitchFamily="34" charset="0"/>
              </a:rPr>
              <a:t> </a:t>
            </a:r>
            <a:r>
              <a:rPr sz="1400" b="1" i="0" u="none" dirty="0" err="1">
                <a:latin typeface="Arial" pitchFamily="34" charset="0"/>
              </a:rPr>
              <a:t>joku</a:t>
            </a:r>
            <a:r>
              <a:rPr sz="1400" b="1" i="0" u="none" dirty="0">
                <a:latin typeface="Arial" pitchFamily="34" charset="0"/>
              </a:rPr>
              <a:t> </a:t>
            </a:r>
            <a:r>
              <a:rPr sz="1400" b="1" i="0" u="none" dirty="0" err="1">
                <a:latin typeface="Arial" pitchFamily="34" charset="0"/>
              </a:rPr>
              <a:t>kodin</a:t>
            </a:r>
            <a:r>
              <a:rPr sz="1400" b="1" i="0" u="none" dirty="0">
                <a:latin typeface="Arial" pitchFamily="34" charset="0"/>
              </a:rPr>
              <a:t> </a:t>
            </a:r>
            <a:r>
              <a:rPr sz="1400" b="1" i="0" u="none" dirty="0" err="1">
                <a:latin typeface="Arial" pitchFamily="34" charset="0"/>
              </a:rPr>
              <a:t>ulkopuolinen</a:t>
            </a:r>
            <a:r>
              <a:rPr sz="1400" b="1" i="0" u="none" dirty="0">
                <a:latin typeface="Arial" pitchFamily="34" charset="0"/>
              </a:rPr>
              <a:t> </a:t>
            </a:r>
            <a:r>
              <a:rPr sz="1400" b="1" i="0" u="none" dirty="0" err="1">
                <a:latin typeface="Arial" pitchFamily="34" charset="0"/>
              </a:rPr>
              <a:t>aikuinen</a:t>
            </a:r>
            <a:r>
              <a:rPr sz="1400" b="1" i="0" u="none" dirty="0">
                <a:latin typeface="Arial" pitchFamily="34" charset="0"/>
              </a:rPr>
              <a:t> (</a:t>
            </a:r>
            <a:r>
              <a:rPr sz="1400" b="1" i="0" u="none" dirty="0" err="1">
                <a:latin typeface="Arial" pitchFamily="34" charset="0"/>
              </a:rPr>
              <a:t>esim</a:t>
            </a:r>
            <a:r>
              <a:rPr sz="1400" b="1" i="0" u="none" dirty="0">
                <a:latin typeface="Arial" pitchFamily="34" charset="0"/>
              </a:rPr>
              <a:t>. </a:t>
            </a:r>
            <a:r>
              <a:rPr sz="1400" b="1" i="0" u="none" dirty="0" err="1">
                <a:latin typeface="Arial" pitchFamily="34" charset="0"/>
              </a:rPr>
              <a:t>opettaja</a:t>
            </a:r>
            <a:r>
              <a:rPr sz="1400" b="1" i="0" u="none" dirty="0">
                <a:latin typeface="Arial" pitchFamily="34" charset="0"/>
              </a:rPr>
              <a:t>, </a:t>
            </a:r>
            <a:r>
              <a:rPr sz="1400" b="1" i="0" u="none" dirty="0" err="1">
                <a:latin typeface="Arial" pitchFamily="34" charset="0"/>
              </a:rPr>
              <a:t>terveydenhoitaja</a:t>
            </a:r>
            <a:r>
              <a:rPr sz="1400" b="1" i="0" u="none" dirty="0">
                <a:latin typeface="Arial" pitchFamily="34" charset="0"/>
              </a:rPr>
              <a:t>, </a:t>
            </a:r>
            <a:r>
              <a:rPr sz="1400" b="1" i="0" u="none" dirty="0" err="1">
                <a:latin typeface="Arial" pitchFamily="34" charset="0"/>
              </a:rPr>
              <a:t>nuorisotyöntekijä</a:t>
            </a:r>
            <a:r>
              <a:rPr sz="1400" b="1" i="0" u="none" dirty="0">
                <a:latin typeface="Arial" pitchFamily="34" charset="0"/>
              </a:rPr>
              <a:t>) </a:t>
            </a:r>
            <a:r>
              <a:rPr sz="1400" b="1" i="0" u="none" dirty="0" err="1">
                <a:latin typeface="Arial" pitchFamily="34" charset="0"/>
              </a:rPr>
              <a:t>kysynyt</a:t>
            </a:r>
            <a:r>
              <a:rPr sz="1400" b="1" i="0" u="none" dirty="0">
                <a:latin typeface="Arial" pitchFamily="34" charset="0"/>
              </a:rPr>
              <a:t>, </a:t>
            </a:r>
            <a:r>
              <a:rPr sz="1400" b="1" i="0" u="none" dirty="0" err="1">
                <a:latin typeface="Arial" pitchFamily="34" charset="0"/>
              </a:rPr>
              <a:t>oletko</a:t>
            </a:r>
            <a:r>
              <a:rPr sz="1400" b="1" i="0" u="none" dirty="0">
                <a:latin typeface="Arial" pitchFamily="34" charset="0"/>
              </a:rPr>
              <a:t> </a:t>
            </a:r>
            <a:r>
              <a:rPr sz="1400" b="1" i="0" u="none" dirty="0" err="1">
                <a:latin typeface="Arial" pitchFamily="34" charset="0"/>
              </a:rPr>
              <a:t>joskus</a:t>
            </a:r>
            <a:r>
              <a:rPr sz="1400" b="1" i="0" u="none" dirty="0">
                <a:latin typeface="Arial" pitchFamily="34" charset="0"/>
              </a:rPr>
              <a:t> </a:t>
            </a:r>
            <a:r>
              <a:rPr sz="1400" b="1" i="0" u="none" dirty="0" err="1">
                <a:latin typeface="Arial" pitchFamily="34" charset="0"/>
              </a:rPr>
              <a:t>kokeillut</a:t>
            </a:r>
            <a:r>
              <a:rPr sz="1400" b="1" i="0" u="none" dirty="0">
                <a:latin typeface="Arial" pitchFamily="34" charset="0"/>
              </a:rPr>
              <a:t> tai </a:t>
            </a:r>
            <a:r>
              <a:rPr sz="1400" b="1" i="0" u="none" dirty="0" err="1">
                <a:latin typeface="Arial" pitchFamily="34" charset="0"/>
              </a:rPr>
              <a:t>käyttänyt</a:t>
            </a:r>
            <a:endParaRPr sz="1400" b="1" i="0" u="none" dirty="0">
              <a:latin typeface="Arial" pitchFamily="34" charset="0"/>
            </a:endParaRPr>
          </a:p>
        </p:txBody>
      </p:sp>
      <p:graphicFrame>
        <p:nvGraphicFramePr>
          <p:cNvPr id="13" name="ChartObject">
            <a:extLst>
              <a:ext uri="{FF2B5EF4-FFF2-40B4-BE49-F238E27FC236}">
                <a16:creationId xmlns:a16="http://schemas.microsoft.com/office/drawing/2014/main" id="{7B11358D-CB13-5174-A4DB-D8787611CFDB}"/>
              </a:ext>
            </a:extLst>
          </p:cNvPr>
          <p:cNvGraphicFramePr/>
          <p:nvPr>
            <p:extLst>
              <p:ext uri="{D42A27DB-BD31-4B8C-83A1-F6EECF244321}">
                <p14:modId xmlns:p14="http://schemas.microsoft.com/office/powerpoint/2010/main" val="1589194947"/>
              </p:ext>
            </p:extLst>
          </p:nvPr>
        </p:nvGraphicFramePr>
        <p:xfrm>
          <a:off x="5778114" y="1233518"/>
          <a:ext cx="6265447" cy="498931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693471" y="504488"/>
            <a:ext cx="3774201" cy="243840"/>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600" b="1" i="0" u="none" dirty="0" err="1">
                <a:latin typeface="Arial" pitchFamily="34" charset="0"/>
              </a:rPr>
              <a:t>Tiedätkö</a:t>
            </a:r>
            <a:r>
              <a:rPr sz="1600" b="1" i="0" u="none" dirty="0">
                <a:latin typeface="Arial" pitchFamily="34" charset="0"/>
              </a:rPr>
              <a:t> </a:t>
            </a:r>
            <a:r>
              <a:rPr sz="1600" b="1" i="0" u="none" dirty="0" err="1">
                <a:latin typeface="Arial" pitchFamily="34" charset="0"/>
              </a:rPr>
              <a:t>mistä</a:t>
            </a:r>
            <a:r>
              <a:rPr sz="1600" b="1" i="0" u="none" dirty="0">
                <a:latin typeface="Arial" pitchFamily="34" charset="0"/>
              </a:rPr>
              <a:t> </a:t>
            </a:r>
            <a:r>
              <a:rPr sz="1600" b="1" i="0" u="none" dirty="0" err="1">
                <a:latin typeface="Arial" pitchFamily="34" charset="0"/>
              </a:rPr>
              <a:t>saat</a:t>
            </a:r>
            <a:r>
              <a:rPr sz="1600" b="1" i="0" u="none" dirty="0">
                <a:latin typeface="Arial" pitchFamily="34" charset="0"/>
              </a:rPr>
              <a:t> </a:t>
            </a:r>
            <a:r>
              <a:rPr sz="1600" b="1" i="0" u="none" dirty="0" err="1">
                <a:latin typeface="Arial" pitchFamily="34" charset="0"/>
              </a:rPr>
              <a:t>luotettavaa</a:t>
            </a:r>
            <a:r>
              <a:rPr sz="1600" b="1" i="0" u="none" dirty="0">
                <a:latin typeface="Arial" pitchFamily="34" charset="0"/>
              </a:rPr>
              <a:t> </a:t>
            </a:r>
            <a:r>
              <a:rPr sz="1600" b="1" i="0" u="none" dirty="0" err="1">
                <a:latin typeface="Arial" pitchFamily="34" charset="0"/>
              </a:rPr>
              <a:t>tietoa</a:t>
            </a:r>
            <a:endParaRPr sz="1600" b="1" i="0" u="none" dirty="0">
              <a:latin typeface="Arial" pitchFamily="34" charset="0"/>
            </a:endParaRPr>
          </a:p>
        </p:txBody>
      </p:sp>
      <p:graphicFrame>
        <p:nvGraphicFramePr>
          <p:cNvPr id="4" name="ChartObject"/>
          <p:cNvGraphicFramePr/>
          <p:nvPr>
            <p:extLst>
              <p:ext uri="{D42A27DB-BD31-4B8C-83A1-F6EECF244321}">
                <p14:modId xmlns:p14="http://schemas.microsoft.com/office/powerpoint/2010/main" val="3857852091"/>
              </p:ext>
            </p:extLst>
          </p:nvPr>
        </p:nvGraphicFramePr>
        <p:xfrm>
          <a:off x="122737" y="940216"/>
          <a:ext cx="5885301" cy="5073957"/>
        </p:xfrm>
        <a:graphic>
          <a:graphicData uri="http://schemas.openxmlformats.org/drawingml/2006/chart">
            <c:chart xmlns:c="http://schemas.openxmlformats.org/drawingml/2006/chart" xmlns:r="http://schemas.openxmlformats.org/officeDocument/2006/relationships" r:id="rId2"/>
          </a:graphicData>
        </a:graphic>
      </p:graphicFrame>
      <p:sp>
        <p:nvSpPr>
          <p:cNvPr id="10" name="New shape">
            <a:extLst>
              <a:ext uri="{FF2B5EF4-FFF2-40B4-BE49-F238E27FC236}">
                <a16:creationId xmlns:a16="http://schemas.microsoft.com/office/drawing/2014/main" id="{109A2E78-F106-2C91-A8ED-396F6A67A30B}"/>
              </a:ext>
            </a:extLst>
          </p:cNvPr>
          <p:cNvSpPr/>
          <p:nvPr/>
        </p:nvSpPr>
        <p:spPr>
          <a:xfrm>
            <a:off x="6474442" y="504488"/>
            <a:ext cx="4473810" cy="246221"/>
          </a:xfrm>
          <a:prstGeom prst="rect">
            <a:avLst/>
          </a:prstGeom>
          <a:noFill/>
          <a:ln>
            <a:noFill/>
          </a:ln>
        </p:spPr>
        <p:style>
          <a:lnRef idx="2">
            <a:schemeClr val="accent1">
              <a:shade val="50000"/>
            </a:schemeClr>
          </a:lnRef>
          <a:fillRef idx="1">
            <a:schemeClr val="accent1"/>
          </a:fillRef>
          <a:effectRef idx="0">
            <a:schemeClr val="accent1"/>
          </a:effectRef>
          <a:fontRef idx="minor">
            <a:srgbClr val="333333"/>
          </a:fontRef>
        </p:style>
        <p:txBody>
          <a:bodyPr wrap="square" lIns="0" tIns="0" rIns="0" bIns="0" rtlCol="0" anchor="t">
            <a:spAutoFit/>
          </a:bodyPr>
          <a:lstStyle/>
          <a:p>
            <a:r>
              <a:rPr sz="1600" b="1" i="0" u="none" dirty="0" err="1">
                <a:latin typeface="Arial" pitchFamily="34" charset="0"/>
              </a:rPr>
              <a:t>Tiedätkö</a:t>
            </a:r>
            <a:r>
              <a:rPr sz="1600" b="1" i="0" u="none" dirty="0">
                <a:latin typeface="Arial" pitchFamily="34" charset="0"/>
              </a:rPr>
              <a:t> </a:t>
            </a:r>
            <a:r>
              <a:rPr sz="1600" b="1" i="0" u="none" dirty="0" err="1">
                <a:latin typeface="Arial" pitchFamily="34" charset="0"/>
              </a:rPr>
              <a:t>mistä</a:t>
            </a:r>
            <a:r>
              <a:rPr sz="1600" b="1" i="0" u="none" dirty="0">
                <a:latin typeface="Arial" pitchFamily="34" charset="0"/>
              </a:rPr>
              <a:t> </a:t>
            </a:r>
            <a:r>
              <a:rPr sz="1600" b="1" i="0" u="none" dirty="0" err="1">
                <a:latin typeface="Arial" pitchFamily="34" charset="0"/>
              </a:rPr>
              <a:t>ikäisesi</a:t>
            </a:r>
            <a:r>
              <a:rPr sz="1600" b="1" i="0" u="none" dirty="0">
                <a:latin typeface="Arial" pitchFamily="34" charset="0"/>
              </a:rPr>
              <a:t> </a:t>
            </a:r>
            <a:r>
              <a:rPr sz="1600" b="1" i="0" u="none" dirty="0" err="1">
                <a:latin typeface="Arial" pitchFamily="34" charset="0"/>
              </a:rPr>
              <a:t>saa</a:t>
            </a:r>
            <a:r>
              <a:rPr sz="1600" b="1" i="0" u="none" dirty="0">
                <a:latin typeface="Arial" pitchFamily="34" charset="0"/>
              </a:rPr>
              <a:t> </a:t>
            </a:r>
            <a:r>
              <a:rPr sz="1600" b="1" i="0" u="none" dirty="0" err="1">
                <a:latin typeface="Arial" pitchFamily="34" charset="0"/>
              </a:rPr>
              <a:t>apua</a:t>
            </a:r>
            <a:r>
              <a:rPr sz="1600" b="1" i="0" u="none" dirty="0">
                <a:latin typeface="Arial" pitchFamily="34" charset="0"/>
              </a:rPr>
              <a:t> tai </a:t>
            </a:r>
            <a:r>
              <a:rPr sz="1600" b="1" i="0" u="none" dirty="0" err="1">
                <a:latin typeface="Arial" pitchFamily="34" charset="0"/>
              </a:rPr>
              <a:t>tukea</a:t>
            </a:r>
            <a:endParaRPr sz="1600" b="1" i="0" u="none" dirty="0">
              <a:latin typeface="Arial" pitchFamily="34" charset="0"/>
            </a:endParaRPr>
          </a:p>
        </p:txBody>
      </p:sp>
      <p:graphicFrame>
        <p:nvGraphicFramePr>
          <p:cNvPr id="11" name="ChartObject">
            <a:extLst>
              <a:ext uri="{FF2B5EF4-FFF2-40B4-BE49-F238E27FC236}">
                <a16:creationId xmlns:a16="http://schemas.microsoft.com/office/drawing/2014/main" id="{16D31285-A246-B06B-9C85-4F35E053882C}"/>
              </a:ext>
            </a:extLst>
          </p:cNvPr>
          <p:cNvGraphicFramePr/>
          <p:nvPr>
            <p:extLst>
              <p:ext uri="{D42A27DB-BD31-4B8C-83A1-F6EECF244321}">
                <p14:modId xmlns:p14="http://schemas.microsoft.com/office/powerpoint/2010/main" val="3936352992"/>
              </p:ext>
            </p:extLst>
          </p:nvPr>
        </p:nvGraphicFramePr>
        <p:xfrm>
          <a:off x="5915986" y="894709"/>
          <a:ext cx="6153277" cy="511946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BF7C84FD-B07C-82B3-9FD9-705A26B2A15A}"/>
              </a:ext>
            </a:extLst>
          </p:cNvPr>
          <p:cNvSpPr txBox="1"/>
          <p:nvPr/>
        </p:nvSpPr>
        <p:spPr>
          <a:xfrm>
            <a:off x="164094" y="361549"/>
            <a:ext cx="11200871" cy="738664"/>
          </a:xfrm>
          <a:prstGeom prst="rect">
            <a:avLst/>
          </a:prstGeom>
          <a:noFill/>
        </p:spPr>
        <p:txBody>
          <a:bodyPr wrap="square">
            <a:spAutoFit/>
          </a:bodyPr>
          <a:lstStyle/>
          <a:p>
            <a:r>
              <a:rPr lang="en-US" sz="1400" b="1" dirty="0" err="1">
                <a:solidFill>
                  <a:srgbClr val="333333"/>
                </a:solidFill>
                <a:effectLst/>
                <a:latin typeface="Arial" panose="020B0604020202020204" pitchFamily="34" charset="0"/>
                <a:ea typeface="Arial" panose="020B0604020202020204" pitchFamily="34" charset="0"/>
              </a:rPr>
              <a:t>Mitä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asuinpaikassasi</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kannattaisi</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tehdä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että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lapset</a:t>
            </a:r>
            <a:r>
              <a:rPr lang="en-US" sz="1400" b="1" dirty="0">
                <a:solidFill>
                  <a:srgbClr val="333333"/>
                </a:solidFill>
                <a:effectLst/>
                <a:latin typeface="Arial" panose="020B0604020202020204" pitchFamily="34" charset="0"/>
                <a:ea typeface="Arial" panose="020B0604020202020204" pitchFamily="34" charset="0"/>
              </a:rPr>
              <a:t> ja </a:t>
            </a:r>
            <a:r>
              <a:rPr lang="en-US" sz="1400" b="1" dirty="0" err="1">
                <a:solidFill>
                  <a:srgbClr val="333333"/>
                </a:solidFill>
                <a:effectLst/>
                <a:latin typeface="Arial" panose="020B0604020202020204" pitchFamily="34" charset="0"/>
                <a:ea typeface="Arial" panose="020B0604020202020204" pitchFamily="34" charset="0"/>
              </a:rPr>
              <a:t>nuoret</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eivät</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kokeilisi</a:t>
            </a:r>
            <a:r>
              <a:rPr lang="en-US" sz="1400" b="1" dirty="0">
                <a:solidFill>
                  <a:srgbClr val="333333"/>
                </a:solidFill>
                <a:effectLst/>
                <a:latin typeface="Arial" panose="020B0604020202020204" pitchFamily="34" charset="0"/>
                <a:ea typeface="Arial" panose="020B0604020202020204" pitchFamily="34" charset="0"/>
              </a:rPr>
              <a:t> tai </a:t>
            </a:r>
            <a:r>
              <a:rPr lang="en-US" sz="1400" b="1" dirty="0" err="1">
                <a:solidFill>
                  <a:srgbClr val="333333"/>
                </a:solidFill>
                <a:effectLst/>
                <a:latin typeface="Arial" panose="020B0604020202020204" pitchFamily="34" charset="0"/>
                <a:ea typeface="Arial" panose="020B0604020202020204" pitchFamily="34" charset="0"/>
              </a:rPr>
              <a:t>alkaisi</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käyttää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alkoholia</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tupakka</a:t>
            </a:r>
            <a:r>
              <a:rPr lang="en-US" sz="1400" b="1" dirty="0">
                <a:solidFill>
                  <a:srgbClr val="333333"/>
                </a:solidFill>
                <a:effectLst/>
                <a:latin typeface="Arial" panose="020B0604020202020204" pitchFamily="34" charset="0"/>
                <a:ea typeface="Arial" panose="020B0604020202020204" pitchFamily="34" charset="0"/>
              </a:rPr>
              <a:t>- ja </a:t>
            </a:r>
            <a:r>
              <a:rPr lang="en-US" sz="1400" b="1" dirty="0" err="1">
                <a:solidFill>
                  <a:srgbClr val="333333"/>
                </a:solidFill>
                <a:effectLst/>
                <a:latin typeface="Arial" panose="020B0604020202020204" pitchFamily="34" charset="0"/>
                <a:ea typeface="Arial" panose="020B0604020202020204" pitchFamily="34" charset="0"/>
              </a:rPr>
              <a:t>nikotiinituotteita</a:t>
            </a:r>
            <a:r>
              <a:rPr lang="en-US" sz="1400" b="1" dirty="0">
                <a:solidFill>
                  <a:srgbClr val="333333"/>
                </a:solidFill>
                <a:effectLst/>
                <a:latin typeface="Arial" panose="020B0604020202020204" pitchFamily="34" charset="0"/>
                <a:ea typeface="Arial" panose="020B0604020202020204" pitchFamily="34" charset="0"/>
              </a:rPr>
              <a:t> tai </a:t>
            </a:r>
            <a:r>
              <a:rPr lang="en-US" sz="1400" b="1" dirty="0" err="1">
                <a:solidFill>
                  <a:srgbClr val="333333"/>
                </a:solidFill>
                <a:effectLst/>
                <a:latin typeface="Arial" panose="020B0604020202020204" pitchFamily="34" charset="0"/>
                <a:ea typeface="Arial" panose="020B0604020202020204" pitchFamily="34" charset="0"/>
              </a:rPr>
              <a:t>huumausaineita</a:t>
            </a:r>
            <a:r>
              <a:rPr lang="en-US" sz="1400" b="1" dirty="0">
                <a:solidFill>
                  <a:srgbClr val="333333"/>
                </a:solidFill>
                <a:effectLst/>
                <a:latin typeface="Arial" panose="020B0604020202020204" pitchFamily="34" charset="0"/>
                <a:ea typeface="Arial" panose="020B0604020202020204" pitchFamily="34" charset="0"/>
              </a:rPr>
              <a:t> tai </a:t>
            </a:r>
            <a:r>
              <a:rPr lang="en-US" sz="1400" b="1" dirty="0" err="1">
                <a:solidFill>
                  <a:srgbClr val="333333"/>
                </a:solidFill>
                <a:effectLst/>
                <a:latin typeface="Arial" panose="020B0604020202020204" pitchFamily="34" charset="0"/>
                <a:ea typeface="Arial" panose="020B0604020202020204" pitchFamily="34" charset="0"/>
              </a:rPr>
              <a:t>pelaisi</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rahapelejä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Kenen</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pitäisi</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tehdä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jotain</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Kerro</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esimerkkejä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mitä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pitäisi</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tehdä</a:t>
            </a:r>
            <a:r>
              <a:rPr lang="en-US" sz="1400" b="1" dirty="0">
                <a:solidFill>
                  <a:srgbClr val="333333"/>
                </a:solidFill>
                <a:effectLst/>
                <a:latin typeface="Arial" panose="020B0604020202020204" pitchFamily="34" charset="0"/>
                <a:ea typeface="Arial" panose="020B0604020202020204" pitchFamily="34" charset="0"/>
              </a:rPr>
              <a:t> tai </a:t>
            </a:r>
            <a:r>
              <a:rPr lang="en-US" sz="1400" b="1" dirty="0" err="1">
                <a:solidFill>
                  <a:srgbClr val="333333"/>
                </a:solidFill>
                <a:effectLst/>
                <a:latin typeface="Arial" panose="020B0604020202020204" pitchFamily="34" charset="0"/>
                <a:ea typeface="Arial" panose="020B0604020202020204" pitchFamily="34" charset="0"/>
              </a:rPr>
              <a:t>mikä</a:t>
            </a:r>
            <a:r>
              <a:rPr lang="en-US" sz="1400" b="1" dirty="0">
                <a:solidFill>
                  <a:srgbClr val="333333"/>
                </a:solidFill>
                <a:effectLst/>
                <a:latin typeface="Arial" panose="020B0604020202020204" pitchFamily="34" charset="0"/>
                <a:ea typeface="Arial" panose="020B0604020202020204" pitchFamily="34" charset="0"/>
              </a:rPr>
              <a:t> </a:t>
            </a:r>
            <a:r>
              <a:rPr lang="en-US" sz="1400" b="1" dirty="0" err="1">
                <a:solidFill>
                  <a:srgbClr val="333333"/>
                </a:solidFill>
                <a:effectLst/>
                <a:latin typeface="Arial" panose="020B0604020202020204" pitchFamily="34" charset="0"/>
                <a:ea typeface="Arial" panose="020B0604020202020204" pitchFamily="34" charset="0"/>
              </a:rPr>
              <a:t>auttaisi</a:t>
            </a:r>
            <a:r>
              <a:rPr lang="en-US" sz="1400" b="1" dirty="0">
                <a:solidFill>
                  <a:srgbClr val="333333"/>
                </a:solidFill>
                <a:effectLst/>
                <a:latin typeface="Arial" panose="020B0604020202020204" pitchFamily="34" charset="0"/>
                <a:ea typeface="Arial" panose="020B0604020202020204" pitchFamily="34" charset="0"/>
              </a:rPr>
              <a:t>.</a:t>
            </a:r>
          </a:p>
          <a:p>
            <a:endParaRPr lang="fi-FI" sz="1400" dirty="0">
              <a:effectLst/>
              <a:latin typeface="Times New Roman" panose="02020603050405020304" pitchFamily="18" charset="0"/>
              <a:ea typeface="Times New Roman" panose="02020603050405020304" pitchFamily="18" charset="0"/>
            </a:endParaRPr>
          </a:p>
        </p:txBody>
      </p:sp>
      <p:graphicFrame>
        <p:nvGraphicFramePr>
          <p:cNvPr id="7" name="Taulukko 6">
            <a:extLst>
              <a:ext uri="{FF2B5EF4-FFF2-40B4-BE49-F238E27FC236}">
                <a16:creationId xmlns:a16="http://schemas.microsoft.com/office/drawing/2014/main" id="{BB9843E7-6639-6A28-61AB-4BCA97E02680}"/>
              </a:ext>
            </a:extLst>
          </p:cNvPr>
          <p:cNvGraphicFramePr>
            <a:graphicFrameLocks noGrp="1"/>
          </p:cNvGraphicFramePr>
          <p:nvPr>
            <p:extLst>
              <p:ext uri="{D42A27DB-BD31-4B8C-83A1-F6EECF244321}">
                <p14:modId xmlns:p14="http://schemas.microsoft.com/office/powerpoint/2010/main" val="408154289"/>
              </p:ext>
            </p:extLst>
          </p:nvPr>
        </p:nvGraphicFramePr>
        <p:xfrm>
          <a:off x="269768" y="970170"/>
          <a:ext cx="11576792" cy="5085194"/>
        </p:xfrm>
        <a:graphic>
          <a:graphicData uri="http://schemas.openxmlformats.org/drawingml/2006/table">
            <a:tbl>
              <a:tblPr firstRow="1" firstCol="1" bandRow="1"/>
              <a:tblGrid>
                <a:gridCol w="11576792">
                  <a:extLst>
                    <a:ext uri="{9D8B030D-6E8A-4147-A177-3AD203B41FA5}">
                      <a16:colId xmlns:a16="http://schemas.microsoft.com/office/drawing/2014/main" val="4259251933"/>
                    </a:ext>
                  </a:extLst>
                </a:gridCol>
              </a:tblGrid>
              <a:tr h="323486">
                <a:tc>
                  <a:txBody>
                    <a:bodyPr/>
                    <a:lstStyle/>
                    <a:p>
                      <a:pPr algn="ctr"/>
                      <a:r>
                        <a:rPr lang="en-US" sz="1400" b="1">
                          <a:solidFill>
                            <a:srgbClr val="333333"/>
                          </a:solidFill>
                          <a:effectLst/>
                          <a:latin typeface="Arial" panose="020B0604020202020204" pitchFamily="34" charset="0"/>
                          <a:ea typeface="Arial" panose="020B0604020202020204" pitchFamily="34" charset="0"/>
                        </a:rPr>
                        <a:t>Vastaukset</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124456"/>
                      </a:solidFill>
                      <a:prstDash val="solid"/>
                      <a:round/>
                      <a:headEnd type="none" w="med" len="med"/>
                      <a:tailEnd type="none" w="med" len="med"/>
                    </a:lnB>
                  </a:tcPr>
                </a:tc>
                <a:extLst>
                  <a:ext uri="{0D108BD9-81ED-4DB2-BD59-A6C34878D82A}">
                    <a16:rowId xmlns:a16="http://schemas.microsoft.com/office/drawing/2014/main" val="3343502520"/>
                  </a:ext>
                </a:extLst>
              </a:tr>
              <a:tr h="323486">
                <a:tc>
                  <a:txBody>
                    <a:bodyPr/>
                    <a:lstStyle/>
                    <a:p>
                      <a:r>
                        <a:rPr lang="en-US" sz="1400">
                          <a:solidFill>
                            <a:srgbClr val="333333"/>
                          </a:solidFill>
                          <a:effectLst/>
                          <a:latin typeface="Arial" panose="020B0604020202020204" pitchFamily="34" charset="0"/>
                          <a:ea typeface="Arial" panose="020B0604020202020204" pitchFamily="34" charset="0"/>
                        </a:rPr>
                        <a:t>Ei siihen pysty vaikuttamaan.</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124456"/>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3957437"/>
                  </a:ext>
                </a:extLst>
              </a:tr>
              <a:tr h="543455">
                <a:tc>
                  <a:txBody>
                    <a:bodyPr/>
                    <a:lstStyle/>
                    <a:p>
                      <a:r>
                        <a:rPr lang="fi-FI" sz="1400" dirty="0">
                          <a:solidFill>
                            <a:srgbClr val="333333"/>
                          </a:solidFill>
                          <a:effectLst/>
                          <a:latin typeface="Arial" panose="020B0604020202020204" pitchFamily="34" charset="0"/>
                          <a:ea typeface="Arial" panose="020B0604020202020204" pitchFamily="34" charset="0"/>
                        </a:rPr>
                        <a:t>Ehkä pitäisi varoittaa nuoria ja alaikäisiä lapsia näistä päihteistä ja niiden vaikutusta. Myös, pitäisi kieltää netissä savukkeiden myyminen nuorille sekä lapsille koska se on tosi vaarallista heidän terveydelle.</a:t>
                      </a:r>
                      <a:endParaRPr lang="fi-FI"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961397506"/>
                  </a:ext>
                </a:extLst>
              </a:tr>
              <a:tr h="323486">
                <a:tc>
                  <a:txBody>
                    <a:bodyPr/>
                    <a:lstStyle/>
                    <a:p>
                      <a:r>
                        <a:rPr lang="fi-FI" sz="1400">
                          <a:solidFill>
                            <a:srgbClr val="333333"/>
                          </a:solidFill>
                          <a:effectLst/>
                          <a:latin typeface="Arial" panose="020B0604020202020204" pitchFamily="34" charset="0"/>
                          <a:ea typeface="Arial" panose="020B0604020202020204" pitchFamily="34" charset="0"/>
                        </a:rPr>
                        <a:t>Ei oo niin iso ongelma että pitäisi tehdä mitään asialle muutankun että vapejen tuotannon voisi kokonaan lakkauttaa.</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3529912"/>
                  </a:ext>
                </a:extLst>
              </a:tr>
              <a:tr h="323486">
                <a:tc>
                  <a:txBody>
                    <a:bodyPr/>
                    <a:lstStyle/>
                    <a:p>
                      <a:r>
                        <a:rPr lang="en-US" sz="1400">
                          <a:solidFill>
                            <a:srgbClr val="333333"/>
                          </a:solidFill>
                          <a:effectLst/>
                          <a:latin typeface="Arial" panose="020B0604020202020204" pitchFamily="34" charset="0"/>
                          <a:ea typeface="Arial" panose="020B0604020202020204" pitchFamily="34" charset="0"/>
                        </a:rPr>
                        <a:t>Ei sitä pysty estämään</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7568450"/>
                  </a:ext>
                </a:extLst>
              </a:tr>
              <a:tr h="323486">
                <a:tc>
                  <a:txBody>
                    <a:bodyPr/>
                    <a:lstStyle/>
                    <a:p>
                      <a:r>
                        <a:rPr lang="fi-FI" sz="1400">
                          <a:solidFill>
                            <a:srgbClr val="333333"/>
                          </a:solidFill>
                          <a:effectLst/>
                          <a:latin typeface="Arial" panose="020B0604020202020204" pitchFamily="34" charset="0"/>
                          <a:ea typeface="Arial" panose="020B0604020202020204" pitchFamily="34" charset="0"/>
                        </a:rPr>
                        <a:t>Lopettaa kyläbaarien ylläpito ja hankkia poliiseja paikalle.</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2740845278"/>
                  </a:ext>
                </a:extLst>
              </a:tr>
              <a:tr h="543455">
                <a:tc>
                  <a:txBody>
                    <a:bodyPr/>
                    <a:lstStyle/>
                    <a:p>
                      <a:r>
                        <a:rPr lang="fi-FI" sz="1400">
                          <a:solidFill>
                            <a:srgbClr val="333333"/>
                          </a:solidFill>
                          <a:effectLst/>
                          <a:latin typeface="Arial" panose="020B0604020202020204" pitchFamily="34" charset="0"/>
                          <a:ea typeface="Arial" panose="020B0604020202020204" pitchFamily="34" charset="0"/>
                        </a:rPr>
                        <a:t>kertoo niiden vakavuudesta, seurauksista ja riippuvuudesta enemmän kouluissa ja kotona. Ja yrittää painottaa että kyllä täysi-ikäisenä kerkee kokeilemaan jos silloin vielä siltä tuntuu.</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5423298"/>
                  </a:ext>
                </a:extLst>
              </a:tr>
              <a:tr h="323486">
                <a:tc>
                  <a:txBody>
                    <a:bodyPr/>
                    <a:lstStyle/>
                    <a:p>
                      <a:r>
                        <a:rPr lang="en-US" sz="1400">
                          <a:solidFill>
                            <a:srgbClr val="333333"/>
                          </a:solidFill>
                          <a:effectLst/>
                          <a:latin typeface="Arial" panose="020B0604020202020204" pitchFamily="34" charset="0"/>
                          <a:ea typeface="Arial" panose="020B0604020202020204" pitchFamily="34" charset="0"/>
                        </a:rPr>
                        <a:t>Äbäbäbä</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4207850325"/>
                  </a:ext>
                </a:extLst>
              </a:tr>
              <a:tr h="323486">
                <a:tc>
                  <a:txBody>
                    <a:bodyPr/>
                    <a:lstStyle/>
                    <a:p>
                      <a:r>
                        <a:rPr lang="en-US" sz="1400">
                          <a:solidFill>
                            <a:srgbClr val="333333"/>
                          </a:solidFill>
                          <a:effectLst/>
                          <a:latin typeface="Arial" panose="020B0604020202020204" pitchFamily="34" charset="0"/>
                          <a:ea typeface="Arial" panose="020B0604020202020204" pitchFamily="34" charset="0"/>
                        </a:rPr>
                        <a:t>Kaikki laittomaksi</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7760131"/>
                  </a:ext>
                </a:extLst>
              </a:tr>
              <a:tr h="323486">
                <a:tc>
                  <a:txBody>
                    <a:bodyPr/>
                    <a:lstStyle/>
                    <a:p>
                      <a:r>
                        <a:rPr lang="fi-FI" sz="1400" dirty="0">
                          <a:solidFill>
                            <a:srgbClr val="333333"/>
                          </a:solidFill>
                          <a:effectLst/>
                          <a:latin typeface="Arial" panose="020B0604020202020204" pitchFamily="34" charset="0"/>
                          <a:ea typeface="Arial" panose="020B0604020202020204" pitchFamily="34" charset="0"/>
                        </a:rPr>
                        <a:t>jonkun vanhan käyttäjän pitäisi kertoa omia kokemuksiaan ja kertoa kaikki huonot puolet jotta muut nuoret eivät lähtisi kokeilemaan</a:t>
                      </a:r>
                      <a:endParaRPr lang="fi-FI"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217462654"/>
                  </a:ext>
                </a:extLst>
              </a:tr>
              <a:tr h="323486">
                <a:tc>
                  <a:txBody>
                    <a:bodyPr/>
                    <a:lstStyle/>
                    <a:p>
                      <a:r>
                        <a:rPr lang="en-US" sz="1400">
                          <a:solidFill>
                            <a:srgbClr val="333333"/>
                          </a:solidFill>
                          <a:effectLst/>
                          <a:latin typeface="Arial" panose="020B0604020202020204" pitchFamily="34" charset="0"/>
                          <a:ea typeface="Arial" panose="020B0604020202020204" pitchFamily="34" charset="0"/>
                        </a:rPr>
                        <a:t>En ole varma</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6139255"/>
                  </a:ext>
                </a:extLst>
              </a:tr>
              <a:tr h="1086910">
                <a:tc>
                  <a:txBody>
                    <a:bodyPr/>
                    <a:lstStyle/>
                    <a:p>
                      <a:r>
                        <a:rPr lang="fi-FI" sz="1400" dirty="0" err="1">
                          <a:solidFill>
                            <a:srgbClr val="333333"/>
                          </a:solidFill>
                          <a:effectLst/>
                          <a:latin typeface="Arial" panose="020B0604020202020204" pitchFamily="34" charset="0"/>
                          <a:ea typeface="Arial" panose="020B0604020202020204" pitchFamily="34" charset="0"/>
                        </a:rPr>
                        <a:t>Vapet</a:t>
                      </a:r>
                      <a:r>
                        <a:rPr lang="fi-FI" sz="1400" dirty="0">
                          <a:solidFill>
                            <a:srgbClr val="333333"/>
                          </a:solidFill>
                          <a:effectLst/>
                          <a:latin typeface="Arial" panose="020B0604020202020204" pitchFamily="34" charset="0"/>
                          <a:ea typeface="Arial" panose="020B0604020202020204" pitchFamily="34" charset="0"/>
                        </a:rPr>
                        <a:t> eli sähkötupakat ovat nuorison keskuudessa suuri ongelma. Ne ovat kovin uusia keksintöjä eikä niistä oli paljoa tutkimusta, mutta niistä tulisi varoittaa nuorille. Yläasteen aikana päihteiden vastaisia tilaisuuksia järjestettiin koulussa kolmen vuoden aikana kaksi, ja ne olivat tarpeellisia. Tilaisuudet, joissa tuodaan esiin päihteiden haittavaikutuksia, ovat tärkeitä. Niihin tulisi siis panostaa esim. koulun kautta.</a:t>
                      </a:r>
                      <a:endParaRPr lang="fi-FI"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511740108"/>
                  </a:ext>
                </a:extLst>
              </a:tr>
            </a:tbl>
          </a:graphicData>
        </a:graphic>
      </p:graphicFrame>
    </p:spTree>
    <p:extLst>
      <p:ext uri="{BB962C8B-B14F-4D97-AF65-F5344CB8AC3E}">
        <p14:creationId xmlns:p14="http://schemas.microsoft.com/office/powerpoint/2010/main" val="490777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ulukko 2">
            <a:extLst>
              <a:ext uri="{FF2B5EF4-FFF2-40B4-BE49-F238E27FC236}">
                <a16:creationId xmlns:a16="http://schemas.microsoft.com/office/drawing/2014/main" id="{FADA3F01-519D-63F1-1E4F-9AA896706680}"/>
              </a:ext>
            </a:extLst>
          </p:cNvPr>
          <p:cNvGraphicFramePr>
            <a:graphicFrameLocks noGrp="1"/>
          </p:cNvGraphicFramePr>
          <p:nvPr>
            <p:extLst>
              <p:ext uri="{D42A27DB-BD31-4B8C-83A1-F6EECF244321}">
                <p14:modId xmlns:p14="http://schemas.microsoft.com/office/powerpoint/2010/main" val="818811487"/>
              </p:ext>
            </p:extLst>
          </p:nvPr>
        </p:nvGraphicFramePr>
        <p:xfrm>
          <a:off x="284480" y="274608"/>
          <a:ext cx="11623040" cy="4631693"/>
        </p:xfrm>
        <a:graphic>
          <a:graphicData uri="http://schemas.openxmlformats.org/drawingml/2006/table">
            <a:tbl>
              <a:tblPr firstRow="1" firstCol="1" bandRow="1"/>
              <a:tblGrid>
                <a:gridCol w="11623040">
                  <a:extLst>
                    <a:ext uri="{9D8B030D-6E8A-4147-A177-3AD203B41FA5}">
                      <a16:colId xmlns:a16="http://schemas.microsoft.com/office/drawing/2014/main" val="227146474"/>
                    </a:ext>
                  </a:extLst>
                </a:gridCol>
              </a:tblGrid>
              <a:tr h="244554">
                <a:tc>
                  <a:txBody>
                    <a:bodyPr/>
                    <a:lstStyle/>
                    <a:p>
                      <a:r>
                        <a:rPr lang="fi-FI" sz="1400">
                          <a:solidFill>
                            <a:srgbClr val="333333"/>
                          </a:solidFill>
                          <a:effectLst/>
                          <a:latin typeface="Arial" panose="020B0604020202020204" pitchFamily="34" charset="0"/>
                          <a:ea typeface="Arial" panose="020B0604020202020204" pitchFamily="34" charset="0"/>
                        </a:rPr>
                        <a:t>Puhua vaikutuksista enemmän, lopettaa myynti</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400185"/>
                  </a:ext>
                </a:extLst>
              </a:tr>
              <a:tr h="244554">
                <a:tc>
                  <a:txBody>
                    <a:bodyPr/>
                    <a:lstStyle/>
                    <a:p>
                      <a:r>
                        <a:rPr lang="fi-FI" sz="1400" dirty="0">
                          <a:solidFill>
                            <a:srgbClr val="333333"/>
                          </a:solidFill>
                          <a:effectLst/>
                          <a:latin typeface="Arial" panose="020B0604020202020204" pitchFamily="34" charset="0"/>
                          <a:ea typeface="Arial" panose="020B0604020202020204" pitchFamily="34" charset="0"/>
                        </a:rPr>
                        <a:t>Sitä ei voi estää, koska huumeita on paljon ja myös nuorilla pitää </a:t>
                      </a:r>
                      <a:r>
                        <a:rPr lang="fi-FI" sz="1400" dirty="0" err="1">
                          <a:solidFill>
                            <a:srgbClr val="333333"/>
                          </a:solidFill>
                          <a:effectLst/>
                          <a:latin typeface="Arial" panose="020B0604020202020204" pitchFamily="34" charset="0"/>
                          <a:ea typeface="Arial" panose="020B0604020202020204" pitchFamily="34" charset="0"/>
                        </a:rPr>
                        <a:t>pitää</a:t>
                      </a:r>
                      <a:r>
                        <a:rPr lang="fi-FI" sz="1400" dirty="0">
                          <a:solidFill>
                            <a:srgbClr val="333333"/>
                          </a:solidFill>
                          <a:effectLst/>
                          <a:latin typeface="Arial" panose="020B0604020202020204" pitchFamily="34" charset="0"/>
                          <a:ea typeface="Arial" panose="020B0604020202020204" pitchFamily="34" charset="0"/>
                        </a:rPr>
                        <a:t> vapaus</a:t>
                      </a:r>
                      <a:endParaRPr lang="fi-FI" sz="1400" dirty="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4090362238"/>
                  </a:ext>
                </a:extLst>
              </a:tr>
              <a:tr h="244554">
                <a:tc>
                  <a:txBody>
                    <a:bodyPr/>
                    <a:lstStyle/>
                    <a:p>
                      <a:r>
                        <a:rPr lang="en-US" sz="1400">
                          <a:solidFill>
                            <a:srgbClr val="333333"/>
                          </a:solidFill>
                          <a:effectLst/>
                          <a:latin typeface="Arial" panose="020B0604020202020204" pitchFamily="34" charset="0"/>
                          <a:ea typeface="Arial" panose="020B0604020202020204" pitchFamily="34" charset="0"/>
                        </a:rPr>
                        <a:t>Minulla on omat mielipiteeni</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8690557"/>
                  </a:ext>
                </a:extLst>
              </a:tr>
              <a:tr h="244554">
                <a:tc>
                  <a:txBody>
                    <a:bodyPr/>
                    <a:lstStyle/>
                    <a:p>
                      <a:r>
                        <a:rPr lang="en-US" sz="1400">
                          <a:solidFill>
                            <a:srgbClr val="333333"/>
                          </a:solidFill>
                          <a:effectLst/>
                          <a:latin typeface="Arial" panose="020B0604020202020204" pitchFamily="34" charset="0"/>
                          <a:ea typeface="Arial" panose="020B0604020202020204" pitchFamily="34" charset="0"/>
                        </a:rPr>
                        <a:t>bonusrahaa uhkapeleihin</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876610320"/>
                  </a:ext>
                </a:extLst>
              </a:tr>
              <a:tr h="244554">
                <a:tc>
                  <a:txBody>
                    <a:bodyPr/>
                    <a:lstStyle/>
                    <a:p>
                      <a:r>
                        <a:rPr lang="fi-FI" sz="1400">
                          <a:solidFill>
                            <a:srgbClr val="333333"/>
                          </a:solidFill>
                          <a:effectLst/>
                          <a:latin typeface="Arial" panose="020B0604020202020204" pitchFamily="34" charset="0"/>
                          <a:ea typeface="Arial" panose="020B0604020202020204" pitchFamily="34" charset="0"/>
                        </a:rPr>
                        <a:t>Informoida ihmisille aineiden käytön seurauksista.</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1603599"/>
                  </a:ext>
                </a:extLst>
              </a:tr>
              <a:tr h="244554">
                <a:tc>
                  <a:txBody>
                    <a:bodyPr/>
                    <a:lstStyle/>
                    <a:p>
                      <a:r>
                        <a:rPr lang="fi-FI" sz="1400">
                          <a:solidFill>
                            <a:srgbClr val="333333"/>
                          </a:solidFill>
                          <a:effectLst/>
                          <a:latin typeface="Arial" panose="020B0604020202020204" pitchFamily="34" charset="0"/>
                          <a:ea typeface="Arial" panose="020B0604020202020204" pitchFamily="34" charset="0"/>
                        </a:rPr>
                        <a:t>Alkoholi on iha fine ikäraja alemmas mut huumeiden käyttöä voisi valvoa enemmän</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891048889"/>
                  </a:ext>
                </a:extLst>
              </a:tr>
              <a:tr h="244554">
                <a:tc>
                  <a:txBody>
                    <a:bodyPr/>
                    <a:lstStyle/>
                    <a:p>
                      <a:r>
                        <a:rPr lang="fi-FI" sz="1400">
                          <a:solidFill>
                            <a:srgbClr val="333333"/>
                          </a:solidFill>
                          <a:effectLst/>
                          <a:latin typeface="Arial" panose="020B0604020202020204" pitchFamily="34" charset="0"/>
                          <a:ea typeface="Arial" panose="020B0604020202020204" pitchFamily="34" charset="0"/>
                        </a:rPr>
                        <a:t>Turvallisia aikuisia ja seurakunnan toimintaa nuorille.</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6733650"/>
                  </a:ext>
                </a:extLst>
              </a:tr>
              <a:tr h="416885">
                <a:tc>
                  <a:txBody>
                    <a:bodyPr/>
                    <a:lstStyle/>
                    <a:p>
                      <a:r>
                        <a:rPr lang="fi-FI" sz="1400">
                          <a:solidFill>
                            <a:srgbClr val="333333"/>
                          </a:solidFill>
                          <a:effectLst/>
                          <a:latin typeface="Arial" panose="020B0604020202020204" pitchFamily="34" charset="0"/>
                          <a:ea typeface="Arial" panose="020B0604020202020204" pitchFamily="34" charset="0"/>
                        </a:rPr>
                        <a:t>Kytkeä ”roadman” kulttuuri pois, jotta nuoret eivät saisi vaikutteita vahemmista. Nuoret katsovat ylöspäin henkilöitä, jotka kantaa väkivallanteko välineitä mukana ja käyttää päihteitä. </a:t>
                      </a:r>
                      <a:r>
                        <a:rPr lang="en-US" sz="1400">
                          <a:solidFill>
                            <a:srgbClr val="333333"/>
                          </a:solidFill>
                          <a:effectLst/>
                          <a:latin typeface="Arial" panose="020B0604020202020204" pitchFamily="34" charset="0"/>
                          <a:ea typeface="Arial" panose="020B0604020202020204" pitchFamily="34" charset="0"/>
                        </a:rPr>
                        <a:t>Asia ei vielä näy, mutta pian näkyy.</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674978084"/>
                  </a:ext>
                </a:extLst>
              </a:tr>
              <a:tr h="244554">
                <a:tc>
                  <a:txBody>
                    <a:bodyPr/>
                    <a:lstStyle/>
                    <a:p>
                      <a:r>
                        <a:rPr lang="en-US" sz="1400" dirty="0" err="1">
                          <a:solidFill>
                            <a:srgbClr val="333333"/>
                          </a:solidFill>
                          <a:effectLst/>
                          <a:latin typeface="Arial" panose="020B0604020202020204" pitchFamily="34" charset="0"/>
                          <a:ea typeface="Arial" panose="020B0604020202020204" pitchFamily="34" charset="0"/>
                        </a:rPr>
                        <a:t>Kireämpää</a:t>
                      </a:r>
                      <a:r>
                        <a:rPr lang="en-US" sz="1400" dirty="0">
                          <a:solidFill>
                            <a:srgbClr val="333333"/>
                          </a:solidFill>
                          <a:effectLst/>
                          <a:latin typeface="Arial" panose="020B0604020202020204" pitchFamily="34" charset="0"/>
                          <a:ea typeface="Arial" panose="020B0604020202020204" pitchFamily="34" charset="0"/>
                        </a:rPr>
                        <a:t> </a:t>
                      </a:r>
                      <a:r>
                        <a:rPr lang="en-US" sz="1400" dirty="0" err="1">
                          <a:solidFill>
                            <a:srgbClr val="333333"/>
                          </a:solidFill>
                          <a:effectLst/>
                          <a:latin typeface="Arial" panose="020B0604020202020204" pitchFamily="34" charset="0"/>
                          <a:ea typeface="Arial" panose="020B0604020202020204" pitchFamily="34" charset="0"/>
                        </a:rPr>
                        <a:t>kuria</a:t>
                      </a:r>
                      <a:endParaRPr lang="fi-FI" sz="1400" dirty="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2660867"/>
                  </a:ext>
                </a:extLst>
              </a:tr>
              <a:tr h="416885">
                <a:tc>
                  <a:txBody>
                    <a:bodyPr/>
                    <a:lstStyle/>
                    <a:p>
                      <a:r>
                        <a:rPr lang="fi-FI" sz="1400">
                          <a:solidFill>
                            <a:srgbClr val="333333"/>
                          </a:solidFill>
                          <a:effectLst/>
                          <a:latin typeface="Arial" panose="020B0604020202020204" pitchFamily="34" charset="0"/>
                          <a:ea typeface="Arial" panose="020B0604020202020204" pitchFamily="34" charset="0"/>
                        </a:rPr>
                        <a:t>Poliisi voisi puuttua päihteiden myyntiin esimerkiksi liittymällä somepalveluissa ja viestipalveluissa oleviin ryhmiin joissa kaupataan päihteitä</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84075197"/>
                  </a:ext>
                </a:extLst>
              </a:tr>
              <a:tr h="244554">
                <a:tc>
                  <a:txBody>
                    <a:bodyPr/>
                    <a:lstStyle/>
                    <a:p>
                      <a:r>
                        <a:rPr lang="fi-FI" sz="1400">
                          <a:solidFill>
                            <a:srgbClr val="333333"/>
                          </a:solidFill>
                          <a:effectLst/>
                          <a:latin typeface="Arial" panose="020B0604020202020204" pitchFamily="34" charset="0"/>
                          <a:ea typeface="Arial" panose="020B0604020202020204" pitchFamily="34" charset="0"/>
                        </a:rPr>
                        <a:t>kuule siihe ei auta yhtää vittu mikää</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402844"/>
                  </a:ext>
                </a:extLst>
              </a:tr>
              <a:tr h="244554">
                <a:tc>
                  <a:txBody>
                    <a:bodyPr/>
                    <a:lstStyle/>
                    <a:p>
                      <a:r>
                        <a:rPr lang="fi-FI" sz="1400">
                          <a:solidFill>
                            <a:srgbClr val="333333"/>
                          </a:solidFill>
                          <a:effectLst/>
                          <a:latin typeface="Arial" panose="020B0604020202020204" pitchFamily="34" charset="0"/>
                          <a:ea typeface="Arial" panose="020B0604020202020204" pitchFamily="34" charset="0"/>
                        </a:rPr>
                        <a:t>Niitä ei myydä missään helpolla ja pitäis tehdä välillä jonkin laisia tarkistuksia.</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962718534"/>
                  </a:ext>
                </a:extLst>
              </a:tr>
              <a:tr h="416885">
                <a:tc>
                  <a:txBody>
                    <a:bodyPr/>
                    <a:lstStyle/>
                    <a:p>
                      <a:r>
                        <a:rPr lang="fi-FI" sz="1400">
                          <a:solidFill>
                            <a:srgbClr val="333333"/>
                          </a:solidFill>
                          <a:effectLst/>
                          <a:latin typeface="Arial" panose="020B0604020202020204" pitchFamily="34" charset="0"/>
                          <a:ea typeface="Arial" panose="020B0604020202020204" pitchFamily="34" charset="0"/>
                        </a:rPr>
                        <a:t>Niiden haitoista voitaisiin puhua enemmän, jonkun uskottavan henkilön, kuten poliisin toimesta, eikä vain eläkerajaa hipovien höperöiden opettajien/rehtorin toimesta.</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4494133"/>
                  </a:ext>
                </a:extLst>
              </a:tr>
              <a:tr h="416885">
                <a:tc>
                  <a:txBody>
                    <a:bodyPr/>
                    <a:lstStyle/>
                    <a:p>
                      <a:r>
                        <a:rPr lang="fi-FI" sz="1400">
                          <a:solidFill>
                            <a:srgbClr val="333333"/>
                          </a:solidFill>
                          <a:effectLst/>
                          <a:latin typeface="Arial" panose="020B0604020202020204" pitchFamily="34" charset="0"/>
                          <a:ea typeface="Arial" panose="020B0604020202020204" pitchFamily="34" charset="0"/>
                        </a:rPr>
                        <a:t>Kaikki lähtee kasvatuksesta. Jos kasvatuksessa kustaan on se myöhemmin voivoi. Nykyään liian moni lapsi/nuori kasvaa  kodin sijaan netissä ja koulussa.</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357300400"/>
                  </a:ext>
                </a:extLst>
              </a:tr>
              <a:tr h="244554">
                <a:tc>
                  <a:txBody>
                    <a:bodyPr/>
                    <a:lstStyle/>
                    <a:p>
                      <a:r>
                        <a:rPr lang="fi-FI" sz="1400">
                          <a:solidFill>
                            <a:srgbClr val="333333"/>
                          </a:solidFill>
                          <a:effectLst/>
                          <a:latin typeface="Arial" panose="020B0604020202020204" pitchFamily="34" charset="0"/>
                          <a:ea typeface="Arial" panose="020B0604020202020204" pitchFamily="34" charset="0"/>
                        </a:rPr>
                        <a:t>En usko että saataisiin loppumaan millään</a:t>
                      </a:r>
                      <a:endParaRPr lang="fi-FI" sz="140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4008428"/>
                  </a:ext>
                </a:extLst>
              </a:tr>
              <a:tr h="244554">
                <a:tc>
                  <a:txBody>
                    <a:bodyPr/>
                    <a:lstStyle/>
                    <a:p>
                      <a:r>
                        <a:rPr lang="en-US" sz="1400" dirty="0" err="1">
                          <a:solidFill>
                            <a:srgbClr val="333333"/>
                          </a:solidFill>
                          <a:effectLst/>
                          <a:latin typeface="Arial" panose="020B0604020202020204" pitchFamily="34" charset="0"/>
                          <a:ea typeface="Arial" panose="020B0604020202020204" pitchFamily="34" charset="0"/>
                        </a:rPr>
                        <a:t>en</a:t>
                      </a:r>
                      <a:r>
                        <a:rPr lang="en-US" sz="1400" dirty="0">
                          <a:solidFill>
                            <a:srgbClr val="333333"/>
                          </a:solidFill>
                          <a:effectLst/>
                          <a:latin typeface="Arial" panose="020B0604020202020204" pitchFamily="34" charset="0"/>
                          <a:ea typeface="Arial" panose="020B0604020202020204" pitchFamily="34" charset="0"/>
                        </a:rPr>
                        <a:t> </a:t>
                      </a:r>
                      <a:r>
                        <a:rPr lang="en-US" sz="1400" dirty="0" err="1">
                          <a:solidFill>
                            <a:srgbClr val="333333"/>
                          </a:solidFill>
                          <a:effectLst/>
                          <a:latin typeface="Arial" panose="020B0604020202020204" pitchFamily="34" charset="0"/>
                          <a:ea typeface="Arial" panose="020B0604020202020204" pitchFamily="34" charset="0"/>
                        </a:rPr>
                        <a:t>osaa</a:t>
                      </a:r>
                      <a:r>
                        <a:rPr lang="en-US" sz="1400" dirty="0">
                          <a:solidFill>
                            <a:srgbClr val="333333"/>
                          </a:solidFill>
                          <a:effectLst/>
                          <a:latin typeface="Arial" panose="020B0604020202020204" pitchFamily="34" charset="0"/>
                          <a:ea typeface="Arial" panose="020B0604020202020204" pitchFamily="34" charset="0"/>
                        </a:rPr>
                        <a:t> </a:t>
                      </a:r>
                      <a:r>
                        <a:rPr lang="en-US" sz="1400" dirty="0" err="1">
                          <a:solidFill>
                            <a:srgbClr val="333333"/>
                          </a:solidFill>
                          <a:effectLst/>
                          <a:latin typeface="Arial" panose="020B0604020202020204" pitchFamily="34" charset="0"/>
                          <a:ea typeface="Arial" panose="020B0604020202020204" pitchFamily="34" charset="0"/>
                        </a:rPr>
                        <a:t>sanoa</a:t>
                      </a:r>
                      <a:endParaRPr lang="fi-FI" sz="1400" dirty="0">
                        <a:effectLst/>
                        <a:latin typeface="Times New Roman" panose="02020603050405020304" pitchFamily="18" charset="0"/>
                        <a:ea typeface="Times New Roman" panose="02020603050405020304" pitchFamily="18" charset="0"/>
                      </a:endParaRPr>
                    </a:p>
                  </a:txBody>
                  <a:tcPr marL="62760" marR="6276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9214943"/>
                  </a:ext>
                </a:extLst>
              </a:tr>
            </a:tbl>
          </a:graphicData>
        </a:graphic>
      </p:graphicFrame>
      <p:graphicFrame>
        <p:nvGraphicFramePr>
          <p:cNvPr id="4" name="Taulukko 3">
            <a:extLst>
              <a:ext uri="{FF2B5EF4-FFF2-40B4-BE49-F238E27FC236}">
                <a16:creationId xmlns:a16="http://schemas.microsoft.com/office/drawing/2014/main" id="{134108B4-2BE3-DBD5-1E82-C0F9D9AEF78F}"/>
              </a:ext>
            </a:extLst>
          </p:cNvPr>
          <p:cNvGraphicFramePr>
            <a:graphicFrameLocks noGrp="1"/>
          </p:cNvGraphicFramePr>
          <p:nvPr>
            <p:extLst>
              <p:ext uri="{D42A27DB-BD31-4B8C-83A1-F6EECF244321}">
                <p14:modId xmlns:p14="http://schemas.microsoft.com/office/powerpoint/2010/main" val="2700279303"/>
              </p:ext>
            </p:extLst>
          </p:nvPr>
        </p:nvGraphicFramePr>
        <p:xfrm>
          <a:off x="284480" y="4876796"/>
          <a:ext cx="11612880" cy="1097284"/>
        </p:xfrm>
        <a:graphic>
          <a:graphicData uri="http://schemas.openxmlformats.org/drawingml/2006/table">
            <a:tbl>
              <a:tblPr firstRow="1" firstCol="1" bandRow="1"/>
              <a:tblGrid>
                <a:gridCol w="11612880">
                  <a:extLst>
                    <a:ext uri="{9D8B030D-6E8A-4147-A177-3AD203B41FA5}">
                      <a16:colId xmlns:a16="http://schemas.microsoft.com/office/drawing/2014/main" val="799554840"/>
                    </a:ext>
                  </a:extLst>
                </a:gridCol>
              </a:tblGrid>
              <a:tr h="274321">
                <a:tc>
                  <a:txBody>
                    <a:bodyPr/>
                    <a:lstStyle/>
                    <a:p>
                      <a:r>
                        <a:rPr lang="en-US" sz="1400">
                          <a:solidFill>
                            <a:srgbClr val="333333"/>
                          </a:solidFill>
                          <a:effectLst/>
                          <a:latin typeface="Arial" panose="020B0604020202020204" pitchFamily="34" charset="0"/>
                          <a:ea typeface="Arial" panose="020B0604020202020204" pitchFamily="34" charset="0"/>
                        </a:rPr>
                        <a:t>en osaa sanoa</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323389911"/>
                  </a:ext>
                </a:extLst>
              </a:tr>
              <a:tr h="274321">
                <a:tc>
                  <a:txBody>
                    <a:bodyPr/>
                    <a:lstStyle/>
                    <a:p>
                      <a:r>
                        <a:rPr lang="fi-FI" sz="1400">
                          <a:solidFill>
                            <a:srgbClr val="333333"/>
                          </a:solidFill>
                          <a:effectLst/>
                          <a:latin typeface="Arial" panose="020B0604020202020204" pitchFamily="34" charset="0"/>
                          <a:ea typeface="Arial" panose="020B0604020202020204" pitchFamily="34" charset="0"/>
                        </a:rPr>
                        <a:t>Poliisien pitäisi alkaa tappamaan vakavista huumausaineongelmista kärsiviä sosiopaattisia nuoria.</a:t>
                      </a:r>
                      <a:endParaRPr lang="fi-FI"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0665537"/>
                  </a:ext>
                </a:extLst>
              </a:tr>
              <a:tr h="274321">
                <a:tc>
                  <a:txBody>
                    <a:bodyPr/>
                    <a:lstStyle/>
                    <a:p>
                      <a:r>
                        <a:rPr lang="en-US" sz="1400" dirty="0">
                          <a:solidFill>
                            <a:srgbClr val="333333"/>
                          </a:solidFill>
                          <a:effectLst/>
                          <a:latin typeface="Arial" panose="020B0604020202020204" pitchFamily="34" charset="0"/>
                          <a:ea typeface="Arial" panose="020B0604020202020204" pitchFamily="34" charset="0"/>
                        </a:rPr>
                        <a:t>En </a:t>
                      </a:r>
                      <a:r>
                        <a:rPr lang="en-US" sz="1400" dirty="0" err="1">
                          <a:solidFill>
                            <a:srgbClr val="333333"/>
                          </a:solidFill>
                          <a:effectLst/>
                          <a:latin typeface="Arial" panose="020B0604020202020204" pitchFamily="34" charset="0"/>
                          <a:ea typeface="Arial" panose="020B0604020202020204" pitchFamily="34" charset="0"/>
                        </a:rPr>
                        <a:t>tiiä</a:t>
                      </a:r>
                      <a:endParaRPr lang="fi-FI"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6725128"/>
                  </a:ext>
                </a:extLst>
              </a:tr>
              <a:tr h="274321">
                <a:tc>
                  <a:txBody>
                    <a:bodyPr/>
                    <a:lstStyle/>
                    <a:p>
                      <a:r>
                        <a:rPr lang="en-US" sz="1400" dirty="0" err="1">
                          <a:solidFill>
                            <a:srgbClr val="333333"/>
                          </a:solidFill>
                          <a:effectLst/>
                          <a:latin typeface="Arial" panose="020B0604020202020204" pitchFamily="34" charset="0"/>
                          <a:ea typeface="Arial" panose="020B0604020202020204" pitchFamily="34" charset="0"/>
                        </a:rPr>
                        <a:t>kannabis</a:t>
                      </a:r>
                      <a:endParaRPr lang="fi-FI"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1723793758"/>
                  </a:ext>
                </a:extLst>
              </a:tr>
            </a:tbl>
          </a:graphicData>
        </a:graphic>
      </p:graphicFrame>
    </p:spTree>
    <p:extLst>
      <p:ext uri="{BB962C8B-B14F-4D97-AF65-F5344CB8AC3E}">
        <p14:creationId xmlns:p14="http://schemas.microsoft.com/office/powerpoint/2010/main" val="1661874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a:extLst>
              <a:ext uri="{FF2B5EF4-FFF2-40B4-BE49-F238E27FC236}">
                <a16:creationId xmlns:a16="http://schemas.microsoft.com/office/drawing/2014/main" id="{A3772C37-CA6E-6E2A-32F8-5E1913BED4BF}"/>
              </a:ext>
            </a:extLst>
          </p:cNvPr>
          <p:cNvGraphicFramePr>
            <a:graphicFrameLocks noGrp="1"/>
          </p:cNvGraphicFramePr>
          <p:nvPr>
            <p:extLst>
              <p:ext uri="{D42A27DB-BD31-4B8C-83A1-F6EECF244321}">
                <p14:modId xmlns:p14="http://schemas.microsoft.com/office/powerpoint/2010/main" val="426507856"/>
              </p:ext>
            </p:extLst>
          </p:nvPr>
        </p:nvGraphicFramePr>
        <p:xfrm>
          <a:off x="298872" y="121921"/>
          <a:ext cx="11750888" cy="6261833"/>
        </p:xfrm>
        <a:graphic>
          <a:graphicData uri="http://schemas.openxmlformats.org/drawingml/2006/table">
            <a:tbl>
              <a:tblPr firstRow="1" firstCol="1" bandRow="1"/>
              <a:tblGrid>
                <a:gridCol w="11750888">
                  <a:extLst>
                    <a:ext uri="{9D8B030D-6E8A-4147-A177-3AD203B41FA5}">
                      <a16:colId xmlns:a16="http://schemas.microsoft.com/office/drawing/2014/main" val="2906839210"/>
                    </a:ext>
                  </a:extLst>
                </a:gridCol>
              </a:tblGrid>
              <a:tr h="284952">
                <a:tc>
                  <a:txBody>
                    <a:bodyPr/>
                    <a:lstStyle/>
                    <a:p>
                      <a:r>
                        <a:rPr lang="fi-FI" sz="1400">
                          <a:solidFill>
                            <a:srgbClr val="333333"/>
                          </a:solidFill>
                          <a:effectLst/>
                          <a:latin typeface="Arial" panose="020B0604020202020204" pitchFamily="34" charset="0"/>
                          <a:ea typeface="Arial" panose="020B0604020202020204" pitchFamily="34" charset="0"/>
                        </a:rPr>
                        <a:t>rahapelejä pitäisi vartioida" paremmin ja kauppojen ympärillä pitäis seurata pihan tilannetta tarkemmin ettei täysikäiset osta alaikäisille päihteitä.</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0911956"/>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entiedä</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271188466"/>
                  </a:ext>
                </a:extLst>
              </a:tr>
              <a:tr h="208131">
                <a:tc>
                  <a:txBody>
                    <a:bodyPr/>
                    <a:lstStyle/>
                    <a:p>
                      <a:r>
                        <a:rPr lang="fi-FI" sz="1400">
                          <a:solidFill>
                            <a:srgbClr val="333333"/>
                          </a:solidFill>
                          <a:effectLst/>
                          <a:latin typeface="Arial" panose="020B0604020202020204" pitchFamily="34" charset="0"/>
                          <a:ea typeface="Arial" panose="020B0604020202020204" pitchFamily="34" charset="0"/>
                        </a:rPr>
                        <a:t>ei vitunkaan hajua antakaa vaan olla</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6695212"/>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Valvoa alikulkusillan alla</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1317518264"/>
                  </a:ext>
                </a:extLst>
              </a:tr>
              <a:tr h="208131">
                <a:tc>
                  <a:txBody>
                    <a:bodyPr/>
                    <a:lstStyle/>
                    <a:p>
                      <a:r>
                        <a:rPr lang="fi-FI" sz="1400">
                          <a:solidFill>
                            <a:srgbClr val="333333"/>
                          </a:solidFill>
                          <a:effectLst/>
                          <a:latin typeface="Arial" panose="020B0604020202020204" pitchFamily="34" charset="0"/>
                          <a:ea typeface="Arial" panose="020B0604020202020204" pitchFamily="34" charset="0"/>
                        </a:rPr>
                        <a:t>Veikkaan että jos Tino Salon reppu heitettäisiin mereen romahtaisi Naantalin päihteiden käyttö nuorison keskuudessa noin 60%</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6792826"/>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en osaa sanoa.</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52267932"/>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En tiedä</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7037039"/>
                  </a:ext>
                </a:extLst>
              </a:tr>
              <a:tr h="416262">
                <a:tc>
                  <a:txBody>
                    <a:bodyPr/>
                    <a:lstStyle/>
                    <a:p>
                      <a:r>
                        <a:rPr lang="fi-FI" sz="1400" dirty="0">
                          <a:solidFill>
                            <a:srgbClr val="333333"/>
                          </a:solidFill>
                          <a:effectLst/>
                          <a:latin typeface="Arial" panose="020B0604020202020204" pitchFamily="34" charset="0"/>
                          <a:ea typeface="Arial" panose="020B0604020202020204" pitchFamily="34" charset="0"/>
                        </a:rPr>
                        <a:t>Koulussa tulisi kertoa sähkötupakan/</a:t>
                      </a:r>
                      <a:r>
                        <a:rPr lang="fi-FI" sz="1400" dirty="0" err="1">
                          <a:solidFill>
                            <a:srgbClr val="333333"/>
                          </a:solidFill>
                          <a:effectLst/>
                          <a:latin typeface="Arial" panose="020B0604020202020204" pitchFamily="34" charset="0"/>
                          <a:ea typeface="Arial" panose="020B0604020202020204" pitchFamily="34" charset="0"/>
                        </a:rPr>
                        <a:t>vapen</a:t>
                      </a:r>
                      <a:r>
                        <a:rPr lang="fi-FI" sz="1400" dirty="0">
                          <a:solidFill>
                            <a:srgbClr val="333333"/>
                          </a:solidFill>
                          <a:effectLst/>
                          <a:latin typeface="Arial" panose="020B0604020202020204" pitchFamily="34" charset="0"/>
                          <a:ea typeface="Arial" panose="020B0604020202020204" pitchFamily="34" charset="0"/>
                        </a:rPr>
                        <a:t> ja nuuskan haittavaikutuksista, koska niitä käyttää moni. Jos mahdollista, voisi myös tarkistaa, ettei oppilailla ole mukanaan koulussa kumpaakaan.</a:t>
                      </a:r>
                      <a:endParaRPr lang="fi-FI" sz="1400" dirty="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1365719305"/>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puhutaan lisää päihteistä</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0118825"/>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en valitettavasti osaa sanoa</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279607443"/>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En tiedä</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2110358"/>
                  </a:ext>
                </a:extLst>
              </a:tr>
              <a:tr h="916401">
                <a:tc>
                  <a:txBody>
                    <a:bodyPr/>
                    <a:lstStyle/>
                    <a:p>
                      <a:r>
                        <a:rPr lang="fi-FI" sz="1400">
                          <a:solidFill>
                            <a:srgbClr val="333333"/>
                          </a:solidFill>
                          <a:effectLst/>
                          <a:latin typeface="Arial" panose="020B0604020202020204" pitchFamily="34" charset="0"/>
                          <a:ea typeface="Arial" panose="020B0604020202020204" pitchFamily="34" charset="0"/>
                        </a:rPr>
                        <a:t>En tiedä, mutta Naantalissa on superpaljon päihteitä varsinkin sähkötupakkaa. Nuorisotyöntekijät ym vain itse altistaa näille ja kaikki muut avut on täyttä paskaa. En itse käytä päihteitä, mutta koulussamme on niitä liikaa. Pelkään osaa oppilasta tämän takia. Kovemmat otteet pitää ottaa käyttöön ja olisiko mahdollista saada kouluun savuton vessa koska en pysty käymään siellä oksettavan vapehajun takia. PAREMPAA PANOSTUSTA PÄIHTEIDEN LOPETTAMISEEN LÄSSYTYS EI AUTA JA AIKUISETKIN PELKÄÄ PAHIMPIA NUORIA!!!! </a:t>
                      </a:r>
                      <a:r>
                        <a:rPr lang="en-US" sz="1400">
                          <a:solidFill>
                            <a:srgbClr val="333333"/>
                          </a:solidFill>
                          <a:effectLst/>
                          <a:latin typeface="Arial" panose="020B0604020202020204" pitchFamily="34" charset="0"/>
                          <a:ea typeface="Arial" panose="020B0604020202020204" pitchFamily="34" charset="0"/>
                        </a:rPr>
                        <a:t>KOVEMMAT OTTEET KÄYTTÖÖN!</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395351553"/>
                  </a:ext>
                </a:extLst>
              </a:tr>
              <a:tr h="208131">
                <a:tc>
                  <a:txBody>
                    <a:bodyPr/>
                    <a:lstStyle/>
                    <a:p>
                      <a:r>
                        <a:rPr lang="fi-FI" sz="1400">
                          <a:solidFill>
                            <a:srgbClr val="333333"/>
                          </a:solidFill>
                          <a:effectLst/>
                          <a:latin typeface="Arial" panose="020B0604020202020204" pitchFamily="34" charset="0"/>
                          <a:ea typeface="Arial" panose="020B0604020202020204" pitchFamily="34" charset="0"/>
                        </a:rPr>
                        <a:t>käytän ite päihteit joten turha kysely</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2233666"/>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emt</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665235722"/>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pitäisi vähentää saatavuutta</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2119877"/>
                  </a:ext>
                </a:extLst>
              </a:tr>
              <a:tr h="208131">
                <a:tc>
                  <a:txBody>
                    <a:bodyPr/>
                    <a:lstStyle/>
                    <a:p>
                      <a:r>
                        <a:rPr lang="fi-FI" sz="1400">
                          <a:solidFill>
                            <a:srgbClr val="333333"/>
                          </a:solidFill>
                          <a:effectLst/>
                          <a:latin typeface="Arial" panose="020B0604020202020204" pitchFamily="34" charset="0"/>
                          <a:ea typeface="Arial" panose="020B0604020202020204" pitchFamily="34" charset="0"/>
                        </a:rPr>
                        <a:t>Kouluihin pitäisi tuoda puhumaan vanhoja vankeja, narkkareita, alkoholisteja, pelikoukussaolevia yms.</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7836077"/>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En osaa sanoa</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9349853"/>
                  </a:ext>
                </a:extLst>
              </a:tr>
              <a:tr h="208131">
                <a:tc>
                  <a:txBody>
                    <a:bodyPr/>
                    <a:lstStyle/>
                    <a:p>
                      <a:r>
                        <a:rPr lang="en-US" sz="1400">
                          <a:solidFill>
                            <a:srgbClr val="333333"/>
                          </a:solidFill>
                          <a:effectLst/>
                          <a:latin typeface="Arial" panose="020B0604020202020204" pitchFamily="34" charset="0"/>
                          <a:ea typeface="Arial" panose="020B0604020202020204" pitchFamily="34" charset="0"/>
                        </a:rPr>
                        <a:t>be a roadman</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2525010615"/>
                  </a:ext>
                </a:extLst>
              </a:tr>
              <a:tr h="208131">
                <a:tc>
                  <a:txBody>
                    <a:bodyPr/>
                    <a:lstStyle/>
                    <a:p>
                      <a:r>
                        <a:rPr lang="fi-FI" sz="1400">
                          <a:solidFill>
                            <a:srgbClr val="333333"/>
                          </a:solidFill>
                          <a:effectLst/>
                          <a:latin typeface="Arial" panose="020B0604020202020204" pitchFamily="34" charset="0"/>
                          <a:ea typeface="Arial" panose="020B0604020202020204" pitchFamily="34" charset="0"/>
                        </a:rPr>
                        <a:t>Alkoholin ja tupakan hintojen nostaminen.</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510884"/>
                  </a:ext>
                </a:extLst>
              </a:tr>
              <a:tr h="416262">
                <a:tc>
                  <a:txBody>
                    <a:bodyPr/>
                    <a:lstStyle/>
                    <a:p>
                      <a:r>
                        <a:rPr lang="fi-FI" sz="1400">
                          <a:solidFill>
                            <a:srgbClr val="333333"/>
                          </a:solidFill>
                          <a:effectLst/>
                          <a:latin typeface="Arial" panose="020B0604020202020204" pitchFamily="34" charset="0"/>
                          <a:ea typeface="Arial" panose="020B0604020202020204" pitchFamily="34" charset="0"/>
                        </a:rPr>
                        <a:t>Kaveriporukassa keskusteleminen esim. Päihteiden vaikutus kavereihin, sen hyvät ja huonot puolet, miten ne vaikuttavat kaveruuteen ja mitä tehdä hätä tilanteessa.</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2701456556"/>
                  </a:ext>
                </a:extLst>
              </a:tr>
              <a:tr h="366560">
                <a:tc>
                  <a:txBody>
                    <a:bodyPr/>
                    <a:lstStyle/>
                    <a:p>
                      <a:r>
                        <a:rPr lang="fi-FI" sz="1400">
                          <a:solidFill>
                            <a:srgbClr val="333333"/>
                          </a:solidFill>
                          <a:effectLst/>
                          <a:latin typeface="Arial" panose="020B0604020202020204" pitchFamily="34" charset="0"/>
                          <a:ea typeface="Arial" panose="020B0604020202020204" pitchFamily="34" charset="0"/>
                        </a:rPr>
                        <a:t>En ole varma, muutin viikko sitten kuntaani, joten en ole havainnoinut paljoakaan lähiympäristöni nuoria ja heidän mahdollista päihteidenkäyttöään.</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9699911"/>
                  </a:ext>
                </a:extLst>
              </a:tr>
              <a:tr h="208131">
                <a:tc>
                  <a:txBody>
                    <a:bodyPr/>
                    <a:lstStyle/>
                    <a:p>
                      <a:r>
                        <a:rPr lang="fi-FI" sz="1400">
                          <a:solidFill>
                            <a:srgbClr val="333333"/>
                          </a:solidFill>
                          <a:effectLst/>
                          <a:latin typeface="Arial" panose="020B0604020202020204" pitchFamily="34" charset="0"/>
                          <a:ea typeface="Arial" panose="020B0604020202020204" pitchFamily="34" charset="0"/>
                        </a:rPr>
                        <a:t>älkää nyt tehkö mitään sillä ongelmia ei nyt ole.</a:t>
                      </a:r>
                      <a:endParaRPr lang="fi-FI" sz="140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FEF"/>
                    </a:solidFill>
                  </a:tcPr>
                </a:tc>
                <a:extLst>
                  <a:ext uri="{0D108BD9-81ED-4DB2-BD59-A6C34878D82A}">
                    <a16:rowId xmlns:a16="http://schemas.microsoft.com/office/drawing/2014/main" val="3896749998"/>
                  </a:ext>
                </a:extLst>
              </a:tr>
              <a:tr h="208131">
                <a:tc>
                  <a:txBody>
                    <a:bodyPr/>
                    <a:lstStyle/>
                    <a:p>
                      <a:r>
                        <a:rPr lang="fi-FI" sz="1400" dirty="0">
                          <a:solidFill>
                            <a:srgbClr val="333333"/>
                          </a:solidFill>
                          <a:effectLst/>
                          <a:latin typeface="Arial" panose="020B0604020202020204" pitchFamily="34" charset="0"/>
                          <a:ea typeface="Arial" panose="020B0604020202020204" pitchFamily="34" charset="0"/>
                        </a:rPr>
                        <a:t>Antakaa nuorten </a:t>
                      </a:r>
                      <a:r>
                        <a:rPr lang="fi-FI" sz="1400" dirty="0" err="1">
                          <a:solidFill>
                            <a:srgbClr val="333333"/>
                          </a:solidFill>
                          <a:effectLst/>
                          <a:latin typeface="Arial" panose="020B0604020202020204" pitchFamily="34" charset="0"/>
                          <a:ea typeface="Arial" panose="020B0604020202020204" pitchFamily="34" charset="0"/>
                        </a:rPr>
                        <a:t>tehä</a:t>
                      </a:r>
                      <a:r>
                        <a:rPr lang="fi-FI" sz="1400" dirty="0">
                          <a:solidFill>
                            <a:srgbClr val="333333"/>
                          </a:solidFill>
                          <a:effectLst/>
                          <a:latin typeface="Arial" panose="020B0604020202020204" pitchFamily="34" charset="0"/>
                          <a:ea typeface="Arial" panose="020B0604020202020204" pitchFamily="34" charset="0"/>
                        </a:rPr>
                        <a:t> mitä haluaa, ei ole teidän ongelma</a:t>
                      </a:r>
                      <a:endParaRPr lang="fi-FI" sz="1400" dirty="0">
                        <a:effectLst/>
                        <a:latin typeface="Times New Roman" panose="02020603050405020304" pitchFamily="18" charset="0"/>
                        <a:ea typeface="Times New Roman" panose="02020603050405020304" pitchFamily="18" charset="0"/>
                      </a:endParaRPr>
                    </a:p>
                  </a:txBody>
                  <a:tcPr marL="40625" marR="406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9357873"/>
                  </a:ext>
                </a:extLst>
              </a:tr>
            </a:tbl>
          </a:graphicData>
        </a:graphic>
      </p:graphicFrame>
    </p:spTree>
    <p:extLst>
      <p:ext uri="{BB962C8B-B14F-4D97-AF65-F5344CB8AC3E}">
        <p14:creationId xmlns:p14="http://schemas.microsoft.com/office/powerpoint/2010/main" val="177472223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1" id="{BBBE3FFD-1162-4876-BC6F-891402D1DF37}" vid="{30ED5185-A01A-4212-A087-1F07B1B4DA7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5d417c-108f-4ed0-9477-a10e5bd94f54">
      <Terms xmlns="http://schemas.microsoft.com/office/infopath/2007/PartnerControls"/>
    </lcf76f155ced4ddcb4097134ff3c332f>
    <TaxCatchAll xmlns="920c6536-9825-4dac-8652-131cbc4614d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D7D21866C2EC29429719B3751DC017A5" ma:contentTypeVersion="14" ma:contentTypeDescription="Luo uusi asiakirja." ma:contentTypeScope="" ma:versionID="2249a32baa45aa3b93105ab96c039398">
  <xsd:schema xmlns:xsd="http://www.w3.org/2001/XMLSchema" xmlns:xs="http://www.w3.org/2001/XMLSchema" xmlns:p="http://schemas.microsoft.com/office/2006/metadata/properties" xmlns:ns2="e35d417c-108f-4ed0-9477-a10e5bd94f54" xmlns:ns3="920c6536-9825-4dac-8652-131cbc4614d3" targetNamespace="http://schemas.microsoft.com/office/2006/metadata/properties" ma:root="true" ma:fieldsID="85fdd7306cb889f00c9ec8f8d20234cd" ns2:_="" ns3:_="">
    <xsd:import namespace="e35d417c-108f-4ed0-9477-a10e5bd94f54"/>
    <xsd:import namespace="920c6536-9825-4dac-8652-131cbc4614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5d417c-108f-4ed0-9477-a10e5bd94f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Kuvien tunnisteet" ma:readOnly="false" ma:fieldId="{5cf76f15-5ced-4ddc-b409-7134ff3c332f}" ma:taxonomyMulti="true" ma:sspId="354404d6-ee00-452b-8f13-392ab8500b3b"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20c6536-9825-4dac-8652-131cbc4614d3" elementFormDefault="qualified">
    <xsd:import namespace="http://schemas.microsoft.com/office/2006/documentManagement/types"/>
    <xsd:import namespace="http://schemas.microsoft.com/office/infopath/2007/PartnerControls"/>
    <xsd:element name="SharedWithUsers" ma:index="12"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Jakamisen tiedot" ma:internalName="SharedWithDetails" ma:readOnly="true">
      <xsd:simpleType>
        <xsd:restriction base="dms:Note">
          <xsd:maxLength value="255"/>
        </xsd:restriction>
      </xsd:simpleType>
    </xsd:element>
    <xsd:element name="TaxCatchAll" ma:index="16" nillable="true" ma:displayName="Taxonomy Catch All Column" ma:hidden="true" ma:list="{2291fced-98f6-42d7-aea4-3e49b21e43ab}" ma:internalName="TaxCatchAll" ma:showField="CatchAllData" ma:web="920c6536-9825-4dac-8652-131cbc4614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33EAEA-4843-47C7-B49A-DF6E4F644A43}">
  <ds:schemaRefs>
    <ds:schemaRef ds:uri="http://schemas.microsoft.com/office/2006/metadata/properties"/>
    <ds:schemaRef ds:uri="http://schemas.microsoft.com/office/infopath/2007/PartnerControls"/>
    <ds:schemaRef ds:uri="e35d417c-108f-4ed0-9477-a10e5bd94f54"/>
    <ds:schemaRef ds:uri="920c6536-9825-4dac-8652-131cbc4614d3"/>
  </ds:schemaRefs>
</ds:datastoreItem>
</file>

<file path=customXml/itemProps2.xml><?xml version="1.0" encoding="utf-8"?>
<ds:datastoreItem xmlns:ds="http://schemas.openxmlformats.org/officeDocument/2006/customXml" ds:itemID="{413056BC-E856-42F7-81F0-325179E22A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5d417c-108f-4ed0-9477-a10e5bd94f54"/>
    <ds:schemaRef ds:uri="920c6536-9825-4dac-8652-131cbc4614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B9B5C95-51F7-427C-B797-D227BB37C1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Powerpoint-pohja vihreä - kansilehdellä</Template>
  <TotalTime>61</TotalTime>
  <Words>1155</Words>
  <Application>Microsoft Office PowerPoint</Application>
  <PresentationFormat>Laajakuva</PresentationFormat>
  <Paragraphs>227</Paragraphs>
  <Slides>9</Slides>
  <Notes>0</Notes>
  <HiddenSlides>0</HiddenSlides>
  <MMClips>0</MMClips>
  <ScaleCrop>false</ScaleCrop>
  <HeadingPairs>
    <vt:vector size="4" baseType="variant">
      <vt:variant>
        <vt:lpstr>Teema</vt:lpstr>
      </vt:variant>
      <vt:variant>
        <vt:i4>1</vt:i4>
      </vt:variant>
      <vt:variant>
        <vt:lpstr>Dian otsikot</vt:lpstr>
      </vt:variant>
      <vt:variant>
        <vt:i4>9</vt:i4>
      </vt:variant>
    </vt:vector>
  </HeadingPairs>
  <TitlesOfParts>
    <vt:vector size="10" baseType="lpstr">
      <vt:lpstr>Office-teema</vt:lpstr>
      <vt:lpstr>Varsinais- Suomen päihdetilannekysely 2023   Naantali / Nuoret 13-18v. </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Naantalin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Lineri Marika</dc:creator>
  <cp:lastModifiedBy>Lineri Marika</cp:lastModifiedBy>
  <cp:revision>2</cp:revision>
  <dcterms:created xsi:type="dcterms:W3CDTF">2023-12-11T13:40:26Z</dcterms:created>
  <dcterms:modified xsi:type="dcterms:W3CDTF">2025-12-19T07:50:29Z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0x010100D7D21866C2EC29429719B3751DC017A5</vt:lpwstr>
  </property>
</Properties>
</file>